
<file path=[Content_Types].xml><?xml version="1.0" encoding="utf-8"?>
<Types xmlns="http://schemas.openxmlformats.org/package/2006/content-types">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revisionInfo.xml" ContentType="application/vnd.ms-powerpoint.revision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62" r:id="rId4"/>
  </p:sldMasterIdLst>
  <p:sldIdLst>
    <p:sldId id="262" r:id="rId5"/>
    <p:sldId id="278" r:id="rId6"/>
    <p:sldId id="271" r:id="rId7"/>
    <p:sldId id="258" r:id="rId8"/>
    <p:sldId id="259" r:id="rId9"/>
    <p:sldId id="260" r:id="rId10"/>
    <p:sldId id="257" r:id="rId11"/>
    <p:sldId id="273" r:id="rId12"/>
    <p:sldId id="270" r:id="rId13"/>
    <p:sldId id="269" r:id="rId14"/>
    <p:sldId id="276" r:id="rId15"/>
    <p:sldId id="277" r:id="rId16"/>
    <p:sldId id="261" r:id="rId17"/>
    <p:sldId id="268" r:id="rId18"/>
  </p:sldIdLst>
  <p:sldSz cx="12192000" cy="6858000"/>
  <p:notesSz cx="6858000" cy="91440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90C226"/>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revisionInfo.xml><?xml version="1.0" encoding="utf-8"?>
<p1510:revInfo xmlns:a="http://schemas.openxmlformats.org/drawingml/2006/main" xmlns:r="http://schemas.openxmlformats.org/officeDocument/2006/relationships" xmlns:p1510="http://schemas.microsoft.com/office/powerpoint/2015/10/main">
  <p1510:revLst>
    <p1510:client id="{07A29275-E444-4200-ACC7-813E01C38627}" v="1197" dt="2025-12-11T18:51:40.863"/>
  </p1510:revLst>
</p1510:revInfo>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4995" autoAdjust="0"/>
    <p:restoredTop sz="96247" autoAdjust="0"/>
  </p:normalViewPr>
  <p:slideViewPr>
    <p:cSldViewPr snapToGrid="0">
      <p:cViewPr varScale="1">
        <p:scale>
          <a:sx n="106" d="100"/>
          <a:sy n="106" d="100"/>
        </p:scale>
        <p:origin x="714" y="45"/>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3" Type="http://schemas.openxmlformats.org/officeDocument/2006/relationships/customXml" Target="../customXml/item3.xml"/><Relationship Id="rId21" Type="http://schemas.openxmlformats.org/officeDocument/2006/relationships/theme" Target="theme/theme1.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viewProps" Target="viewProps.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5" Type="http://schemas.openxmlformats.org/officeDocument/2006/relationships/slide" Target="slides/slide1.xml"/><Relationship Id="rId15" Type="http://schemas.openxmlformats.org/officeDocument/2006/relationships/slide" Target="slides/slide11.xml"/><Relationship Id="rId23" Type="http://schemas.microsoft.com/office/2015/10/relationships/revisionInfo" Target="revisionInfo.xml"/><Relationship Id="rId10" Type="http://schemas.openxmlformats.org/officeDocument/2006/relationships/slide" Target="slides/slide6.xml"/><Relationship Id="rId19" Type="http://schemas.openxmlformats.org/officeDocument/2006/relationships/presProps" Target="pres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tableStyles" Target="tableStyle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280711874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4242778877"/>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66989952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FD6B78F8-7099-46DE-9E9B-F2FEB9C6DB1B}" type="datetimeFigureOut">
              <a:rPr lang="nl-NL" smtClean="0"/>
              <a:t>12-12-2025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2839549787"/>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FD6B78F8-7099-46DE-9E9B-F2FEB9C6DB1B}" type="datetimeFigureOut">
              <a:rPr lang="nl-NL" smtClean="0"/>
              <a:t>12-12-2025</a:t>
            </a:fld>
            <a:endParaRPr lang="nl-NL"/>
          </a:p>
        </p:txBody>
      </p:sp>
      <p:sp>
        <p:nvSpPr>
          <p:cNvPr id="8" name="Footer Placeholder 7"/>
          <p:cNvSpPr>
            <a:spLocks noGrp="1"/>
          </p:cNvSpPr>
          <p:nvPr>
            <p:ph type="ftr" sz="quarter" idx="11"/>
          </p:nvPr>
        </p:nvSpPr>
        <p:spPr/>
        <p:txBody>
          <a:bodyPr/>
          <a:lstStyle/>
          <a:p>
            <a:endParaRPr lang="nl-NL"/>
          </a:p>
        </p:txBody>
      </p:sp>
      <p:sp>
        <p:nvSpPr>
          <p:cNvPr id="9" name="Slide Number Placeholder 8"/>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3051394436"/>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FD6B78F8-7099-46DE-9E9B-F2FEB9C6DB1B}" type="datetimeFigureOut">
              <a:rPr lang="nl-NL" smtClean="0"/>
              <a:t>12-12-2025</a:t>
            </a:fld>
            <a:endParaRPr lang="nl-NL"/>
          </a:p>
        </p:txBody>
      </p:sp>
      <p:sp>
        <p:nvSpPr>
          <p:cNvPr id="4" name="Footer Placeholder 3"/>
          <p:cNvSpPr>
            <a:spLocks noGrp="1"/>
          </p:cNvSpPr>
          <p:nvPr>
            <p:ph type="ftr" sz="quarter" idx="11"/>
          </p:nvPr>
        </p:nvSpPr>
        <p:spPr/>
        <p:txBody>
          <a:bodyPr/>
          <a:lstStyle/>
          <a:p>
            <a:endParaRPr lang="nl-NL"/>
          </a:p>
        </p:txBody>
      </p:sp>
      <p:sp>
        <p:nvSpPr>
          <p:cNvPr id="5" name="Slide Number Placeholder 4"/>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5045184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FD6B78F8-7099-46DE-9E9B-F2FEB9C6DB1B}" type="datetimeFigureOut">
              <a:rPr lang="nl-NL" smtClean="0"/>
              <a:t>12-12-2025</a:t>
            </a:fld>
            <a:endParaRPr lang="nl-NL"/>
          </a:p>
        </p:txBody>
      </p:sp>
      <p:sp>
        <p:nvSpPr>
          <p:cNvPr id="3" name="Footer Placeholder 2"/>
          <p:cNvSpPr>
            <a:spLocks noGrp="1"/>
          </p:cNvSpPr>
          <p:nvPr>
            <p:ph type="ftr" sz="quarter" idx="11"/>
          </p:nvPr>
        </p:nvSpPr>
        <p:spPr/>
        <p:txBody>
          <a:bodyPr/>
          <a:lstStyle/>
          <a:p>
            <a:endParaRPr lang="nl-NL"/>
          </a:p>
        </p:txBody>
      </p:sp>
      <p:sp>
        <p:nvSpPr>
          <p:cNvPr id="4" name="Slide Number Placeholder 3"/>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33133582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FD6B78F8-7099-46DE-9E9B-F2FEB9C6DB1B}" type="datetimeFigureOut">
              <a:rPr lang="nl-NL" smtClean="0"/>
              <a:t>12-12-2025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227382801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FD6B78F8-7099-46DE-9E9B-F2FEB9C6DB1B}" type="datetimeFigureOut">
              <a:rPr lang="nl-NL" smtClean="0"/>
              <a:t>12-12-2025</a:t>
            </a:fld>
            <a:endParaRPr lang="nl-NL"/>
          </a:p>
        </p:txBody>
      </p:sp>
      <p:sp>
        <p:nvSpPr>
          <p:cNvPr id="6" name="Footer Placeholder 5"/>
          <p:cNvSpPr>
            <a:spLocks noGrp="1"/>
          </p:cNvSpPr>
          <p:nvPr>
            <p:ph type="ftr" sz="quarter" idx="11"/>
          </p:nvPr>
        </p:nvSpPr>
        <p:spPr/>
        <p:txBody>
          <a:bodyPr/>
          <a:lstStyle/>
          <a:p>
            <a:endParaRPr lang="nl-NL"/>
          </a:p>
        </p:txBody>
      </p:sp>
      <p:sp>
        <p:nvSpPr>
          <p:cNvPr id="7" name="Slide Number Placeholder 6"/>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865886317"/>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154685857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424574431"/>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34606422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solidFill>
                <a:effectLst/>
                <a:latin typeface="Arial"/>
              </a:rPr>
              <a:t>”</a:t>
            </a:r>
          </a:p>
        </p:txBody>
      </p:sp>
    </p:spTree>
    <p:extLst>
      <p:ext uri="{BB962C8B-B14F-4D97-AF65-F5344CB8AC3E}">
        <p14:creationId xmlns:p14="http://schemas.microsoft.com/office/powerpoint/2010/main" val="314293996"/>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3472364562"/>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4125483282"/>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FD6B78F8-7099-46DE-9E9B-F2FEB9C6DB1B}" type="datetimeFigureOut">
              <a:rPr lang="nl-NL" smtClean="0"/>
              <a:t>12-12-2025</a:t>
            </a:fld>
            <a:endParaRPr lang="nl-NL"/>
          </a:p>
        </p:txBody>
      </p:sp>
      <p:sp>
        <p:nvSpPr>
          <p:cNvPr id="5" name="Footer Placeholder 4"/>
          <p:cNvSpPr>
            <a:spLocks noGrp="1"/>
          </p:cNvSpPr>
          <p:nvPr>
            <p:ph type="ftr" sz="quarter" idx="11"/>
          </p:nvPr>
        </p:nvSpPr>
        <p:spPr/>
        <p:txBody>
          <a:bodyPr/>
          <a:lstStyle/>
          <a:p>
            <a:endParaRPr lang="nl-NL"/>
          </a:p>
        </p:txBody>
      </p:sp>
      <p:sp>
        <p:nvSpPr>
          <p:cNvPr id="6" name="Slide Number Placeholder 5"/>
          <p:cNvSpPr>
            <a:spLocks noGrp="1"/>
          </p:cNvSpPr>
          <p:nvPr>
            <p:ph type="sldNum" sz="quarter" idx="12"/>
          </p:nvPr>
        </p:nvSpPr>
        <p:spPr/>
        <p:txBody>
          <a:bodyPr/>
          <a:lstStyle/>
          <a:p>
            <a:fld id="{7B782640-02BF-4072-BD11-10224C59B4E2}" type="slidenum">
              <a:rPr lang="nl-NL" smtClean="0"/>
              <a:t>‹nr.›</a:t>
            </a:fld>
            <a:endParaRPr lang="nl-NL"/>
          </a:p>
        </p:txBody>
      </p:sp>
    </p:spTree>
    <p:extLst>
      <p:ext uri="{BB962C8B-B14F-4D97-AF65-F5344CB8AC3E}">
        <p14:creationId xmlns:p14="http://schemas.microsoft.com/office/powerpoint/2010/main" val="28569206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2"/>
      </p:bgRef>
    </p:bg>
    <p:spTree>
      <p:nvGrpSpPr>
        <p:cNvPr id="1" name=""/>
        <p:cNvGrpSpPr/>
        <p:nvPr/>
      </p:nvGrpSpPr>
      <p:grpSpPr>
        <a:xfrm>
          <a:off x="0" y="0"/>
          <a:ext cx="0" cy="0"/>
          <a:chOff x="0" y="0"/>
          <a:chExt cx="0" cy="0"/>
        </a:xfrm>
      </p:grpSpPr>
      <p:grpSp>
        <p:nvGrpSpPr>
          <p:cNvPr id="8" name="Group 7"/>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lumOff val="1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nl-NL"/>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FD6B78F8-7099-46DE-9E9B-F2FEB9C6DB1B}" type="datetimeFigureOut">
              <a:rPr lang="nl-NL" smtClean="0"/>
              <a:t>12-12-2025</a:t>
            </a:fld>
            <a:endParaRPr lang="nl-NL"/>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nl-NL"/>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7B782640-02BF-4072-BD11-10224C59B4E2}" type="slidenum">
              <a:rPr lang="nl-NL" smtClean="0"/>
              <a:t>‹nr.›</a:t>
            </a:fld>
            <a:endParaRPr lang="nl-NL"/>
          </a:p>
        </p:txBody>
      </p:sp>
    </p:spTree>
    <p:extLst>
      <p:ext uri="{BB962C8B-B14F-4D97-AF65-F5344CB8AC3E}">
        <p14:creationId xmlns:p14="http://schemas.microsoft.com/office/powerpoint/2010/main" val="3630398554"/>
      </p:ext>
    </p:extLst>
  </p:cSld>
  <p:clrMap bg1="dk1" tx1="lt1" bg2="dk2" tx2="lt2" accent1="accent1" accent2="accent2" accent3="accent3" accent4="accent4" accent5="accent5" accent6="accent6" hlink="hlink" folHlink="folHlink"/>
  <p:sldLayoutIdLst>
    <p:sldLayoutId id="2147483763" r:id="rId1"/>
    <p:sldLayoutId id="2147483764" r:id="rId2"/>
    <p:sldLayoutId id="2147483765" r:id="rId3"/>
    <p:sldLayoutId id="2147483766" r:id="rId4"/>
    <p:sldLayoutId id="2147483767" r:id="rId5"/>
    <p:sldLayoutId id="2147483768" r:id="rId6"/>
    <p:sldLayoutId id="2147483769" r:id="rId7"/>
    <p:sldLayoutId id="2147483770" r:id="rId8"/>
    <p:sldLayoutId id="2147483771" r:id="rId9"/>
    <p:sldLayoutId id="2147483772" r:id="rId10"/>
    <p:sldLayoutId id="2147483773" r:id="rId11"/>
    <p:sldLayoutId id="2147483774" r:id="rId12"/>
    <p:sldLayoutId id="2147483775" r:id="rId13"/>
    <p:sldLayoutId id="2147483776" r:id="rId14"/>
    <p:sldLayoutId id="2147483777" r:id="rId15"/>
    <p:sldLayoutId id="2147483778"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png"/><Relationship Id="rId1" Type="http://schemas.openxmlformats.org/officeDocument/2006/relationships/slideLayout" Target="../slideLayouts/slideLayout1.xml"/><Relationship Id="rId5" Type="http://schemas.openxmlformats.org/officeDocument/2006/relationships/image" Target="../media/image4.png"/><Relationship Id="rId4" Type="http://schemas.openxmlformats.org/officeDocument/2006/relationships/image" Target="../media/image3.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5.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3" Type="http://schemas.openxmlformats.org/officeDocument/2006/relationships/image" Target="../media/image7.png"/><Relationship Id="rId7" Type="http://schemas.openxmlformats.org/officeDocument/2006/relationships/image" Target="../media/image11.png"/><Relationship Id="rId2" Type="http://schemas.openxmlformats.org/officeDocument/2006/relationships/image" Target="../media/image6.png"/><Relationship Id="rId1" Type="http://schemas.openxmlformats.org/officeDocument/2006/relationships/slideLayout" Target="../slideLayouts/slideLayout2.xml"/><Relationship Id="rId6" Type="http://schemas.openxmlformats.org/officeDocument/2006/relationships/image" Target="../media/image10.png"/><Relationship Id="rId5" Type="http://schemas.openxmlformats.org/officeDocument/2006/relationships/image" Target="../media/image9.png"/><Relationship Id="rId4" Type="http://schemas.openxmlformats.org/officeDocument/2006/relationships/image" Target="../media/image8.png"/></Relationships>
</file>

<file path=ppt/slides/_rels/slide5.xml.rels><?xml version="1.0" encoding="UTF-8" standalone="yes"?>
<Relationships xmlns="http://schemas.openxmlformats.org/package/2006/relationships"><Relationship Id="rId3" Type="http://schemas.openxmlformats.org/officeDocument/2006/relationships/image" Target="../media/image13.png"/><Relationship Id="rId2" Type="http://schemas.openxmlformats.org/officeDocument/2006/relationships/image" Target="../media/image12.png"/><Relationship Id="rId1" Type="http://schemas.openxmlformats.org/officeDocument/2006/relationships/slideLayout" Target="../slideLayouts/slideLayout2.xml"/><Relationship Id="rId5" Type="http://schemas.openxmlformats.org/officeDocument/2006/relationships/image" Target="../media/image6.png"/><Relationship Id="rId4" Type="http://schemas.openxmlformats.org/officeDocument/2006/relationships/image" Target="../media/image14.png"/></Relationships>
</file>

<file path=ppt/slides/_rels/slide6.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image" Target="../media/image4.png"/><Relationship Id="rId1" Type="http://schemas.openxmlformats.org/officeDocument/2006/relationships/slideLayout" Target="../slideLayouts/slideLayout2.xml"/><Relationship Id="rId5" Type="http://schemas.openxmlformats.org/officeDocument/2006/relationships/image" Target="../media/image3.png"/><Relationship Id="rId4" Type="http://schemas.openxmlformats.org/officeDocument/2006/relationships/image" Target="../media/image2.png"/></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17.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18.jpe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19.jpe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hyperlink" Target="https://eur01.safelinks.protection.outlook.com/?url=https%3A%2F%2Fwww.wismon.nl%2Fscholier-student&amp;data=05%7C01%7Ca.m.van.der.zwaag%40hva.nl%7C600d14d16b8846d61e6e08db6747c3f1%7C0907bb1e21fc476f884302d09ceb59a7%7C0%7C0%7C638217330151243505%7CUnknown%7CTWFpbGZsb3d8eyJWIjoiMC4wLjAwMDAiLCJQIjoiV2luMzIiLCJBTiI6Ik1haWwiLCJXVCI6Mn0%3D%7C3000%7C%7C%7C&amp;sdata=Vb9hnDNwt6OyqJCkF4k3QBIA%2Bq06UbJ%2FUmV4FeEBVhs%3D&amp;reserved=0" TargetMode="External"/><Relationship Id="rId2" Type="http://schemas.openxmlformats.org/officeDocument/2006/relationships/hyperlink" Target="https://www.hva.nl/studeren/studiekeuze/keuze-gemaakt/deficientie-en-opfriscursussen" TargetMode="External"/><Relationship Id="rId1" Type="http://schemas.openxmlformats.org/officeDocument/2006/relationships/slideLayout" Target="../slideLayouts/slideLayout2.xml"/><Relationship Id="rId4" Type="http://schemas.openxmlformats.org/officeDocument/2006/relationships/hyperlink" Target="https://eur01.safelinks.protection.outlook.com/?url=https%3A%2F%2Fwww.boswell-beta.nl%2F&amp;data=05%7C01%7Ca.m.van.der.zwaag%40hva.nl%7C600d14d16b8846d61e6e08db6747c3f1%7C0907bb1e21fc476f884302d09ceb59a7%7C0%7C0%7C638217330151243505%7CUnknown%7CTWFpbGZsb3d8eyJWIjoiMC4wLjAwMDAiLCJQIjoiV2luMzIiLCJBTiI6Ik1haWwiLCJXVCI6Mn0%3D%7C3000%7C%7C%7C&amp;sdata=qgcpRQEnb9F%2BMXEZtpQJdjR%2BS5O4bhRVwY5vFeoQBTs%3D&amp;reserved=0" TargetMode="External"/></Relationships>
</file>

<file path=ppt/slides/_rels/slide14.xml.rels><?xml version="1.0" encoding="UTF-8" standalone="yes"?>
<Relationships xmlns="http://schemas.openxmlformats.org/package/2006/relationships"><Relationship Id="rId2" Type="http://schemas.openxmlformats.org/officeDocument/2006/relationships/image" Target="../media/image20.pn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2"/>
        </a:soli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A1ED878-E466-92B0-28F0-B813D336A891}"/>
              </a:ext>
            </a:extLst>
          </p:cNvPr>
          <p:cNvSpPr>
            <a:spLocks noGrp="1"/>
          </p:cNvSpPr>
          <p:nvPr>
            <p:ph type="ctrTitle"/>
          </p:nvPr>
        </p:nvSpPr>
        <p:spPr>
          <a:xfrm>
            <a:off x="890423" y="1722427"/>
            <a:ext cx="4466546" cy="2328409"/>
          </a:xfrm>
        </p:spPr>
        <p:txBody>
          <a:bodyPr>
            <a:normAutofit/>
          </a:bodyPr>
          <a:lstStyle/>
          <a:p>
            <a:pPr algn="l"/>
            <a:r>
              <a:rPr lang="en-US" dirty="0" err="1"/>
              <a:t>Technische</a:t>
            </a:r>
            <a:r>
              <a:rPr lang="en-US" dirty="0"/>
              <a:t> </a:t>
            </a:r>
            <a:r>
              <a:rPr lang="en-US" dirty="0" err="1"/>
              <a:t>Natuurkunde</a:t>
            </a:r>
            <a:endParaRPr lang="nl-NL" dirty="0"/>
          </a:p>
        </p:txBody>
      </p:sp>
      <p:sp>
        <p:nvSpPr>
          <p:cNvPr id="3" name="Subtitle 2">
            <a:extLst>
              <a:ext uri="{FF2B5EF4-FFF2-40B4-BE49-F238E27FC236}">
                <a16:creationId xmlns:a16="http://schemas.microsoft.com/office/drawing/2014/main" id="{1570903B-7A46-C713-8DF7-90AF85941FE0}"/>
              </a:ext>
            </a:extLst>
          </p:cNvPr>
          <p:cNvSpPr>
            <a:spLocks noGrp="1"/>
          </p:cNvSpPr>
          <p:nvPr>
            <p:ph type="subTitle" idx="1"/>
          </p:nvPr>
        </p:nvSpPr>
        <p:spPr>
          <a:xfrm>
            <a:off x="890423" y="4050833"/>
            <a:ext cx="4466546" cy="1096899"/>
          </a:xfrm>
        </p:spPr>
        <p:txBody>
          <a:bodyPr>
            <a:normAutofit/>
          </a:bodyPr>
          <a:lstStyle/>
          <a:p>
            <a:pPr algn="l"/>
            <a:r>
              <a:rPr lang="en-US" dirty="0" err="1"/>
              <a:t>Wiskunde</a:t>
            </a:r>
            <a:r>
              <a:rPr lang="en-US" dirty="0"/>
              <a:t> </a:t>
            </a:r>
            <a:r>
              <a:rPr lang="en-US" dirty="0" err="1"/>
              <a:t>en</a:t>
            </a:r>
            <a:r>
              <a:rPr lang="en-US" dirty="0"/>
              <a:t> </a:t>
            </a:r>
            <a:r>
              <a:rPr lang="en-US" dirty="0" err="1"/>
              <a:t>aansluiting</a:t>
            </a:r>
            <a:r>
              <a:rPr lang="en-US" dirty="0"/>
              <a:t> in de P-</a:t>
            </a:r>
            <a:r>
              <a:rPr lang="en-US" dirty="0" err="1"/>
              <a:t>fase</a:t>
            </a:r>
            <a:endParaRPr lang="nl-NL" dirty="0"/>
          </a:p>
          <a:p>
            <a:pPr algn="l"/>
            <a:endParaRPr lang="nl-NL" dirty="0"/>
          </a:p>
        </p:txBody>
      </p:sp>
      <p:pic>
        <p:nvPicPr>
          <p:cNvPr id="10" name="Picture 9">
            <a:extLst>
              <a:ext uri="{FF2B5EF4-FFF2-40B4-BE49-F238E27FC236}">
                <a16:creationId xmlns:a16="http://schemas.microsoft.com/office/drawing/2014/main" id="{374C6C3E-7E79-20A6-DEB1-1D5BD3281458}"/>
              </a:ext>
            </a:extLst>
          </p:cNvPr>
          <p:cNvPicPr>
            <a:picLocks noChangeAspect="1"/>
          </p:cNvPicPr>
          <p:nvPr/>
        </p:nvPicPr>
        <p:blipFill rotWithShape="1">
          <a:blip r:embed="rId2"/>
          <a:srcRect l="8065" r="8065"/>
          <a:stretch/>
        </p:blipFill>
        <p:spPr>
          <a:xfrm>
            <a:off x="5585569" y="1545853"/>
            <a:ext cx="1741555" cy="1741575"/>
          </a:xfrm>
          <a:prstGeom prst="rect">
            <a:avLst/>
          </a:prstGeom>
        </p:spPr>
      </p:pic>
      <p:pic>
        <p:nvPicPr>
          <p:cNvPr id="11" name="Picture 10">
            <a:extLst>
              <a:ext uri="{FF2B5EF4-FFF2-40B4-BE49-F238E27FC236}">
                <a16:creationId xmlns:a16="http://schemas.microsoft.com/office/drawing/2014/main" id="{C5573873-07CC-EDF9-B7C6-4084CE648F63}"/>
              </a:ext>
            </a:extLst>
          </p:cNvPr>
          <p:cNvPicPr>
            <a:picLocks noChangeAspect="1"/>
          </p:cNvPicPr>
          <p:nvPr/>
        </p:nvPicPr>
        <p:blipFill rotWithShape="1">
          <a:blip r:embed="rId3"/>
          <a:srcRect t="1496" b="1496"/>
          <a:stretch/>
        </p:blipFill>
        <p:spPr>
          <a:xfrm>
            <a:off x="7552553" y="1545869"/>
            <a:ext cx="1741553" cy="1741543"/>
          </a:xfrm>
          <a:prstGeom prst="rect">
            <a:avLst/>
          </a:prstGeom>
        </p:spPr>
      </p:pic>
      <p:pic>
        <p:nvPicPr>
          <p:cNvPr id="9" name="Picture 8">
            <a:extLst>
              <a:ext uri="{FF2B5EF4-FFF2-40B4-BE49-F238E27FC236}">
                <a16:creationId xmlns:a16="http://schemas.microsoft.com/office/drawing/2014/main" id="{EAC8EBAD-706D-16BC-750B-BA6253610681}"/>
              </a:ext>
            </a:extLst>
          </p:cNvPr>
          <p:cNvPicPr>
            <a:picLocks noChangeAspect="1"/>
          </p:cNvPicPr>
          <p:nvPr/>
        </p:nvPicPr>
        <p:blipFill rotWithShape="1">
          <a:blip r:embed="rId4"/>
          <a:srcRect t="3632" b="3632"/>
          <a:stretch/>
        </p:blipFill>
        <p:spPr>
          <a:xfrm>
            <a:off x="5585569" y="3590316"/>
            <a:ext cx="1741556" cy="1741574"/>
          </a:xfrm>
          <a:prstGeom prst="rect">
            <a:avLst/>
          </a:prstGeom>
        </p:spPr>
      </p:pic>
      <p:pic>
        <p:nvPicPr>
          <p:cNvPr id="8" name="Picture 7">
            <a:extLst>
              <a:ext uri="{FF2B5EF4-FFF2-40B4-BE49-F238E27FC236}">
                <a16:creationId xmlns:a16="http://schemas.microsoft.com/office/drawing/2014/main" id="{BC529252-D65C-EEE4-90A3-2F81D7B151F2}"/>
              </a:ext>
            </a:extLst>
          </p:cNvPr>
          <p:cNvPicPr>
            <a:picLocks noChangeAspect="1"/>
          </p:cNvPicPr>
          <p:nvPr/>
        </p:nvPicPr>
        <p:blipFill rotWithShape="1">
          <a:blip r:embed="rId5"/>
          <a:srcRect t="8120" b="8120"/>
          <a:stretch/>
        </p:blipFill>
        <p:spPr>
          <a:xfrm>
            <a:off x="7552552" y="3590307"/>
            <a:ext cx="1740441" cy="1740427"/>
          </a:xfrm>
          <a:prstGeom prst="rect">
            <a:avLst/>
          </a:prstGeom>
        </p:spPr>
      </p:pic>
      <p:sp>
        <p:nvSpPr>
          <p:cNvPr id="4" name="Title 1">
            <a:extLst>
              <a:ext uri="{FF2B5EF4-FFF2-40B4-BE49-F238E27FC236}">
                <a16:creationId xmlns:a16="http://schemas.microsoft.com/office/drawing/2014/main" id="{61FCA14A-DCC4-5B82-44E5-B4827FBF0EF9}"/>
              </a:ext>
            </a:extLst>
          </p:cNvPr>
          <p:cNvSpPr txBox="1">
            <a:spLocks/>
          </p:cNvSpPr>
          <p:nvPr/>
        </p:nvSpPr>
        <p:spPr>
          <a:xfrm>
            <a:off x="890422" y="5330734"/>
            <a:ext cx="5605627" cy="1164204"/>
          </a:xfrm>
          <a:prstGeom prst="rect">
            <a:avLst/>
          </a:prstGeom>
        </p:spPr>
        <p:txBody>
          <a:bodyPr vert="horz" lIns="91440" tIns="45720" rIns="91440" bIns="45720" rtlCol="0" anchor="b">
            <a:normAutofit/>
          </a:bodyPr>
          <a:lstStyle>
            <a:lvl1pPr algn="r" defTabSz="457200" rtl="0" eaLnBrk="1" latinLnBrk="0" hangingPunct="1">
              <a:spcBef>
                <a:spcPct val="0"/>
              </a:spcBef>
              <a:buNone/>
              <a:defRPr sz="54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a:lstStyle>
          <a:p>
            <a:pPr algn="l"/>
            <a:r>
              <a:rPr lang="en-US" sz="3600"/>
              <a:t>Start 20:00 </a:t>
            </a:r>
            <a:r>
              <a:rPr lang="en-US" sz="3600" dirty="0" err="1"/>
              <a:t>uur</a:t>
            </a:r>
            <a:endParaRPr lang="nl-NL" sz="3600" dirty="0"/>
          </a:p>
        </p:txBody>
      </p:sp>
    </p:spTree>
    <p:extLst>
      <p:ext uri="{BB962C8B-B14F-4D97-AF65-F5344CB8AC3E}">
        <p14:creationId xmlns:p14="http://schemas.microsoft.com/office/powerpoint/2010/main" val="140410818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02D35EE-2FF4-665C-FC6E-4866D060E3A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10FB5-E1CD-6718-5538-CAE5348B4FE8}"/>
              </a:ext>
            </a:extLst>
          </p:cNvPr>
          <p:cNvSpPr>
            <a:spLocks noGrp="1"/>
          </p:cNvSpPr>
          <p:nvPr>
            <p:ph type="title"/>
          </p:nvPr>
        </p:nvSpPr>
        <p:spPr/>
        <p:txBody>
          <a:bodyPr/>
          <a:lstStyle/>
          <a:p>
            <a:r>
              <a:rPr lang="en-US" dirty="0"/>
              <a:t>Agenda</a:t>
            </a:r>
            <a:endParaRPr lang="nl-NL" dirty="0"/>
          </a:p>
        </p:txBody>
      </p:sp>
      <p:sp>
        <p:nvSpPr>
          <p:cNvPr id="3" name="Content Placeholder 2">
            <a:extLst>
              <a:ext uri="{FF2B5EF4-FFF2-40B4-BE49-F238E27FC236}">
                <a16:creationId xmlns:a16="http://schemas.microsoft.com/office/drawing/2014/main" id="{07CC9303-9C9D-1C7C-D92A-D459FF54B50E}"/>
              </a:ext>
            </a:extLst>
          </p:cNvPr>
          <p:cNvSpPr>
            <a:spLocks noGrp="1"/>
          </p:cNvSpPr>
          <p:nvPr>
            <p:ph idx="1"/>
          </p:nvPr>
        </p:nvSpPr>
        <p:spPr>
          <a:xfrm>
            <a:off x="838200" y="1765240"/>
            <a:ext cx="10515600" cy="4351338"/>
          </a:xfrm>
        </p:spPr>
        <p:txBody>
          <a:bodyPr>
            <a:normAutofit/>
          </a:bodyPr>
          <a:lstStyle/>
          <a:p>
            <a:r>
              <a:rPr lang="en-US" sz="2400" dirty="0" err="1"/>
              <a:t>Voorstellen</a:t>
            </a:r>
            <a:endParaRPr lang="en-US" sz="2400" dirty="0"/>
          </a:p>
          <a:p>
            <a:r>
              <a:rPr lang="en-US" sz="2400" dirty="0" err="1"/>
              <a:t>Technische</a:t>
            </a:r>
            <a:r>
              <a:rPr lang="en-US" sz="2400" dirty="0"/>
              <a:t> </a:t>
            </a:r>
            <a:r>
              <a:rPr lang="en-US" sz="2400" dirty="0" err="1"/>
              <a:t>Natuurkunde</a:t>
            </a:r>
            <a:endParaRPr lang="en-US" sz="2400" dirty="0"/>
          </a:p>
          <a:p>
            <a:r>
              <a:rPr lang="nl-NL" sz="2400" dirty="0"/>
              <a:t>Wiskunde onderwijs binnen Technische Natuurkunde</a:t>
            </a:r>
          </a:p>
          <a:p>
            <a:r>
              <a:rPr lang="nl-NL" sz="2400" dirty="0"/>
              <a:t>Instroom- en </a:t>
            </a:r>
            <a:r>
              <a:rPr lang="nl-NL" sz="2400" dirty="0" err="1"/>
              <a:t>rendementcijfers</a:t>
            </a:r>
            <a:r>
              <a:rPr lang="nl-NL" sz="2400" dirty="0"/>
              <a:t> propedeuse</a:t>
            </a:r>
          </a:p>
          <a:p>
            <a:r>
              <a:rPr lang="nl-NL" sz="2400" dirty="0"/>
              <a:t>Ervaringen van studenten</a:t>
            </a:r>
          </a:p>
          <a:p>
            <a:r>
              <a:rPr lang="nl-NL" sz="2400" dirty="0"/>
              <a:t>Verbeteren van aansluiting</a:t>
            </a:r>
          </a:p>
          <a:p>
            <a:endParaRPr lang="nl-NL" sz="2400" dirty="0"/>
          </a:p>
          <a:p>
            <a:pPr marL="0" indent="0">
              <a:buNone/>
            </a:pPr>
            <a:r>
              <a:rPr lang="nl-NL" sz="2000" i="1" dirty="0"/>
              <a:t>Informatieve vragen kunnen in de chat gesteld worden of met virtueel hand op steken.</a:t>
            </a:r>
            <a:br>
              <a:rPr lang="nl-NL" sz="2000" i="1" dirty="0"/>
            </a:br>
            <a:r>
              <a:rPr lang="nl-NL" sz="2000" i="1" dirty="0"/>
              <a:t>Inhoudelijke discussie achteraf. </a:t>
            </a:r>
          </a:p>
          <a:p>
            <a:endParaRPr lang="nl-NL" sz="2400" dirty="0"/>
          </a:p>
          <a:p>
            <a:pPr marL="0" indent="0">
              <a:buNone/>
            </a:pPr>
            <a:endParaRPr lang="nl-NL" sz="2400" dirty="0"/>
          </a:p>
        </p:txBody>
      </p:sp>
    </p:spTree>
    <p:extLst>
      <p:ext uri="{BB962C8B-B14F-4D97-AF65-F5344CB8AC3E}">
        <p14:creationId xmlns:p14="http://schemas.microsoft.com/office/powerpoint/2010/main" val="40592589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A4668B-7AC0-1DB5-47E6-6E11D9C464B0}"/>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AC3ABD4-F089-8E4E-0FE2-83C867BD2E83}"/>
              </a:ext>
            </a:extLst>
          </p:cNvPr>
          <p:cNvSpPr>
            <a:spLocks noGrp="1"/>
          </p:cNvSpPr>
          <p:nvPr>
            <p:ph type="title"/>
          </p:nvPr>
        </p:nvSpPr>
        <p:spPr/>
        <p:txBody>
          <a:bodyPr/>
          <a:lstStyle/>
          <a:p>
            <a:r>
              <a:rPr lang="en-US" dirty="0"/>
              <a:t>Wie ben </a:t>
            </a:r>
            <a:r>
              <a:rPr lang="en-US" dirty="0" err="1"/>
              <a:t>ik</a:t>
            </a:r>
            <a:r>
              <a:rPr lang="en-US" dirty="0"/>
              <a:t>?</a:t>
            </a:r>
            <a:endParaRPr lang="nl-NL" dirty="0"/>
          </a:p>
        </p:txBody>
      </p:sp>
      <p:sp>
        <p:nvSpPr>
          <p:cNvPr id="3" name="Content Placeholder 2">
            <a:extLst>
              <a:ext uri="{FF2B5EF4-FFF2-40B4-BE49-F238E27FC236}">
                <a16:creationId xmlns:a16="http://schemas.microsoft.com/office/drawing/2014/main" id="{7E8D54D6-3A00-8637-CF0B-44B3D7BF7A2F}"/>
              </a:ext>
            </a:extLst>
          </p:cNvPr>
          <p:cNvSpPr>
            <a:spLocks noGrp="1"/>
          </p:cNvSpPr>
          <p:nvPr>
            <p:ph idx="1"/>
          </p:nvPr>
        </p:nvSpPr>
        <p:spPr>
          <a:xfrm>
            <a:off x="838200" y="1765240"/>
            <a:ext cx="10515600" cy="4351338"/>
          </a:xfrm>
        </p:spPr>
        <p:txBody>
          <a:bodyPr>
            <a:normAutofit/>
          </a:bodyPr>
          <a:lstStyle/>
          <a:p>
            <a:r>
              <a:rPr lang="en-US" sz="2000" dirty="0" err="1"/>
              <a:t>Voorzitter</a:t>
            </a:r>
            <a:r>
              <a:rPr lang="en-US" sz="2000" dirty="0"/>
              <a:t> </a:t>
            </a:r>
            <a:r>
              <a:rPr lang="en-US" sz="2000" dirty="0" err="1"/>
              <a:t>Landelijk</a:t>
            </a:r>
            <a:r>
              <a:rPr lang="en-US" sz="2000" dirty="0"/>
              <a:t> </a:t>
            </a:r>
            <a:r>
              <a:rPr lang="en-US" sz="2000" dirty="0" err="1"/>
              <a:t>Overleg</a:t>
            </a:r>
            <a:r>
              <a:rPr lang="en-US" sz="2000" dirty="0"/>
              <a:t> </a:t>
            </a:r>
            <a:r>
              <a:rPr lang="en-US" sz="2000" dirty="0" err="1"/>
              <a:t>Technische</a:t>
            </a:r>
            <a:r>
              <a:rPr lang="en-US" sz="2000" dirty="0"/>
              <a:t> </a:t>
            </a:r>
            <a:r>
              <a:rPr lang="en-US" sz="2000" dirty="0" err="1"/>
              <a:t>Natuurkunde</a:t>
            </a:r>
            <a:r>
              <a:rPr lang="en-US" sz="2000" dirty="0"/>
              <a:t> (LOTN)</a:t>
            </a:r>
          </a:p>
          <a:p>
            <a:r>
              <a:rPr lang="en-US" sz="2000" dirty="0" err="1"/>
              <a:t>Teamleider</a:t>
            </a:r>
            <a:r>
              <a:rPr lang="en-US" sz="2000" dirty="0"/>
              <a:t> </a:t>
            </a:r>
            <a:r>
              <a:rPr lang="en-US" sz="2000" dirty="0" err="1"/>
              <a:t>Technische</a:t>
            </a:r>
            <a:r>
              <a:rPr lang="en-US" sz="2000" dirty="0"/>
              <a:t> </a:t>
            </a:r>
            <a:r>
              <a:rPr lang="en-US" sz="2000" dirty="0" err="1"/>
              <a:t>Natuurkunde</a:t>
            </a:r>
            <a:r>
              <a:rPr lang="en-US" sz="2000" dirty="0"/>
              <a:t> HvA (</a:t>
            </a:r>
            <a:r>
              <a:rPr lang="en-US" sz="2000" dirty="0" err="1"/>
              <a:t>ook</a:t>
            </a:r>
            <a:r>
              <a:rPr lang="en-US" sz="2000" dirty="0"/>
              <a:t> docent)</a:t>
            </a:r>
            <a:endParaRPr lang="nl-NL" sz="2000" dirty="0"/>
          </a:p>
          <a:p>
            <a:endParaRPr lang="nl-NL" sz="2000" dirty="0"/>
          </a:p>
          <a:p>
            <a:pPr marL="0" indent="0">
              <a:buNone/>
            </a:pPr>
            <a:r>
              <a:rPr lang="nl-NL" sz="2000" dirty="0">
                <a:solidFill>
                  <a:srgbClr val="90C226"/>
                </a:solidFill>
              </a:rPr>
              <a:t>Studie &amp; loopbaan:</a:t>
            </a:r>
          </a:p>
          <a:p>
            <a:r>
              <a:rPr lang="nl-NL" sz="2000" dirty="0"/>
              <a:t>1992-1997: 	</a:t>
            </a:r>
            <a:r>
              <a:rPr lang="nl-NL" sz="2000" dirty="0" err="1"/>
              <a:t>Msc</a:t>
            </a:r>
            <a:r>
              <a:rPr lang="nl-NL" sz="2000" dirty="0"/>
              <a:t> Natuurkunde Radboud Universiteit Nijmegen</a:t>
            </a:r>
          </a:p>
          <a:p>
            <a:r>
              <a:rPr lang="nl-NL" sz="2000" dirty="0"/>
              <a:t>1999-2020: 	docent natuurkunde VO &amp; leidinggevende VO</a:t>
            </a:r>
          </a:p>
          <a:p>
            <a:r>
              <a:rPr lang="nl-NL" sz="2000" dirty="0"/>
              <a:t>2020-2024: 	coördinator ontwikkelteam oprichting Technische Natuurkunde HvA</a:t>
            </a:r>
          </a:p>
          <a:p>
            <a:r>
              <a:rPr lang="nl-NL" sz="2000" dirty="0"/>
              <a:t>2024-2025:	teamleider Technische Natuurkunde HvA</a:t>
            </a:r>
          </a:p>
          <a:p>
            <a:endParaRPr lang="nl-NL" sz="2000" dirty="0"/>
          </a:p>
          <a:p>
            <a:pPr marL="0" indent="0">
              <a:buNone/>
            </a:pPr>
            <a:r>
              <a:rPr lang="nl-NL" sz="2000" dirty="0"/>
              <a:t>En ja, dochter van….;-)</a:t>
            </a:r>
            <a:endParaRPr lang="en-US" sz="2000" dirty="0"/>
          </a:p>
        </p:txBody>
      </p:sp>
      <p:pic>
        <p:nvPicPr>
          <p:cNvPr id="5" name="Picture 4" descr="A person smiling at the camera&#10;&#10;AI-generated content may be incorrect.">
            <a:extLst>
              <a:ext uri="{FF2B5EF4-FFF2-40B4-BE49-F238E27FC236}">
                <a16:creationId xmlns:a16="http://schemas.microsoft.com/office/drawing/2014/main" id="{CCF912B6-6576-AAF7-A46D-3D1EACDEF52E}"/>
              </a:ext>
            </a:extLst>
          </p:cNvPr>
          <p:cNvPicPr>
            <a:picLocks noChangeAspect="1"/>
          </p:cNvPicPr>
          <p:nvPr/>
        </p:nvPicPr>
        <p:blipFill rotWithShape="1">
          <a:blip r:embed="rId2">
            <a:extLst>
              <a:ext uri="{28A0092B-C50C-407E-A947-70E740481C1C}">
                <a14:useLocalDpi xmlns:a14="http://schemas.microsoft.com/office/drawing/2010/main" val="0"/>
              </a:ext>
            </a:extLst>
          </a:blip>
          <a:srcRect t="5882" b="5882"/>
          <a:stretch/>
        </p:blipFill>
        <p:spPr>
          <a:xfrm>
            <a:off x="10243867" y="304800"/>
            <a:ext cx="1524000" cy="1524000"/>
          </a:xfrm>
          <a:prstGeom prst="ellipse">
            <a:avLst/>
          </a:prstGeom>
        </p:spPr>
      </p:pic>
      <p:sp>
        <p:nvSpPr>
          <p:cNvPr id="4" name="TextBox 3">
            <a:extLst>
              <a:ext uri="{FF2B5EF4-FFF2-40B4-BE49-F238E27FC236}">
                <a16:creationId xmlns:a16="http://schemas.microsoft.com/office/drawing/2014/main" id="{B86BF720-5038-C2C1-495F-9965DEB51E11}"/>
              </a:ext>
            </a:extLst>
          </p:cNvPr>
          <p:cNvSpPr txBox="1"/>
          <p:nvPr/>
        </p:nvSpPr>
        <p:spPr>
          <a:xfrm>
            <a:off x="10412762" y="1930400"/>
            <a:ext cx="1148071" cy="246221"/>
          </a:xfrm>
          <a:prstGeom prst="rect">
            <a:avLst/>
          </a:prstGeom>
          <a:noFill/>
        </p:spPr>
        <p:txBody>
          <a:bodyPr wrap="none" rtlCol="0">
            <a:spAutoFit/>
          </a:bodyPr>
          <a:lstStyle/>
          <a:p>
            <a:r>
              <a:rPr lang="en-US" sz="1000" dirty="0"/>
              <a:t>Saskia van Asselt</a:t>
            </a:r>
            <a:endParaRPr lang="nl-NL" sz="1000" dirty="0"/>
          </a:p>
        </p:txBody>
      </p:sp>
    </p:spTree>
    <p:extLst>
      <p:ext uri="{BB962C8B-B14F-4D97-AF65-F5344CB8AC3E}">
        <p14:creationId xmlns:p14="http://schemas.microsoft.com/office/powerpoint/2010/main" val="131182388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5" end="5"/>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6" end="6"/>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7" end="7"/>
                                            </p:txEl>
                                          </p:spTgt>
                                        </p:tgtEl>
                                        <p:attrNameLst>
                                          <p:attrName>style.visibility</p:attrName>
                                        </p:attrNameLst>
                                      </p:cBhvr>
                                      <p:to>
                                        <p:strVal val="visible"/>
                                      </p:to>
                                    </p:set>
                                  </p:childTnLst>
                                </p:cTn>
                              </p:par>
                            </p:childTnLst>
                          </p:cTn>
                        </p:par>
                      </p:childTnLst>
                    </p:cTn>
                  </p:par>
                  <p:par>
                    <p:cTn id="21" fill="hold">
                      <p:stCondLst>
                        <p:cond delay="indefinite"/>
                      </p:stCondLst>
                      <p:childTnLst>
                        <p:par>
                          <p:cTn id="22" fill="hold">
                            <p:stCondLst>
                              <p:cond delay="0"/>
                            </p:stCondLst>
                            <p:childTnLst>
                              <p:par>
                                <p:cTn id="23" presetID="1" presetClass="entr" presetSubtype="0" fill="hold" nodeType="clickEffect">
                                  <p:stCondLst>
                                    <p:cond delay="0"/>
                                  </p:stCondLst>
                                  <p:childTnLst>
                                    <p:set>
                                      <p:cBhvr>
                                        <p:cTn id="2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82C7808-6A0F-E5BE-07EE-22870F0088C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5F19EFD-775C-A3F7-FC55-669B72D424EC}"/>
              </a:ext>
            </a:extLst>
          </p:cNvPr>
          <p:cNvSpPr>
            <a:spLocks noGrp="1"/>
          </p:cNvSpPr>
          <p:nvPr>
            <p:ph type="title"/>
          </p:nvPr>
        </p:nvSpPr>
        <p:spPr/>
        <p:txBody>
          <a:bodyPr/>
          <a:lstStyle/>
          <a:p>
            <a:r>
              <a:rPr lang="en-US" dirty="0"/>
              <a:t>Wat is </a:t>
            </a:r>
            <a:r>
              <a:rPr lang="en-US" dirty="0" err="1"/>
              <a:t>Technische</a:t>
            </a:r>
            <a:r>
              <a:rPr lang="en-US" dirty="0"/>
              <a:t> </a:t>
            </a:r>
            <a:r>
              <a:rPr lang="en-US" dirty="0" err="1"/>
              <a:t>Natuurkunde</a:t>
            </a:r>
            <a:endParaRPr lang="nl-NL" dirty="0"/>
          </a:p>
        </p:txBody>
      </p:sp>
      <p:sp>
        <p:nvSpPr>
          <p:cNvPr id="3" name="Content Placeholder 2">
            <a:extLst>
              <a:ext uri="{FF2B5EF4-FFF2-40B4-BE49-F238E27FC236}">
                <a16:creationId xmlns:a16="http://schemas.microsoft.com/office/drawing/2014/main" id="{8C190EB9-77C5-A95B-3EF0-385AF7076200}"/>
              </a:ext>
            </a:extLst>
          </p:cNvPr>
          <p:cNvSpPr>
            <a:spLocks noGrp="1"/>
          </p:cNvSpPr>
          <p:nvPr>
            <p:ph idx="1"/>
          </p:nvPr>
        </p:nvSpPr>
        <p:spPr>
          <a:xfrm>
            <a:off x="2750337" y="1466587"/>
            <a:ext cx="5180002" cy="730938"/>
          </a:xfrm>
        </p:spPr>
        <p:txBody>
          <a:bodyPr>
            <a:normAutofit/>
          </a:bodyPr>
          <a:lstStyle/>
          <a:p>
            <a:pPr marL="0" indent="0">
              <a:buNone/>
            </a:pPr>
            <a:r>
              <a:rPr lang="en-US" dirty="0" err="1"/>
              <a:t>samenwerkingsverband</a:t>
            </a:r>
            <a:r>
              <a:rPr lang="en-US" dirty="0"/>
              <a:t> van </a:t>
            </a:r>
            <a:r>
              <a:rPr lang="en-US" dirty="0" err="1"/>
              <a:t>hbo-opleidingen</a:t>
            </a:r>
            <a:r>
              <a:rPr lang="en-US" dirty="0"/>
              <a:t> in de </a:t>
            </a:r>
            <a:r>
              <a:rPr lang="en-US" dirty="0" err="1"/>
              <a:t>toegepaste</a:t>
            </a:r>
            <a:r>
              <a:rPr lang="en-US" dirty="0"/>
              <a:t> </a:t>
            </a:r>
            <a:r>
              <a:rPr lang="en-US" dirty="0" err="1"/>
              <a:t>natuurwetenschappen</a:t>
            </a:r>
            <a:endParaRPr lang="en-US" dirty="0"/>
          </a:p>
        </p:txBody>
      </p:sp>
      <p:pic>
        <p:nvPicPr>
          <p:cNvPr id="12" name="Picture 11">
            <a:extLst>
              <a:ext uri="{FF2B5EF4-FFF2-40B4-BE49-F238E27FC236}">
                <a16:creationId xmlns:a16="http://schemas.microsoft.com/office/drawing/2014/main" id="{70C23FB9-54A0-3597-091D-394ABABD4E07}"/>
              </a:ext>
            </a:extLst>
          </p:cNvPr>
          <p:cNvPicPr>
            <a:picLocks noChangeAspect="1"/>
          </p:cNvPicPr>
          <p:nvPr/>
        </p:nvPicPr>
        <p:blipFill>
          <a:blip r:embed="rId2"/>
          <a:stretch>
            <a:fillRect/>
          </a:stretch>
        </p:blipFill>
        <p:spPr>
          <a:xfrm>
            <a:off x="677334" y="1448792"/>
            <a:ext cx="1792122" cy="877111"/>
          </a:xfrm>
          <a:prstGeom prst="roundRect">
            <a:avLst/>
          </a:prstGeom>
        </p:spPr>
      </p:pic>
      <p:sp>
        <p:nvSpPr>
          <p:cNvPr id="4" name="TextBox 3">
            <a:extLst>
              <a:ext uri="{FF2B5EF4-FFF2-40B4-BE49-F238E27FC236}">
                <a16:creationId xmlns:a16="http://schemas.microsoft.com/office/drawing/2014/main" id="{74A7BB5A-1EA7-1ED3-B362-50C923311317}"/>
              </a:ext>
            </a:extLst>
          </p:cNvPr>
          <p:cNvSpPr txBox="1"/>
          <p:nvPr/>
        </p:nvSpPr>
        <p:spPr>
          <a:xfrm>
            <a:off x="677334" y="2410703"/>
            <a:ext cx="2073003" cy="215444"/>
          </a:xfrm>
          <a:prstGeom prst="rect">
            <a:avLst/>
          </a:prstGeom>
          <a:noFill/>
        </p:spPr>
        <p:txBody>
          <a:bodyPr wrap="none" rtlCol="0">
            <a:spAutoFit/>
          </a:bodyPr>
          <a:lstStyle/>
          <a:p>
            <a:r>
              <a:rPr lang="nl-NL" sz="800" dirty="0"/>
              <a:t>https://appliedscience.nl/stichting-das/</a:t>
            </a:r>
          </a:p>
        </p:txBody>
      </p:sp>
      <p:sp>
        <p:nvSpPr>
          <p:cNvPr id="9" name="Content Placeholder 2">
            <a:extLst>
              <a:ext uri="{FF2B5EF4-FFF2-40B4-BE49-F238E27FC236}">
                <a16:creationId xmlns:a16="http://schemas.microsoft.com/office/drawing/2014/main" id="{CEE98056-740B-1F6A-7BAA-AE408C97CBFA}"/>
              </a:ext>
            </a:extLst>
          </p:cNvPr>
          <p:cNvSpPr txBox="1">
            <a:spLocks/>
          </p:cNvSpPr>
          <p:nvPr/>
        </p:nvSpPr>
        <p:spPr>
          <a:xfrm>
            <a:off x="572167" y="2841613"/>
            <a:ext cx="4356339" cy="3637726"/>
          </a:xfrm>
          <a:prstGeom prst="rect">
            <a:avLst/>
          </a:prstGeom>
        </p:spPr>
        <p:txBody>
          <a:bodyPr vert="horz" lIns="91440" tIns="45720" rIns="91440" bIns="45720" rtlCol="0">
            <a:normAutofit/>
          </a:bodyPr>
          <a:lst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r>
              <a:rPr lang="nl-NL" sz="1400" dirty="0" err="1"/>
              <a:t>Applied</a:t>
            </a:r>
            <a:r>
              <a:rPr lang="nl-NL" sz="1400" dirty="0"/>
              <a:t> </a:t>
            </a:r>
            <a:r>
              <a:rPr lang="nl-NL" sz="1400" dirty="0" err="1"/>
              <a:t>Science</a:t>
            </a:r>
            <a:endParaRPr lang="nl-NL" sz="1400" dirty="0"/>
          </a:p>
          <a:p>
            <a:r>
              <a:rPr lang="nl-NL" sz="1400" dirty="0"/>
              <a:t>Bio-Informatica</a:t>
            </a:r>
          </a:p>
          <a:p>
            <a:r>
              <a:rPr lang="nl-NL" sz="1400" dirty="0"/>
              <a:t>Biomedisch laboratoriumonderzoek</a:t>
            </a:r>
          </a:p>
          <a:p>
            <a:r>
              <a:rPr lang="nl-NL" sz="1400" dirty="0"/>
              <a:t>Biomedische technologie</a:t>
            </a:r>
          </a:p>
          <a:p>
            <a:r>
              <a:rPr lang="nl-NL" sz="1400" dirty="0"/>
              <a:t>Biotechnologie</a:t>
            </a:r>
          </a:p>
          <a:p>
            <a:r>
              <a:rPr lang="nl-NL" sz="1400" dirty="0"/>
              <a:t>Chemie</a:t>
            </a:r>
          </a:p>
          <a:p>
            <a:r>
              <a:rPr lang="nl-NL" sz="1400" dirty="0"/>
              <a:t>Chemische technologie</a:t>
            </a:r>
          </a:p>
          <a:p>
            <a:r>
              <a:rPr lang="nl-NL" sz="1400" dirty="0"/>
              <a:t>Forensisch onderzoek</a:t>
            </a:r>
          </a:p>
          <a:p>
            <a:r>
              <a:rPr lang="nl-NL" sz="1400" dirty="0"/>
              <a:t>Milieukunde</a:t>
            </a:r>
          </a:p>
          <a:p>
            <a:r>
              <a:rPr lang="nl-NL" sz="1400" dirty="0"/>
              <a:t>Technische Natuurkunde</a:t>
            </a:r>
          </a:p>
          <a:p>
            <a:endParaRPr lang="nl-NL" sz="1400" dirty="0"/>
          </a:p>
        </p:txBody>
      </p:sp>
      <p:pic>
        <p:nvPicPr>
          <p:cNvPr id="11" name="Picture 10">
            <a:extLst>
              <a:ext uri="{FF2B5EF4-FFF2-40B4-BE49-F238E27FC236}">
                <a16:creationId xmlns:a16="http://schemas.microsoft.com/office/drawing/2014/main" id="{289AE4D1-EE51-88DB-4551-03C48A00ED45}"/>
              </a:ext>
            </a:extLst>
          </p:cNvPr>
          <p:cNvPicPr>
            <a:picLocks noChangeAspect="1"/>
          </p:cNvPicPr>
          <p:nvPr/>
        </p:nvPicPr>
        <p:blipFill>
          <a:blip r:embed="rId3"/>
          <a:stretch>
            <a:fillRect/>
          </a:stretch>
        </p:blipFill>
        <p:spPr>
          <a:xfrm>
            <a:off x="4598033" y="4865301"/>
            <a:ext cx="6664611" cy="1803439"/>
          </a:xfrm>
          <a:prstGeom prst="rect">
            <a:avLst/>
          </a:prstGeom>
        </p:spPr>
      </p:pic>
      <p:cxnSp>
        <p:nvCxnSpPr>
          <p:cNvPr id="13" name="Straight Arrow Connector 12">
            <a:extLst>
              <a:ext uri="{FF2B5EF4-FFF2-40B4-BE49-F238E27FC236}">
                <a16:creationId xmlns:a16="http://schemas.microsoft.com/office/drawing/2014/main" id="{92D5992C-1985-5D2F-931A-4501826A4109}"/>
              </a:ext>
            </a:extLst>
          </p:cNvPr>
          <p:cNvCxnSpPr>
            <a:cxnSpLocks/>
          </p:cNvCxnSpPr>
          <p:nvPr/>
        </p:nvCxnSpPr>
        <p:spPr>
          <a:xfrm>
            <a:off x="3329796" y="6145966"/>
            <a:ext cx="1035195" cy="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16" name="Picture 15">
            <a:extLst>
              <a:ext uri="{FF2B5EF4-FFF2-40B4-BE49-F238E27FC236}">
                <a16:creationId xmlns:a16="http://schemas.microsoft.com/office/drawing/2014/main" id="{AFB90660-2066-4364-0D8B-7D69DE7A449C}"/>
              </a:ext>
            </a:extLst>
          </p:cNvPr>
          <p:cNvPicPr>
            <a:picLocks noChangeAspect="1"/>
          </p:cNvPicPr>
          <p:nvPr/>
        </p:nvPicPr>
        <p:blipFill>
          <a:blip r:embed="rId4"/>
          <a:stretch>
            <a:fillRect/>
          </a:stretch>
        </p:blipFill>
        <p:spPr>
          <a:xfrm>
            <a:off x="4671434" y="3332401"/>
            <a:ext cx="1429725" cy="1287844"/>
          </a:xfrm>
          <a:prstGeom prst="rect">
            <a:avLst/>
          </a:prstGeom>
        </p:spPr>
      </p:pic>
      <p:pic>
        <p:nvPicPr>
          <p:cNvPr id="18" name="Picture 17">
            <a:extLst>
              <a:ext uri="{FF2B5EF4-FFF2-40B4-BE49-F238E27FC236}">
                <a16:creationId xmlns:a16="http://schemas.microsoft.com/office/drawing/2014/main" id="{F1426D3A-6578-F4B8-9885-725A8E5432F9}"/>
              </a:ext>
            </a:extLst>
          </p:cNvPr>
          <p:cNvPicPr>
            <a:picLocks noChangeAspect="1"/>
          </p:cNvPicPr>
          <p:nvPr/>
        </p:nvPicPr>
        <p:blipFill>
          <a:blip r:embed="rId5"/>
          <a:stretch>
            <a:fillRect/>
          </a:stretch>
        </p:blipFill>
        <p:spPr>
          <a:xfrm>
            <a:off x="6228865" y="3331148"/>
            <a:ext cx="1505859" cy="1322053"/>
          </a:xfrm>
          <a:prstGeom prst="rect">
            <a:avLst/>
          </a:prstGeom>
        </p:spPr>
      </p:pic>
      <p:pic>
        <p:nvPicPr>
          <p:cNvPr id="20" name="Picture 19">
            <a:extLst>
              <a:ext uri="{FF2B5EF4-FFF2-40B4-BE49-F238E27FC236}">
                <a16:creationId xmlns:a16="http://schemas.microsoft.com/office/drawing/2014/main" id="{4E958125-83F3-C764-8A6C-11273FA02D36}"/>
              </a:ext>
            </a:extLst>
          </p:cNvPr>
          <p:cNvPicPr>
            <a:picLocks noChangeAspect="1"/>
          </p:cNvPicPr>
          <p:nvPr/>
        </p:nvPicPr>
        <p:blipFill>
          <a:blip r:embed="rId6"/>
          <a:stretch>
            <a:fillRect/>
          </a:stretch>
        </p:blipFill>
        <p:spPr>
          <a:xfrm>
            <a:off x="7948597" y="3323871"/>
            <a:ext cx="1394416" cy="1336605"/>
          </a:xfrm>
          <a:prstGeom prst="rect">
            <a:avLst/>
          </a:prstGeom>
        </p:spPr>
      </p:pic>
      <p:pic>
        <p:nvPicPr>
          <p:cNvPr id="22" name="Picture 21">
            <a:extLst>
              <a:ext uri="{FF2B5EF4-FFF2-40B4-BE49-F238E27FC236}">
                <a16:creationId xmlns:a16="http://schemas.microsoft.com/office/drawing/2014/main" id="{865D1600-513A-F6A5-1E01-48DC1DF2D0E1}"/>
              </a:ext>
            </a:extLst>
          </p:cNvPr>
          <p:cNvPicPr>
            <a:picLocks noChangeAspect="1"/>
          </p:cNvPicPr>
          <p:nvPr/>
        </p:nvPicPr>
        <p:blipFill>
          <a:blip r:embed="rId7"/>
          <a:stretch>
            <a:fillRect/>
          </a:stretch>
        </p:blipFill>
        <p:spPr>
          <a:xfrm>
            <a:off x="9413911" y="3326565"/>
            <a:ext cx="1696911" cy="1309479"/>
          </a:xfrm>
          <a:prstGeom prst="rect">
            <a:avLst/>
          </a:prstGeom>
        </p:spPr>
      </p:pic>
    </p:spTree>
    <p:extLst>
      <p:ext uri="{BB962C8B-B14F-4D97-AF65-F5344CB8AC3E}">
        <p14:creationId xmlns:p14="http://schemas.microsoft.com/office/powerpoint/2010/main" val="39328184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1"/>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1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18"/>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0"/>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041A8B9-24B4-6A21-F8D3-271C798544F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826BA2E-2AA2-BE1C-3DC4-FD1CC279FDA6}"/>
              </a:ext>
            </a:extLst>
          </p:cNvPr>
          <p:cNvSpPr>
            <a:spLocks noGrp="1"/>
          </p:cNvSpPr>
          <p:nvPr>
            <p:ph type="title"/>
          </p:nvPr>
        </p:nvSpPr>
        <p:spPr>
          <a:xfrm>
            <a:off x="150763" y="250514"/>
            <a:ext cx="4218516" cy="1320800"/>
          </a:xfrm>
        </p:spPr>
        <p:txBody>
          <a:bodyPr/>
          <a:lstStyle/>
          <a:p>
            <a:r>
              <a:rPr lang="en-US" dirty="0" err="1"/>
              <a:t>Opleidingsprofiel</a:t>
            </a:r>
            <a:endParaRPr lang="nl-NL" dirty="0"/>
          </a:p>
        </p:txBody>
      </p:sp>
      <p:pic>
        <p:nvPicPr>
          <p:cNvPr id="5" name="Picture 4">
            <a:extLst>
              <a:ext uri="{FF2B5EF4-FFF2-40B4-BE49-F238E27FC236}">
                <a16:creationId xmlns:a16="http://schemas.microsoft.com/office/drawing/2014/main" id="{6B513617-5D3B-9E43-60C7-F1E6AF30AD7C}"/>
              </a:ext>
            </a:extLst>
          </p:cNvPr>
          <p:cNvPicPr>
            <a:picLocks noChangeAspect="1"/>
          </p:cNvPicPr>
          <p:nvPr/>
        </p:nvPicPr>
        <p:blipFill>
          <a:blip r:embed="rId2"/>
          <a:stretch>
            <a:fillRect/>
          </a:stretch>
        </p:blipFill>
        <p:spPr>
          <a:xfrm>
            <a:off x="7056934" y="93853"/>
            <a:ext cx="4683617" cy="6670293"/>
          </a:xfrm>
          <a:prstGeom prst="rect">
            <a:avLst/>
          </a:prstGeom>
        </p:spPr>
      </p:pic>
      <p:pic>
        <p:nvPicPr>
          <p:cNvPr id="7" name="Picture 6">
            <a:extLst>
              <a:ext uri="{FF2B5EF4-FFF2-40B4-BE49-F238E27FC236}">
                <a16:creationId xmlns:a16="http://schemas.microsoft.com/office/drawing/2014/main" id="{B051C5EC-A682-A8A1-2E58-3A288FC34554}"/>
              </a:ext>
            </a:extLst>
          </p:cNvPr>
          <p:cNvPicPr>
            <a:picLocks noChangeAspect="1"/>
          </p:cNvPicPr>
          <p:nvPr/>
        </p:nvPicPr>
        <p:blipFill>
          <a:blip r:embed="rId3"/>
          <a:stretch>
            <a:fillRect/>
          </a:stretch>
        </p:blipFill>
        <p:spPr>
          <a:xfrm>
            <a:off x="1083428" y="4471601"/>
            <a:ext cx="4406573" cy="2292545"/>
          </a:xfrm>
          <a:prstGeom prst="rect">
            <a:avLst/>
          </a:prstGeom>
        </p:spPr>
      </p:pic>
      <p:pic>
        <p:nvPicPr>
          <p:cNvPr id="13" name="Picture 12">
            <a:extLst>
              <a:ext uri="{FF2B5EF4-FFF2-40B4-BE49-F238E27FC236}">
                <a16:creationId xmlns:a16="http://schemas.microsoft.com/office/drawing/2014/main" id="{21ECFFC4-C260-9A7B-D63A-BC6BAF70EFBE}"/>
              </a:ext>
            </a:extLst>
          </p:cNvPr>
          <p:cNvPicPr>
            <a:picLocks noChangeAspect="1"/>
          </p:cNvPicPr>
          <p:nvPr/>
        </p:nvPicPr>
        <p:blipFill>
          <a:blip r:embed="rId4"/>
          <a:stretch>
            <a:fillRect/>
          </a:stretch>
        </p:blipFill>
        <p:spPr>
          <a:xfrm>
            <a:off x="314665" y="1099496"/>
            <a:ext cx="6387886" cy="2520131"/>
          </a:xfrm>
          <a:prstGeom prst="rect">
            <a:avLst/>
          </a:prstGeom>
        </p:spPr>
      </p:pic>
      <p:sp>
        <p:nvSpPr>
          <p:cNvPr id="14" name="Rectangle 13">
            <a:extLst>
              <a:ext uri="{FF2B5EF4-FFF2-40B4-BE49-F238E27FC236}">
                <a16:creationId xmlns:a16="http://schemas.microsoft.com/office/drawing/2014/main" id="{8C0F5CF0-D1BE-4704-F58F-C9AF7BE65C34}"/>
              </a:ext>
            </a:extLst>
          </p:cNvPr>
          <p:cNvSpPr/>
          <p:nvPr/>
        </p:nvSpPr>
        <p:spPr>
          <a:xfrm>
            <a:off x="7190379" y="3932737"/>
            <a:ext cx="4416725" cy="1030919"/>
          </a:xfrm>
          <a:prstGeom prst="rect">
            <a:avLst/>
          </a:prstGeom>
          <a:solidFill>
            <a:srgbClr val="90C226">
              <a:alpha val="30980"/>
            </a:srgb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nl-NL"/>
          </a:p>
        </p:txBody>
      </p:sp>
      <p:cxnSp>
        <p:nvCxnSpPr>
          <p:cNvPr id="3" name="Straight Arrow Connector 2">
            <a:extLst>
              <a:ext uri="{FF2B5EF4-FFF2-40B4-BE49-F238E27FC236}">
                <a16:creationId xmlns:a16="http://schemas.microsoft.com/office/drawing/2014/main" id="{8DA67B6F-D69C-7052-3BB8-2C9C2DF28B66}"/>
              </a:ext>
            </a:extLst>
          </p:cNvPr>
          <p:cNvCxnSpPr>
            <a:cxnSpLocks/>
          </p:cNvCxnSpPr>
          <p:nvPr/>
        </p:nvCxnSpPr>
        <p:spPr>
          <a:xfrm flipV="1">
            <a:off x="3286715" y="3686915"/>
            <a:ext cx="0" cy="650110"/>
          </a:xfrm>
          <a:prstGeom prst="straightConnector1">
            <a:avLst/>
          </a:prstGeom>
          <a:ln w="57150">
            <a:tailEnd type="triangle"/>
          </a:ln>
        </p:spPr>
        <p:style>
          <a:lnRef idx="1">
            <a:schemeClr val="accent1"/>
          </a:lnRef>
          <a:fillRef idx="0">
            <a:schemeClr val="accent1"/>
          </a:fillRef>
          <a:effectRef idx="0">
            <a:schemeClr val="accent1"/>
          </a:effectRef>
          <a:fontRef idx="minor">
            <a:schemeClr val="tx1"/>
          </a:fontRef>
        </p:style>
      </p:cxnSp>
      <p:pic>
        <p:nvPicPr>
          <p:cNvPr id="4" name="Picture 3">
            <a:extLst>
              <a:ext uri="{FF2B5EF4-FFF2-40B4-BE49-F238E27FC236}">
                <a16:creationId xmlns:a16="http://schemas.microsoft.com/office/drawing/2014/main" id="{D4A7C9EF-6FA3-CEFC-D437-4ED3E3B8F182}"/>
              </a:ext>
            </a:extLst>
          </p:cNvPr>
          <p:cNvPicPr>
            <a:picLocks noChangeAspect="1"/>
          </p:cNvPicPr>
          <p:nvPr/>
        </p:nvPicPr>
        <p:blipFill>
          <a:blip r:embed="rId5"/>
          <a:stretch>
            <a:fillRect/>
          </a:stretch>
        </p:blipFill>
        <p:spPr>
          <a:xfrm>
            <a:off x="4316224" y="247522"/>
            <a:ext cx="1173777" cy="574477"/>
          </a:xfrm>
          <a:prstGeom prst="roundRect">
            <a:avLst/>
          </a:prstGeom>
        </p:spPr>
      </p:pic>
    </p:spTree>
    <p:extLst>
      <p:ext uri="{BB962C8B-B14F-4D97-AF65-F5344CB8AC3E}">
        <p14:creationId xmlns:p14="http://schemas.microsoft.com/office/powerpoint/2010/main" val="260854208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14"/>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nodeType="clickEffect">
                                  <p:stCondLst>
                                    <p:cond delay="0"/>
                                  </p:stCondLst>
                                  <p:childTnLst>
                                    <p:set>
                                      <p:cBhvr>
                                        <p:cTn id="18" dur="1" fill="hold">
                                          <p:stCondLst>
                                            <p:cond delay="0"/>
                                          </p:stCondLst>
                                        </p:cTn>
                                        <p:tgtEl>
                                          <p:spTgt spid="3"/>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13"/>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4" grpId="0" animBg="1"/>
    </p:bld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6B7FC97-5131-29C4-BC5E-F0362F8A832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4DBAD50-C03E-A6EB-91F4-A54B19C5AD3A}"/>
              </a:ext>
            </a:extLst>
          </p:cNvPr>
          <p:cNvSpPr>
            <a:spLocks noGrp="1"/>
          </p:cNvSpPr>
          <p:nvPr>
            <p:ph type="title"/>
          </p:nvPr>
        </p:nvSpPr>
        <p:spPr/>
        <p:txBody>
          <a:bodyPr/>
          <a:lstStyle/>
          <a:p>
            <a:r>
              <a:rPr lang="en-US" dirty="0" err="1"/>
              <a:t>Wiskunde</a:t>
            </a:r>
            <a:r>
              <a:rPr lang="en-US" dirty="0"/>
              <a:t> </a:t>
            </a:r>
            <a:r>
              <a:rPr lang="en-US" dirty="0" err="1"/>
              <a:t>onderwijs</a:t>
            </a:r>
            <a:endParaRPr lang="nl-NL" dirty="0"/>
          </a:p>
        </p:txBody>
      </p:sp>
      <p:grpSp>
        <p:nvGrpSpPr>
          <p:cNvPr id="6" name="Group 5">
            <a:extLst>
              <a:ext uri="{FF2B5EF4-FFF2-40B4-BE49-F238E27FC236}">
                <a16:creationId xmlns:a16="http://schemas.microsoft.com/office/drawing/2014/main" id="{334FC863-C6B2-9C77-B10E-6E1E24C175DC}"/>
              </a:ext>
            </a:extLst>
          </p:cNvPr>
          <p:cNvGrpSpPr/>
          <p:nvPr/>
        </p:nvGrpSpPr>
        <p:grpSpPr>
          <a:xfrm>
            <a:off x="423171" y="1644650"/>
            <a:ext cx="4558404" cy="4375150"/>
            <a:chOff x="775056" y="1643196"/>
            <a:chExt cx="4858003" cy="4576751"/>
          </a:xfrm>
        </p:grpSpPr>
        <p:pic>
          <p:nvPicPr>
            <p:cNvPr id="4" name="Picture 3">
              <a:extLst>
                <a:ext uri="{FF2B5EF4-FFF2-40B4-BE49-F238E27FC236}">
                  <a16:creationId xmlns:a16="http://schemas.microsoft.com/office/drawing/2014/main" id="{4525FE49-EB26-5E2C-2414-EEEE503B9EE2}"/>
                </a:ext>
              </a:extLst>
            </p:cNvPr>
            <p:cNvPicPr>
              <a:picLocks noChangeAspect="1"/>
            </p:cNvPicPr>
            <p:nvPr/>
          </p:nvPicPr>
          <p:blipFill>
            <a:blip r:embed="rId2"/>
            <a:stretch>
              <a:fillRect/>
            </a:stretch>
          </p:blipFill>
          <p:spPr>
            <a:xfrm>
              <a:off x="775056" y="1643196"/>
              <a:ext cx="4858003" cy="4576751"/>
            </a:xfrm>
            <a:prstGeom prst="rect">
              <a:avLst/>
            </a:prstGeom>
          </p:spPr>
        </p:pic>
        <p:sp>
          <p:nvSpPr>
            <p:cNvPr id="5" name="TextBox 4">
              <a:extLst>
                <a:ext uri="{FF2B5EF4-FFF2-40B4-BE49-F238E27FC236}">
                  <a16:creationId xmlns:a16="http://schemas.microsoft.com/office/drawing/2014/main" id="{DD16A3C5-3777-9B17-0D84-3268D180D9D8}"/>
                </a:ext>
              </a:extLst>
            </p:cNvPr>
            <p:cNvSpPr txBox="1"/>
            <p:nvPr/>
          </p:nvSpPr>
          <p:spPr>
            <a:xfrm>
              <a:off x="4388972" y="3767185"/>
              <a:ext cx="1063112" cy="369332"/>
            </a:xfrm>
            <a:prstGeom prst="rect">
              <a:avLst/>
            </a:prstGeom>
            <a:noFill/>
          </p:spPr>
          <p:txBody>
            <a:bodyPr wrap="none" rtlCol="0">
              <a:spAutoFit/>
            </a:bodyPr>
            <a:lstStyle/>
            <a:p>
              <a:r>
                <a:rPr lang="en-US" dirty="0">
                  <a:solidFill>
                    <a:schemeClr val="bg1"/>
                  </a:solidFill>
                </a:rPr>
                <a:t> ca 20EC</a:t>
              </a:r>
              <a:endParaRPr lang="nl-NL" dirty="0">
                <a:solidFill>
                  <a:schemeClr val="bg1"/>
                </a:solidFill>
              </a:endParaRPr>
            </a:p>
          </p:txBody>
        </p:sp>
      </p:grpSp>
      <p:sp>
        <p:nvSpPr>
          <p:cNvPr id="3" name="Content Placeholder 2">
            <a:extLst>
              <a:ext uri="{FF2B5EF4-FFF2-40B4-BE49-F238E27FC236}">
                <a16:creationId xmlns:a16="http://schemas.microsoft.com/office/drawing/2014/main" id="{014E8144-ADA1-22A7-EFF1-D53A1241613B}"/>
              </a:ext>
            </a:extLst>
          </p:cNvPr>
          <p:cNvSpPr>
            <a:spLocks noGrp="1"/>
          </p:cNvSpPr>
          <p:nvPr>
            <p:ph idx="1"/>
          </p:nvPr>
        </p:nvSpPr>
        <p:spPr>
          <a:xfrm>
            <a:off x="5124450" y="1446851"/>
            <a:ext cx="6768681" cy="4769483"/>
          </a:xfrm>
        </p:spPr>
        <p:txBody>
          <a:bodyPr>
            <a:noAutofit/>
          </a:bodyPr>
          <a:lstStyle/>
          <a:p>
            <a:r>
              <a:rPr lang="en-US" dirty="0" err="1"/>
              <a:t>Studenten</a:t>
            </a:r>
            <a:r>
              <a:rPr lang="en-US" dirty="0"/>
              <a:t> </a:t>
            </a:r>
            <a:r>
              <a:rPr lang="en-US" dirty="0" err="1"/>
              <a:t>werken</a:t>
            </a:r>
            <a:r>
              <a:rPr lang="en-US" dirty="0"/>
              <a:t> </a:t>
            </a:r>
            <a:r>
              <a:rPr lang="en-US" dirty="0" err="1"/>
              <a:t>aan</a:t>
            </a:r>
            <a:r>
              <a:rPr lang="en-US" dirty="0"/>
              <a:t> </a:t>
            </a:r>
            <a:r>
              <a:rPr lang="en-US" u="sng" dirty="0">
                <a:solidFill>
                  <a:srgbClr val="90C226"/>
                </a:solidFill>
              </a:rPr>
              <a:t>concrete </a:t>
            </a:r>
            <a:r>
              <a:rPr lang="en-US" u="sng" dirty="0" err="1">
                <a:solidFill>
                  <a:srgbClr val="90C226"/>
                </a:solidFill>
              </a:rPr>
              <a:t>leerdoelen</a:t>
            </a:r>
            <a:r>
              <a:rPr lang="en-US" u="sng" dirty="0">
                <a:solidFill>
                  <a:srgbClr val="90C226"/>
                </a:solidFill>
              </a:rPr>
              <a:t> </a:t>
            </a:r>
            <a:r>
              <a:rPr lang="en-US" dirty="0"/>
              <a:t>m.b.t. </a:t>
            </a:r>
            <a:r>
              <a:rPr lang="en-US" dirty="0" err="1"/>
              <a:t>wiskundige</a:t>
            </a:r>
            <a:r>
              <a:rPr lang="en-US" dirty="0"/>
              <a:t> </a:t>
            </a:r>
            <a:r>
              <a:rPr lang="en-US" dirty="0" err="1"/>
              <a:t>vaardigheden</a:t>
            </a:r>
            <a:endParaRPr lang="en-US" dirty="0"/>
          </a:p>
          <a:p>
            <a:pPr lvl="1">
              <a:buFont typeface="Wingdings" panose="05000000000000000000" pitchFamily="2" charset="2"/>
              <a:buChar char="§"/>
            </a:pPr>
            <a:r>
              <a:rPr lang="en-US" sz="1000" i="1" dirty="0" err="1"/>
              <a:t>Bv</a:t>
            </a:r>
            <a:r>
              <a:rPr lang="en-US" sz="1000" i="1" dirty="0"/>
              <a:t> “</a:t>
            </a:r>
            <a:r>
              <a:rPr lang="nl-NL" sz="1000" i="1" dirty="0"/>
              <a:t>Je kan stelsels van twee lineaire vergelijkingen oplossen</a:t>
            </a:r>
            <a:r>
              <a:rPr lang="en-US" sz="1000" i="1" dirty="0"/>
              <a:t>”</a:t>
            </a:r>
          </a:p>
          <a:p>
            <a:pPr lvl="1">
              <a:buFont typeface="Wingdings" panose="05000000000000000000" pitchFamily="2" charset="2"/>
              <a:buChar char="§"/>
            </a:pPr>
            <a:r>
              <a:rPr lang="en-US" sz="1000" i="1" dirty="0" err="1"/>
              <a:t>Bv</a:t>
            </a:r>
            <a:r>
              <a:rPr lang="en-US" sz="1000" i="1" dirty="0"/>
              <a:t> “</a:t>
            </a:r>
            <a:r>
              <a:rPr lang="nl-NL" sz="1000" i="1" dirty="0"/>
              <a:t>Je kan complexere integralen oplossen doormiddel van technieken zoals breuksplitsen, </a:t>
            </a:r>
            <a:br>
              <a:rPr lang="nl-NL" sz="1000" i="1" dirty="0"/>
            </a:br>
            <a:r>
              <a:rPr lang="nl-NL" sz="1000" i="1" dirty="0"/>
              <a:t>       substitutie en partieel integreren”</a:t>
            </a:r>
            <a:endParaRPr lang="nl-NL" sz="1800" i="1" dirty="0"/>
          </a:p>
          <a:p>
            <a:r>
              <a:rPr lang="en-US" dirty="0" err="1"/>
              <a:t>Studenten</a:t>
            </a:r>
            <a:r>
              <a:rPr lang="en-US" dirty="0"/>
              <a:t> </a:t>
            </a:r>
            <a:r>
              <a:rPr lang="en-US" dirty="0" err="1"/>
              <a:t>werken</a:t>
            </a:r>
            <a:r>
              <a:rPr lang="en-US" dirty="0"/>
              <a:t> </a:t>
            </a:r>
            <a:r>
              <a:rPr lang="en-US" dirty="0" err="1"/>
              <a:t>aan</a:t>
            </a:r>
            <a:r>
              <a:rPr lang="en-US" dirty="0"/>
              <a:t> </a:t>
            </a:r>
            <a:r>
              <a:rPr lang="en-US" u="sng" dirty="0" err="1">
                <a:solidFill>
                  <a:srgbClr val="90C226"/>
                </a:solidFill>
              </a:rPr>
              <a:t>fysische</a:t>
            </a:r>
            <a:r>
              <a:rPr lang="en-US" u="sng" dirty="0">
                <a:solidFill>
                  <a:srgbClr val="90C226"/>
                </a:solidFill>
              </a:rPr>
              <a:t> </a:t>
            </a:r>
            <a:r>
              <a:rPr lang="en-US" u="sng" dirty="0" err="1">
                <a:solidFill>
                  <a:srgbClr val="90C226"/>
                </a:solidFill>
              </a:rPr>
              <a:t>contexten</a:t>
            </a:r>
            <a:r>
              <a:rPr lang="en-US" u="sng" dirty="0">
                <a:solidFill>
                  <a:srgbClr val="90C226"/>
                </a:solidFill>
              </a:rPr>
              <a:t> </a:t>
            </a:r>
            <a:r>
              <a:rPr lang="en-US" dirty="0" err="1"/>
              <a:t>binnen</a:t>
            </a:r>
            <a:r>
              <a:rPr lang="en-US" dirty="0"/>
              <a:t> de </a:t>
            </a:r>
            <a:r>
              <a:rPr lang="en-US" dirty="0" err="1"/>
              <a:t>wiskundelessen</a:t>
            </a:r>
            <a:endParaRPr lang="en-US" dirty="0"/>
          </a:p>
          <a:p>
            <a:pPr lvl="1">
              <a:buFont typeface="Wingdings" panose="05000000000000000000" pitchFamily="2" charset="2"/>
              <a:buChar char="§"/>
            </a:pPr>
            <a:r>
              <a:rPr lang="en-US" sz="1000" i="1" dirty="0" err="1"/>
              <a:t>Bv</a:t>
            </a:r>
            <a:r>
              <a:rPr lang="en-US" sz="1000" i="1" dirty="0"/>
              <a:t>: </a:t>
            </a:r>
            <a:r>
              <a:rPr lang="en-US" sz="1000" i="1" dirty="0" err="1"/>
              <a:t>stelsel</a:t>
            </a:r>
            <a:r>
              <a:rPr lang="en-US" sz="1000" i="1" dirty="0"/>
              <a:t> van lens-</a:t>
            </a:r>
            <a:r>
              <a:rPr lang="en-US" sz="1000" i="1" dirty="0" err="1"/>
              <a:t>vergelijkingen</a:t>
            </a:r>
            <a:r>
              <a:rPr lang="en-US" sz="1000" i="1" dirty="0"/>
              <a:t> </a:t>
            </a:r>
            <a:r>
              <a:rPr lang="en-US" sz="1000" i="1" dirty="0" err="1"/>
              <a:t>oplossen</a:t>
            </a:r>
            <a:r>
              <a:rPr lang="en-US" sz="1000" i="1" dirty="0"/>
              <a:t> met matrix</a:t>
            </a:r>
          </a:p>
          <a:p>
            <a:pPr lvl="1">
              <a:buFont typeface="Wingdings" panose="05000000000000000000" pitchFamily="2" charset="2"/>
              <a:buChar char="§"/>
            </a:pPr>
            <a:r>
              <a:rPr lang="en-US" sz="1000" i="1" dirty="0" err="1"/>
              <a:t>Bv</a:t>
            </a:r>
            <a:r>
              <a:rPr lang="en-US" sz="1000" i="1" dirty="0"/>
              <a:t>: </a:t>
            </a:r>
            <a:r>
              <a:rPr lang="nl-NL" sz="1000" i="1" dirty="0"/>
              <a:t>cosinus en sinus functies gebruiken om wiskundig staande golven te beschrijven</a:t>
            </a:r>
          </a:p>
          <a:p>
            <a:pPr lvl="1">
              <a:buFont typeface="Wingdings" panose="05000000000000000000" pitchFamily="2" charset="2"/>
              <a:buChar char="§"/>
            </a:pPr>
            <a:r>
              <a:rPr lang="nl-NL" sz="1000" i="1" dirty="0"/>
              <a:t>Bv: integralen gebruiken om traagheidsmomenten te berekenen</a:t>
            </a:r>
            <a:endParaRPr lang="nl-NL" sz="1800" i="1" dirty="0"/>
          </a:p>
          <a:p>
            <a:r>
              <a:rPr lang="nl-NL" u="sng" dirty="0">
                <a:solidFill>
                  <a:srgbClr val="90C226"/>
                </a:solidFill>
              </a:rPr>
              <a:t>Vakoverstijgende</a:t>
            </a:r>
            <a:r>
              <a:rPr lang="nl-NL" dirty="0"/>
              <a:t> programmeer- en modelleerleerlijn (Excel, </a:t>
            </a:r>
            <a:r>
              <a:rPr lang="nl-NL" dirty="0" err="1"/>
              <a:t>Pyhton</a:t>
            </a:r>
            <a:r>
              <a:rPr lang="nl-NL" dirty="0"/>
              <a:t>) </a:t>
            </a:r>
          </a:p>
          <a:p>
            <a:pPr lvl="1">
              <a:buFont typeface="Wingdings" panose="05000000000000000000" pitchFamily="2" charset="2"/>
              <a:buChar char="§"/>
            </a:pPr>
            <a:r>
              <a:rPr lang="nl-NL" sz="1000" i="1" dirty="0"/>
              <a:t>Bv: maak een meetinstrument dat de nagalmtijd van een ruimte kan meten</a:t>
            </a:r>
          </a:p>
          <a:p>
            <a:pPr lvl="1">
              <a:buFont typeface="Wingdings" panose="05000000000000000000" pitchFamily="2" charset="2"/>
              <a:buChar char="§"/>
            </a:pPr>
            <a:r>
              <a:rPr lang="nl-NL" sz="1000" i="1" dirty="0"/>
              <a:t>Bv: pas een model voor een </a:t>
            </a:r>
            <a:r>
              <a:rPr lang="nl-NL" sz="1000" i="1" dirty="0" err="1"/>
              <a:t>accelerometer</a:t>
            </a:r>
            <a:r>
              <a:rPr lang="nl-NL" sz="1000" i="1" dirty="0"/>
              <a:t> zodanig aan dat het een door jullie zelf gebouwd schaalmodel simuleert</a:t>
            </a:r>
          </a:p>
          <a:p>
            <a:pPr lvl="1">
              <a:buFont typeface="Wingdings" panose="05000000000000000000" pitchFamily="2" charset="2"/>
              <a:buChar char="§"/>
            </a:pPr>
            <a:r>
              <a:rPr lang="nl-NL" sz="1000" i="1" dirty="0"/>
              <a:t>Bv: verwerk je data van practicum in Python tot goed interpreteerbare grafieken</a:t>
            </a:r>
          </a:p>
          <a:p>
            <a:pPr lvl="1">
              <a:buFont typeface="Wingdings" panose="05000000000000000000" pitchFamily="2" charset="2"/>
              <a:buChar char="§"/>
            </a:pPr>
            <a:r>
              <a:rPr lang="nl-NL" sz="1000" i="1" dirty="0"/>
              <a:t>Bv: stabiliseer een </a:t>
            </a:r>
            <a:r>
              <a:rPr lang="nl-NL" sz="1000" i="1" dirty="0" err="1"/>
              <a:t>inverted</a:t>
            </a:r>
            <a:r>
              <a:rPr lang="nl-NL" sz="1000" i="1" dirty="0"/>
              <a:t> </a:t>
            </a:r>
            <a:r>
              <a:rPr lang="nl-NL" sz="1000" i="1" dirty="0" err="1"/>
              <a:t>pendulum</a:t>
            </a:r>
            <a:r>
              <a:rPr lang="nl-NL" sz="1000" i="1" dirty="0"/>
              <a:t> met een PID controller (jaar 2)</a:t>
            </a:r>
          </a:p>
          <a:p>
            <a:pPr lvl="1"/>
            <a:endParaRPr lang="nl-NL" sz="1800" dirty="0"/>
          </a:p>
        </p:txBody>
      </p:sp>
      <p:pic>
        <p:nvPicPr>
          <p:cNvPr id="7" name="Picture 6">
            <a:extLst>
              <a:ext uri="{FF2B5EF4-FFF2-40B4-BE49-F238E27FC236}">
                <a16:creationId xmlns:a16="http://schemas.microsoft.com/office/drawing/2014/main" id="{635D9CE0-F219-494E-A486-4C11D9FC0198}"/>
              </a:ext>
            </a:extLst>
          </p:cNvPr>
          <p:cNvPicPr>
            <a:picLocks noChangeAspect="1"/>
          </p:cNvPicPr>
          <p:nvPr/>
        </p:nvPicPr>
        <p:blipFill rotWithShape="1">
          <a:blip r:embed="rId3"/>
          <a:srcRect t="8120" b="8120"/>
          <a:stretch/>
        </p:blipFill>
        <p:spPr>
          <a:xfrm>
            <a:off x="11022911" y="399787"/>
            <a:ext cx="870220" cy="870213"/>
          </a:xfrm>
          <a:prstGeom prst="rect">
            <a:avLst/>
          </a:prstGeom>
        </p:spPr>
      </p:pic>
    </p:spTree>
    <p:extLst>
      <p:ext uri="{BB962C8B-B14F-4D97-AF65-F5344CB8AC3E}">
        <p14:creationId xmlns:p14="http://schemas.microsoft.com/office/powerpoint/2010/main" val="319053813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7"/>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0" end="0"/>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1" end="1"/>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3">
                                            <p:txEl>
                                              <p:pRg st="3" end="3"/>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nodeType="click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childTnLst>
                                </p:cTn>
                              </p:par>
                              <p:par>
                                <p:cTn id="27" presetID="1" presetClass="entr" presetSubtype="0" fill="hold" nodeType="withEffect">
                                  <p:stCondLst>
                                    <p:cond delay="0"/>
                                  </p:stCondLst>
                                  <p:childTnLst>
                                    <p:set>
                                      <p:cBhvr>
                                        <p:cTn id="28" dur="1" fill="hold">
                                          <p:stCondLst>
                                            <p:cond delay="0"/>
                                          </p:stCondLst>
                                        </p:cTn>
                                        <p:tgtEl>
                                          <p:spTgt spid="3">
                                            <p:txEl>
                                              <p:pRg st="8" end="8"/>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9" end="9"/>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10" end="10"/>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C922643-377C-7173-74C4-A4EF1454B26D}"/>
              </a:ext>
            </a:extLst>
          </p:cNvPr>
          <p:cNvSpPr>
            <a:spLocks noGrp="1"/>
          </p:cNvSpPr>
          <p:nvPr>
            <p:ph type="title"/>
          </p:nvPr>
        </p:nvSpPr>
        <p:spPr>
          <a:xfrm>
            <a:off x="513433" y="335028"/>
            <a:ext cx="8596668" cy="1320800"/>
          </a:xfrm>
        </p:spPr>
        <p:txBody>
          <a:bodyPr/>
          <a:lstStyle/>
          <a:p>
            <a:r>
              <a:rPr lang="en-US" dirty="0" err="1"/>
              <a:t>Technische</a:t>
            </a:r>
            <a:r>
              <a:rPr lang="en-US" dirty="0"/>
              <a:t> </a:t>
            </a:r>
            <a:r>
              <a:rPr lang="en-US" dirty="0" err="1"/>
              <a:t>natuurkunde</a:t>
            </a:r>
            <a:r>
              <a:rPr lang="en-US" dirty="0"/>
              <a:t> - </a:t>
            </a:r>
            <a:r>
              <a:rPr lang="en-US" dirty="0" err="1"/>
              <a:t>instroom</a:t>
            </a:r>
            <a:r>
              <a:rPr lang="en-US" dirty="0"/>
              <a:t> </a:t>
            </a:r>
            <a:endParaRPr lang="nl-NL" dirty="0"/>
          </a:p>
        </p:txBody>
      </p:sp>
      <p:grpSp>
        <p:nvGrpSpPr>
          <p:cNvPr id="18" name="Group 17">
            <a:extLst>
              <a:ext uri="{FF2B5EF4-FFF2-40B4-BE49-F238E27FC236}">
                <a16:creationId xmlns:a16="http://schemas.microsoft.com/office/drawing/2014/main" id="{D1FA174B-E4F2-39DE-1A0D-235122036AFC}"/>
              </a:ext>
            </a:extLst>
          </p:cNvPr>
          <p:cNvGrpSpPr/>
          <p:nvPr/>
        </p:nvGrpSpPr>
        <p:grpSpPr>
          <a:xfrm>
            <a:off x="4921598" y="1374339"/>
            <a:ext cx="6318621" cy="3116832"/>
            <a:chOff x="4921598" y="1374339"/>
            <a:chExt cx="6318621" cy="3116832"/>
          </a:xfrm>
        </p:grpSpPr>
        <p:grpSp>
          <p:nvGrpSpPr>
            <p:cNvPr id="51" name="Group 50">
              <a:extLst>
                <a:ext uri="{FF2B5EF4-FFF2-40B4-BE49-F238E27FC236}">
                  <a16:creationId xmlns:a16="http://schemas.microsoft.com/office/drawing/2014/main" id="{309B589F-919E-A23F-E2EB-E8E0D36AEC09}"/>
                </a:ext>
              </a:extLst>
            </p:cNvPr>
            <p:cNvGrpSpPr/>
            <p:nvPr/>
          </p:nvGrpSpPr>
          <p:grpSpPr>
            <a:xfrm>
              <a:off x="4921598" y="1374339"/>
              <a:ext cx="5363168" cy="2982192"/>
              <a:chOff x="5905655" y="1379352"/>
              <a:chExt cx="5363168" cy="2982192"/>
            </a:xfrm>
          </p:grpSpPr>
          <p:sp>
            <p:nvSpPr>
              <p:cNvPr id="38" name="TextBox 37">
                <a:extLst>
                  <a:ext uri="{FF2B5EF4-FFF2-40B4-BE49-F238E27FC236}">
                    <a16:creationId xmlns:a16="http://schemas.microsoft.com/office/drawing/2014/main" id="{E87D2951-EF76-441A-2DFB-B27E633AF3CD}"/>
                  </a:ext>
                </a:extLst>
              </p:cNvPr>
              <p:cNvSpPr txBox="1"/>
              <p:nvPr/>
            </p:nvSpPr>
            <p:spPr>
              <a:xfrm>
                <a:off x="5905655" y="1379352"/>
                <a:ext cx="1627369" cy="369332"/>
              </a:xfrm>
              <a:prstGeom prst="rect">
                <a:avLst/>
              </a:prstGeom>
              <a:noFill/>
            </p:spPr>
            <p:txBody>
              <a:bodyPr wrap="none" rtlCol="0">
                <a:spAutoFit/>
              </a:bodyPr>
              <a:lstStyle/>
              <a:p>
                <a:r>
                  <a:rPr lang="en-US" dirty="0" err="1"/>
                  <a:t>Instroomeisen</a:t>
                </a:r>
                <a:endParaRPr lang="nl-NL" dirty="0"/>
              </a:p>
            </p:txBody>
          </p:sp>
          <p:sp>
            <p:nvSpPr>
              <p:cNvPr id="39" name="TextBox 38">
                <a:extLst>
                  <a:ext uri="{FF2B5EF4-FFF2-40B4-BE49-F238E27FC236}">
                    <a16:creationId xmlns:a16="http://schemas.microsoft.com/office/drawing/2014/main" id="{FAB76E56-81D9-DF6F-A855-A37A014D5EF3}"/>
                  </a:ext>
                </a:extLst>
              </p:cNvPr>
              <p:cNvSpPr txBox="1"/>
              <p:nvPr/>
            </p:nvSpPr>
            <p:spPr>
              <a:xfrm>
                <a:off x="5905655" y="2018819"/>
                <a:ext cx="466794" cy="369332"/>
              </a:xfrm>
              <a:prstGeom prst="rect">
                <a:avLst/>
              </a:prstGeom>
              <a:noFill/>
            </p:spPr>
            <p:txBody>
              <a:bodyPr wrap="none" rtlCol="0">
                <a:spAutoFit/>
              </a:bodyPr>
              <a:lstStyle/>
              <a:p>
                <a:r>
                  <a:rPr lang="en-US" dirty="0"/>
                  <a:t>NT</a:t>
                </a:r>
                <a:endParaRPr lang="nl-NL" dirty="0"/>
              </a:p>
            </p:txBody>
          </p:sp>
          <p:sp>
            <p:nvSpPr>
              <p:cNvPr id="40" name="TextBox 39">
                <a:extLst>
                  <a:ext uri="{FF2B5EF4-FFF2-40B4-BE49-F238E27FC236}">
                    <a16:creationId xmlns:a16="http://schemas.microsoft.com/office/drawing/2014/main" id="{C07ABD45-EB60-255D-CF64-F0B085C0E9E2}"/>
                  </a:ext>
                </a:extLst>
              </p:cNvPr>
              <p:cNvSpPr txBox="1"/>
              <p:nvPr/>
            </p:nvSpPr>
            <p:spPr>
              <a:xfrm>
                <a:off x="6824401" y="2018819"/>
                <a:ext cx="1941557" cy="369332"/>
              </a:xfrm>
              <a:prstGeom prst="rect">
                <a:avLst/>
              </a:prstGeom>
              <a:noFill/>
            </p:spPr>
            <p:txBody>
              <a:bodyPr wrap="none" rtlCol="0">
                <a:spAutoFit/>
              </a:bodyPr>
              <a:lstStyle/>
              <a:p>
                <a:r>
                  <a:rPr lang="en-US" dirty="0"/>
                  <a:t>Geen extra </a:t>
                </a:r>
                <a:r>
                  <a:rPr lang="en-US" dirty="0" err="1"/>
                  <a:t>eisen</a:t>
                </a:r>
                <a:endParaRPr lang="nl-NL" dirty="0"/>
              </a:p>
            </p:txBody>
          </p:sp>
          <p:sp>
            <p:nvSpPr>
              <p:cNvPr id="41" name="TextBox 40">
                <a:extLst>
                  <a:ext uri="{FF2B5EF4-FFF2-40B4-BE49-F238E27FC236}">
                    <a16:creationId xmlns:a16="http://schemas.microsoft.com/office/drawing/2014/main" id="{9CF504AC-F0C9-B43D-041A-4F36AFF4D001}"/>
                  </a:ext>
                </a:extLst>
              </p:cNvPr>
              <p:cNvSpPr txBox="1"/>
              <p:nvPr/>
            </p:nvSpPr>
            <p:spPr>
              <a:xfrm>
                <a:off x="5905655" y="2473620"/>
                <a:ext cx="487634" cy="369332"/>
              </a:xfrm>
              <a:prstGeom prst="rect">
                <a:avLst/>
              </a:prstGeom>
              <a:noFill/>
            </p:spPr>
            <p:txBody>
              <a:bodyPr wrap="none" rtlCol="0">
                <a:spAutoFit/>
              </a:bodyPr>
              <a:lstStyle/>
              <a:p>
                <a:r>
                  <a:rPr lang="en-US" dirty="0"/>
                  <a:t>NG</a:t>
                </a:r>
                <a:endParaRPr lang="nl-NL" dirty="0"/>
              </a:p>
            </p:txBody>
          </p:sp>
          <p:sp>
            <p:nvSpPr>
              <p:cNvPr id="42" name="TextBox 41">
                <a:extLst>
                  <a:ext uri="{FF2B5EF4-FFF2-40B4-BE49-F238E27FC236}">
                    <a16:creationId xmlns:a16="http://schemas.microsoft.com/office/drawing/2014/main" id="{F55E2A14-19F4-117F-1A7F-12E49E3B2E95}"/>
                  </a:ext>
                </a:extLst>
              </p:cNvPr>
              <p:cNvSpPr txBox="1"/>
              <p:nvPr/>
            </p:nvSpPr>
            <p:spPr>
              <a:xfrm>
                <a:off x="6824401" y="2473620"/>
                <a:ext cx="3051989" cy="369332"/>
              </a:xfrm>
              <a:prstGeom prst="rect">
                <a:avLst/>
              </a:prstGeom>
              <a:noFill/>
            </p:spPr>
            <p:txBody>
              <a:bodyPr wrap="none" rtlCol="0">
                <a:spAutoFit/>
              </a:bodyPr>
              <a:lstStyle/>
              <a:p>
                <a:r>
                  <a:rPr lang="en-US" dirty="0" err="1"/>
                  <a:t>Natuurkunde</a:t>
                </a:r>
                <a:r>
                  <a:rPr lang="en-US" dirty="0"/>
                  <a:t> of NLT of O&amp;O</a:t>
                </a:r>
                <a:endParaRPr lang="nl-NL" dirty="0"/>
              </a:p>
            </p:txBody>
          </p:sp>
          <p:sp>
            <p:nvSpPr>
              <p:cNvPr id="43" name="TextBox 42">
                <a:extLst>
                  <a:ext uri="{FF2B5EF4-FFF2-40B4-BE49-F238E27FC236}">
                    <a16:creationId xmlns:a16="http://schemas.microsoft.com/office/drawing/2014/main" id="{C604704A-6C8A-E875-958C-825EECEDB68F}"/>
                  </a:ext>
                </a:extLst>
              </p:cNvPr>
              <p:cNvSpPr txBox="1"/>
              <p:nvPr/>
            </p:nvSpPr>
            <p:spPr>
              <a:xfrm>
                <a:off x="5926735" y="2995042"/>
                <a:ext cx="471604" cy="369332"/>
              </a:xfrm>
              <a:prstGeom prst="rect">
                <a:avLst/>
              </a:prstGeom>
              <a:noFill/>
            </p:spPr>
            <p:txBody>
              <a:bodyPr wrap="none" rtlCol="0">
                <a:spAutoFit/>
              </a:bodyPr>
              <a:lstStyle/>
              <a:p>
                <a:r>
                  <a:rPr lang="en-US" dirty="0"/>
                  <a:t>EM</a:t>
                </a:r>
                <a:endParaRPr lang="nl-NL" dirty="0"/>
              </a:p>
            </p:txBody>
          </p:sp>
          <p:sp>
            <p:nvSpPr>
              <p:cNvPr id="44" name="TextBox 43">
                <a:extLst>
                  <a:ext uri="{FF2B5EF4-FFF2-40B4-BE49-F238E27FC236}">
                    <a16:creationId xmlns:a16="http://schemas.microsoft.com/office/drawing/2014/main" id="{1E76E523-FFB8-5D68-AF35-4061423B6E04}"/>
                  </a:ext>
                </a:extLst>
              </p:cNvPr>
              <p:cNvSpPr txBox="1"/>
              <p:nvPr/>
            </p:nvSpPr>
            <p:spPr>
              <a:xfrm>
                <a:off x="6824401" y="2976951"/>
                <a:ext cx="4444422" cy="369332"/>
              </a:xfrm>
              <a:prstGeom prst="rect">
                <a:avLst/>
              </a:prstGeom>
              <a:noFill/>
            </p:spPr>
            <p:txBody>
              <a:bodyPr wrap="none" rtlCol="0">
                <a:spAutoFit/>
              </a:bodyPr>
              <a:lstStyle/>
              <a:p>
                <a:r>
                  <a:rPr lang="en-US" dirty="0" err="1"/>
                  <a:t>Natuurkunde</a:t>
                </a:r>
                <a:r>
                  <a:rPr lang="en-US" dirty="0"/>
                  <a:t> (</a:t>
                </a:r>
                <a:r>
                  <a:rPr lang="en-US" dirty="0" err="1"/>
                  <a:t>en</a:t>
                </a:r>
                <a:r>
                  <a:rPr lang="en-US" dirty="0"/>
                  <a:t> </a:t>
                </a:r>
                <a:r>
                  <a:rPr lang="en-US" dirty="0" err="1"/>
                  <a:t>wiskunde</a:t>
                </a:r>
                <a:r>
                  <a:rPr lang="en-US" dirty="0"/>
                  <a:t> B </a:t>
                </a:r>
                <a:r>
                  <a:rPr lang="en-US" dirty="0" err="1"/>
                  <a:t>voor</a:t>
                </a:r>
                <a:r>
                  <a:rPr lang="en-US" dirty="0"/>
                  <a:t> HAVO)</a:t>
                </a:r>
                <a:endParaRPr lang="nl-NL" dirty="0"/>
              </a:p>
            </p:txBody>
          </p:sp>
          <p:sp>
            <p:nvSpPr>
              <p:cNvPr id="45" name="TextBox 44">
                <a:extLst>
                  <a:ext uri="{FF2B5EF4-FFF2-40B4-BE49-F238E27FC236}">
                    <a16:creationId xmlns:a16="http://schemas.microsoft.com/office/drawing/2014/main" id="{4795C3CF-C3DE-9621-5B9F-C100EC28AE73}"/>
                  </a:ext>
                </a:extLst>
              </p:cNvPr>
              <p:cNvSpPr txBox="1"/>
              <p:nvPr/>
            </p:nvSpPr>
            <p:spPr>
              <a:xfrm>
                <a:off x="5919522" y="3493627"/>
                <a:ext cx="486030" cy="369332"/>
              </a:xfrm>
              <a:prstGeom prst="rect">
                <a:avLst/>
              </a:prstGeom>
              <a:noFill/>
            </p:spPr>
            <p:txBody>
              <a:bodyPr wrap="none" rtlCol="0">
                <a:spAutoFit/>
              </a:bodyPr>
              <a:lstStyle/>
              <a:p>
                <a:r>
                  <a:rPr lang="en-US" dirty="0"/>
                  <a:t>CM</a:t>
                </a:r>
                <a:endParaRPr lang="nl-NL" dirty="0"/>
              </a:p>
            </p:txBody>
          </p:sp>
          <p:sp>
            <p:nvSpPr>
              <p:cNvPr id="46" name="TextBox 45">
                <a:extLst>
                  <a:ext uri="{FF2B5EF4-FFF2-40B4-BE49-F238E27FC236}">
                    <a16:creationId xmlns:a16="http://schemas.microsoft.com/office/drawing/2014/main" id="{BBDFA846-05B1-05F3-A5A3-8B695A50C49A}"/>
                  </a:ext>
                </a:extLst>
              </p:cNvPr>
              <p:cNvSpPr txBox="1"/>
              <p:nvPr/>
            </p:nvSpPr>
            <p:spPr>
              <a:xfrm>
                <a:off x="6824401" y="3476078"/>
                <a:ext cx="3058851" cy="369332"/>
              </a:xfrm>
              <a:prstGeom prst="rect">
                <a:avLst/>
              </a:prstGeom>
              <a:noFill/>
            </p:spPr>
            <p:txBody>
              <a:bodyPr wrap="none" rtlCol="0">
                <a:spAutoFit/>
              </a:bodyPr>
              <a:lstStyle/>
              <a:p>
                <a:r>
                  <a:rPr lang="en-US" dirty="0" err="1"/>
                  <a:t>Natuurkunde</a:t>
                </a:r>
                <a:r>
                  <a:rPr lang="en-US" dirty="0"/>
                  <a:t> </a:t>
                </a:r>
                <a:r>
                  <a:rPr lang="en-US" dirty="0" err="1"/>
                  <a:t>en</a:t>
                </a:r>
                <a:r>
                  <a:rPr lang="en-US" dirty="0"/>
                  <a:t> </a:t>
                </a:r>
                <a:r>
                  <a:rPr lang="en-US" dirty="0" err="1"/>
                  <a:t>wiskunde</a:t>
                </a:r>
                <a:r>
                  <a:rPr lang="en-US" dirty="0"/>
                  <a:t> B</a:t>
                </a:r>
                <a:endParaRPr lang="nl-NL" dirty="0"/>
              </a:p>
            </p:txBody>
          </p:sp>
          <p:sp>
            <p:nvSpPr>
              <p:cNvPr id="47" name="TextBox 46">
                <a:extLst>
                  <a:ext uri="{FF2B5EF4-FFF2-40B4-BE49-F238E27FC236}">
                    <a16:creationId xmlns:a16="http://schemas.microsoft.com/office/drawing/2014/main" id="{4E74ACA5-56E4-087A-66D5-273E88D68B8E}"/>
                  </a:ext>
                </a:extLst>
              </p:cNvPr>
              <p:cNvSpPr txBox="1"/>
              <p:nvPr/>
            </p:nvSpPr>
            <p:spPr>
              <a:xfrm>
                <a:off x="5917001" y="3992212"/>
                <a:ext cx="633507" cy="369332"/>
              </a:xfrm>
              <a:prstGeom prst="rect">
                <a:avLst/>
              </a:prstGeom>
              <a:noFill/>
            </p:spPr>
            <p:txBody>
              <a:bodyPr wrap="none" rtlCol="0">
                <a:spAutoFit/>
              </a:bodyPr>
              <a:lstStyle/>
              <a:p>
                <a:r>
                  <a:rPr lang="en-US" dirty="0"/>
                  <a:t>MBO</a:t>
                </a:r>
                <a:endParaRPr lang="nl-NL" dirty="0"/>
              </a:p>
            </p:txBody>
          </p:sp>
          <p:sp>
            <p:nvSpPr>
              <p:cNvPr id="48" name="TextBox 47">
                <a:extLst>
                  <a:ext uri="{FF2B5EF4-FFF2-40B4-BE49-F238E27FC236}">
                    <a16:creationId xmlns:a16="http://schemas.microsoft.com/office/drawing/2014/main" id="{7C944363-CF06-71A3-DD61-F44ACDFBDF3D}"/>
                  </a:ext>
                </a:extLst>
              </p:cNvPr>
              <p:cNvSpPr txBox="1"/>
              <p:nvPr/>
            </p:nvSpPr>
            <p:spPr>
              <a:xfrm>
                <a:off x="6824401" y="3973633"/>
                <a:ext cx="3488584" cy="369332"/>
              </a:xfrm>
              <a:prstGeom prst="rect">
                <a:avLst/>
              </a:prstGeom>
              <a:noFill/>
            </p:spPr>
            <p:txBody>
              <a:bodyPr wrap="none" rtlCol="0">
                <a:spAutoFit/>
              </a:bodyPr>
              <a:lstStyle/>
              <a:p>
                <a:r>
                  <a:rPr lang="en-US" dirty="0" err="1"/>
                  <a:t>Toelaatbaar</a:t>
                </a:r>
                <a:r>
                  <a:rPr lang="en-US" dirty="0"/>
                  <a:t> met MBO 4 diploma</a:t>
                </a:r>
                <a:endParaRPr lang="nl-NL" dirty="0"/>
              </a:p>
            </p:txBody>
          </p:sp>
        </p:grpSp>
        <p:cxnSp>
          <p:nvCxnSpPr>
            <p:cNvPr id="53" name="Straight Connector 52">
              <a:extLst>
                <a:ext uri="{FF2B5EF4-FFF2-40B4-BE49-F238E27FC236}">
                  <a16:creationId xmlns:a16="http://schemas.microsoft.com/office/drawing/2014/main" id="{B8D6F494-E3FC-573B-EE1D-1E3CC79C4E81}"/>
                </a:ext>
              </a:extLst>
            </p:cNvPr>
            <p:cNvCxnSpPr>
              <a:cxnSpLocks/>
            </p:cNvCxnSpPr>
            <p:nvPr/>
          </p:nvCxnSpPr>
          <p:spPr>
            <a:xfrm>
              <a:off x="4965376" y="1894624"/>
              <a:ext cx="6274843" cy="23873"/>
            </a:xfrm>
            <a:prstGeom prst="line">
              <a:avLst/>
            </a:prstGeom>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52900AA5-0DB7-5652-F87D-B658D9646CB2}"/>
                </a:ext>
              </a:extLst>
            </p:cNvPr>
            <p:cNvCxnSpPr>
              <a:cxnSpLocks/>
            </p:cNvCxnSpPr>
            <p:nvPr/>
          </p:nvCxnSpPr>
          <p:spPr>
            <a:xfrm>
              <a:off x="5714993" y="1918497"/>
              <a:ext cx="0" cy="2572674"/>
            </a:xfrm>
            <a:prstGeom prst="line">
              <a:avLst/>
            </a:prstGeom>
          </p:spPr>
          <p:style>
            <a:lnRef idx="1">
              <a:schemeClr val="accent1"/>
            </a:lnRef>
            <a:fillRef idx="0">
              <a:schemeClr val="accent1"/>
            </a:fillRef>
            <a:effectRef idx="0">
              <a:schemeClr val="accent1"/>
            </a:effectRef>
            <a:fontRef idx="minor">
              <a:schemeClr val="tx1"/>
            </a:fontRef>
          </p:style>
        </p:cxnSp>
      </p:grpSp>
      <p:grpSp>
        <p:nvGrpSpPr>
          <p:cNvPr id="19" name="Group 18">
            <a:extLst>
              <a:ext uri="{FF2B5EF4-FFF2-40B4-BE49-F238E27FC236}">
                <a16:creationId xmlns:a16="http://schemas.microsoft.com/office/drawing/2014/main" id="{2BDE2222-E5ED-03A1-9AFD-316C482E0452}"/>
              </a:ext>
            </a:extLst>
          </p:cNvPr>
          <p:cNvGrpSpPr/>
          <p:nvPr/>
        </p:nvGrpSpPr>
        <p:grpSpPr>
          <a:xfrm>
            <a:off x="10240986" y="1406333"/>
            <a:ext cx="674819" cy="3076259"/>
            <a:chOff x="10240986" y="1406333"/>
            <a:chExt cx="674819" cy="3076259"/>
          </a:xfrm>
        </p:grpSpPr>
        <p:sp>
          <p:nvSpPr>
            <p:cNvPr id="59" name="TextBox 58">
              <a:extLst>
                <a:ext uri="{FF2B5EF4-FFF2-40B4-BE49-F238E27FC236}">
                  <a16:creationId xmlns:a16="http://schemas.microsoft.com/office/drawing/2014/main" id="{A9978CDC-241D-E5E3-1790-9C6B088DB0BF}"/>
                </a:ext>
              </a:extLst>
            </p:cNvPr>
            <p:cNvSpPr txBox="1"/>
            <p:nvPr/>
          </p:nvSpPr>
          <p:spPr>
            <a:xfrm>
              <a:off x="10349624" y="1991427"/>
              <a:ext cx="566181" cy="369332"/>
            </a:xfrm>
            <a:prstGeom prst="rect">
              <a:avLst/>
            </a:prstGeom>
            <a:noFill/>
          </p:spPr>
          <p:txBody>
            <a:bodyPr wrap="none" rtlCol="0">
              <a:spAutoFit/>
            </a:bodyPr>
            <a:lstStyle/>
            <a:p>
              <a:r>
                <a:rPr lang="en-US" dirty="0"/>
                <a:t>29%</a:t>
              </a:r>
              <a:endParaRPr lang="nl-NL" dirty="0"/>
            </a:p>
          </p:txBody>
        </p:sp>
        <p:sp>
          <p:nvSpPr>
            <p:cNvPr id="60" name="TextBox 59">
              <a:extLst>
                <a:ext uri="{FF2B5EF4-FFF2-40B4-BE49-F238E27FC236}">
                  <a16:creationId xmlns:a16="http://schemas.microsoft.com/office/drawing/2014/main" id="{142BF30F-5608-EBB4-5BD2-529AEFB66C0A}"/>
                </a:ext>
              </a:extLst>
            </p:cNvPr>
            <p:cNvSpPr txBox="1"/>
            <p:nvPr/>
          </p:nvSpPr>
          <p:spPr>
            <a:xfrm>
              <a:off x="10328544" y="2442217"/>
              <a:ext cx="566181" cy="369332"/>
            </a:xfrm>
            <a:prstGeom prst="rect">
              <a:avLst/>
            </a:prstGeom>
            <a:noFill/>
          </p:spPr>
          <p:txBody>
            <a:bodyPr wrap="none" rtlCol="0">
              <a:spAutoFit/>
            </a:bodyPr>
            <a:lstStyle/>
            <a:p>
              <a:r>
                <a:rPr lang="en-US" dirty="0"/>
                <a:t>60%</a:t>
              </a:r>
              <a:endParaRPr lang="nl-NL" dirty="0"/>
            </a:p>
          </p:txBody>
        </p:sp>
        <p:sp>
          <p:nvSpPr>
            <p:cNvPr id="61" name="TextBox 60">
              <a:extLst>
                <a:ext uri="{FF2B5EF4-FFF2-40B4-BE49-F238E27FC236}">
                  <a16:creationId xmlns:a16="http://schemas.microsoft.com/office/drawing/2014/main" id="{DB3198E4-88AA-8F34-2CE4-DABE6C9F3F99}"/>
                </a:ext>
              </a:extLst>
            </p:cNvPr>
            <p:cNvSpPr txBox="1"/>
            <p:nvPr/>
          </p:nvSpPr>
          <p:spPr>
            <a:xfrm>
              <a:off x="10349624" y="2963639"/>
              <a:ext cx="444352" cy="369332"/>
            </a:xfrm>
            <a:prstGeom prst="rect">
              <a:avLst/>
            </a:prstGeom>
            <a:noFill/>
          </p:spPr>
          <p:txBody>
            <a:bodyPr wrap="none" rtlCol="0">
              <a:spAutoFit/>
            </a:bodyPr>
            <a:lstStyle/>
            <a:p>
              <a:r>
                <a:rPr lang="en-US" dirty="0"/>
                <a:t>3%</a:t>
              </a:r>
              <a:endParaRPr lang="nl-NL" dirty="0"/>
            </a:p>
          </p:txBody>
        </p:sp>
        <p:sp>
          <p:nvSpPr>
            <p:cNvPr id="62" name="TextBox 61">
              <a:extLst>
                <a:ext uri="{FF2B5EF4-FFF2-40B4-BE49-F238E27FC236}">
                  <a16:creationId xmlns:a16="http://schemas.microsoft.com/office/drawing/2014/main" id="{5C7FC835-A237-5575-A07F-AEF8A989E30F}"/>
                </a:ext>
              </a:extLst>
            </p:cNvPr>
            <p:cNvSpPr txBox="1"/>
            <p:nvPr/>
          </p:nvSpPr>
          <p:spPr>
            <a:xfrm>
              <a:off x="10342411" y="3462224"/>
              <a:ext cx="444352" cy="369332"/>
            </a:xfrm>
            <a:prstGeom prst="rect">
              <a:avLst/>
            </a:prstGeom>
            <a:noFill/>
          </p:spPr>
          <p:txBody>
            <a:bodyPr wrap="none" rtlCol="0">
              <a:spAutoFit/>
            </a:bodyPr>
            <a:lstStyle/>
            <a:p>
              <a:r>
                <a:rPr lang="en-US" dirty="0"/>
                <a:t>0%</a:t>
              </a:r>
              <a:endParaRPr lang="nl-NL" dirty="0"/>
            </a:p>
          </p:txBody>
        </p:sp>
        <p:sp>
          <p:nvSpPr>
            <p:cNvPr id="63" name="TextBox 62">
              <a:extLst>
                <a:ext uri="{FF2B5EF4-FFF2-40B4-BE49-F238E27FC236}">
                  <a16:creationId xmlns:a16="http://schemas.microsoft.com/office/drawing/2014/main" id="{0FF44345-AB63-8840-8DF1-9499ABFCC8BD}"/>
                </a:ext>
              </a:extLst>
            </p:cNvPr>
            <p:cNvSpPr txBox="1"/>
            <p:nvPr/>
          </p:nvSpPr>
          <p:spPr>
            <a:xfrm>
              <a:off x="10339890" y="3960809"/>
              <a:ext cx="444352" cy="369332"/>
            </a:xfrm>
            <a:prstGeom prst="rect">
              <a:avLst/>
            </a:prstGeom>
            <a:noFill/>
          </p:spPr>
          <p:txBody>
            <a:bodyPr wrap="none" rtlCol="0">
              <a:spAutoFit/>
            </a:bodyPr>
            <a:lstStyle/>
            <a:p>
              <a:r>
                <a:rPr lang="en-US" dirty="0"/>
                <a:t>3%</a:t>
              </a:r>
              <a:endParaRPr lang="nl-NL" dirty="0"/>
            </a:p>
          </p:txBody>
        </p:sp>
        <p:cxnSp>
          <p:nvCxnSpPr>
            <p:cNvPr id="66" name="Straight Connector 65">
              <a:extLst>
                <a:ext uri="{FF2B5EF4-FFF2-40B4-BE49-F238E27FC236}">
                  <a16:creationId xmlns:a16="http://schemas.microsoft.com/office/drawing/2014/main" id="{A315412D-FA76-BDC1-86B9-A78E954B63E2}"/>
                </a:ext>
              </a:extLst>
            </p:cNvPr>
            <p:cNvCxnSpPr>
              <a:cxnSpLocks/>
            </p:cNvCxnSpPr>
            <p:nvPr/>
          </p:nvCxnSpPr>
          <p:spPr>
            <a:xfrm>
              <a:off x="10240986" y="1909918"/>
              <a:ext cx="0" cy="2572674"/>
            </a:xfrm>
            <a:prstGeom prst="line">
              <a:avLst/>
            </a:prstGeom>
          </p:spPr>
          <p:style>
            <a:lnRef idx="1">
              <a:schemeClr val="accent1"/>
            </a:lnRef>
            <a:fillRef idx="0">
              <a:schemeClr val="accent1"/>
            </a:fillRef>
            <a:effectRef idx="0">
              <a:schemeClr val="accent1"/>
            </a:effectRef>
            <a:fontRef idx="minor">
              <a:schemeClr val="tx1"/>
            </a:fontRef>
          </p:style>
        </p:cxnSp>
        <p:pic>
          <p:nvPicPr>
            <p:cNvPr id="3" name="Picture 2">
              <a:extLst>
                <a:ext uri="{FF2B5EF4-FFF2-40B4-BE49-F238E27FC236}">
                  <a16:creationId xmlns:a16="http://schemas.microsoft.com/office/drawing/2014/main" id="{6A5AAEED-1B9E-0DC8-3FDB-B0DCE71B9B66}"/>
                </a:ext>
              </a:extLst>
            </p:cNvPr>
            <p:cNvPicPr>
              <a:picLocks noChangeAspect="1"/>
            </p:cNvPicPr>
            <p:nvPr/>
          </p:nvPicPr>
          <p:blipFill rotWithShape="1">
            <a:blip r:embed="rId2"/>
            <a:srcRect t="8120" b="8120"/>
            <a:stretch/>
          </p:blipFill>
          <p:spPr>
            <a:xfrm>
              <a:off x="10449155" y="1406333"/>
              <a:ext cx="428248" cy="428245"/>
            </a:xfrm>
            <a:prstGeom prst="rect">
              <a:avLst/>
            </a:prstGeom>
          </p:spPr>
        </p:pic>
      </p:grpSp>
      <p:grpSp>
        <p:nvGrpSpPr>
          <p:cNvPr id="17" name="Group 16">
            <a:extLst>
              <a:ext uri="{FF2B5EF4-FFF2-40B4-BE49-F238E27FC236}">
                <a16:creationId xmlns:a16="http://schemas.microsoft.com/office/drawing/2014/main" id="{CFBAB2FC-03E1-84C8-6F96-61379D68E047}"/>
              </a:ext>
            </a:extLst>
          </p:cNvPr>
          <p:cNvGrpSpPr/>
          <p:nvPr/>
        </p:nvGrpSpPr>
        <p:grpSpPr>
          <a:xfrm>
            <a:off x="93378" y="1362220"/>
            <a:ext cx="4098119" cy="4050095"/>
            <a:chOff x="93378" y="1362220"/>
            <a:chExt cx="4098119" cy="4050095"/>
          </a:xfrm>
        </p:grpSpPr>
        <p:grpSp>
          <p:nvGrpSpPr>
            <p:cNvPr id="52" name="Group 51">
              <a:extLst>
                <a:ext uri="{FF2B5EF4-FFF2-40B4-BE49-F238E27FC236}">
                  <a16:creationId xmlns:a16="http://schemas.microsoft.com/office/drawing/2014/main" id="{93C06EBF-9192-8348-360D-B27CC6B748E1}"/>
                </a:ext>
              </a:extLst>
            </p:cNvPr>
            <p:cNvGrpSpPr/>
            <p:nvPr/>
          </p:nvGrpSpPr>
          <p:grpSpPr>
            <a:xfrm>
              <a:off x="93378" y="1362220"/>
              <a:ext cx="4098119" cy="3989856"/>
              <a:chOff x="93378" y="1362220"/>
              <a:chExt cx="4098119" cy="3989856"/>
            </a:xfrm>
          </p:grpSpPr>
          <p:sp>
            <p:nvSpPr>
              <p:cNvPr id="10" name="TextBox 9">
                <a:extLst>
                  <a:ext uri="{FF2B5EF4-FFF2-40B4-BE49-F238E27FC236}">
                    <a16:creationId xmlns:a16="http://schemas.microsoft.com/office/drawing/2014/main" id="{38BCED8E-D0A3-75BF-B373-0EF9155D7919}"/>
                  </a:ext>
                </a:extLst>
              </p:cNvPr>
              <p:cNvSpPr txBox="1"/>
              <p:nvPr/>
            </p:nvSpPr>
            <p:spPr>
              <a:xfrm>
                <a:off x="93378" y="1362220"/>
                <a:ext cx="1088760" cy="369332"/>
              </a:xfrm>
              <a:prstGeom prst="rect">
                <a:avLst/>
              </a:prstGeom>
              <a:noFill/>
            </p:spPr>
            <p:txBody>
              <a:bodyPr wrap="none" rtlCol="0">
                <a:spAutoFit/>
              </a:bodyPr>
              <a:lstStyle/>
              <a:p>
                <a:r>
                  <a:rPr lang="en-US" dirty="0" err="1"/>
                  <a:t>Instroom</a:t>
                </a:r>
                <a:endParaRPr lang="nl-NL" dirty="0"/>
              </a:p>
            </p:txBody>
          </p:sp>
          <p:grpSp>
            <p:nvGrpSpPr>
              <p:cNvPr id="23" name="Group 22">
                <a:extLst>
                  <a:ext uri="{FF2B5EF4-FFF2-40B4-BE49-F238E27FC236}">
                    <a16:creationId xmlns:a16="http://schemas.microsoft.com/office/drawing/2014/main" id="{0572CA62-DEB1-67A8-39D2-F3109314B8C3}"/>
                  </a:ext>
                </a:extLst>
              </p:cNvPr>
              <p:cNvGrpSpPr/>
              <p:nvPr/>
            </p:nvGrpSpPr>
            <p:grpSpPr>
              <a:xfrm>
                <a:off x="1854116" y="1376278"/>
                <a:ext cx="1353368" cy="3975798"/>
                <a:chOff x="1888622" y="3562710"/>
                <a:chExt cx="1353368" cy="3975798"/>
              </a:xfrm>
            </p:grpSpPr>
            <p:sp>
              <p:nvSpPr>
                <p:cNvPr id="11" name="TextBox 10">
                  <a:extLst>
                    <a:ext uri="{FF2B5EF4-FFF2-40B4-BE49-F238E27FC236}">
                      <a16:creationId xmlns:a16="http://schemas.microsoft.com/office/drawing/2014/main" id="{A7F11E65-AE1B-1C87-CF1D-7E4F13875419}"/>
                    </a:ext>
                  </a:extLst>
                </p:cNvPr>
                <p:cNvSpPr txBox="1"/>
                <p:nvPr/>
              </p:nvSpPr>
              <p:spPr>
                <a:xfrm>
                  <a:off x="1888622" y="3562710"/>
                  <a:ext cx="671979" cy="369332"/>
                </a:xfrm>
                <a:prstGeom prst="rect">
                  <a:avLst/>
                </a:prstGeom>
                <a:noFill/>
              </p:spPr>
              <p:txBody>
                <a:bodyPr wrap="none" rtlCol="0">
                  <a:spAutoFit/>
                </a:bodyPr>
                <a:lstStyle/>
                <a:p>
                  <a:r>
                    <a:rPr lang="en-US" dirty="0"/>
                    <a:t>2024</a:t>
                  </a:r>
                  <a:endParaRPr lang="nl-NL" dirty="0"/>
                </a:p>
              </p:txBody>
            </p:sp>
            <p:sp>
              <p:nvSpPr>
                <p:cNvPr id="12" name="TextBox 11">
                  <a:extLst>
                    <a:ext uri="{FF2B5EF4-FFF2-40B4-BE49-F238E27FC236}">
                      <a16:creationId xmlns:a16="http://schemas.microsoft.com/office/drawing/2014/main" id="{E43CF66E-57BB-DDD5-95FF-E5EEC3370F8D}"/>
                    </a:ext>
                  </a:extLst>
                </p:cNvPr>
                <p:cNvSpPr txBox="1"/>
                <p:nvPr/>
              </p:nvSpPr>
              <p:spPr>
                <a:xfrm>
                  <a:off x="2560601" y="3562710"/>
                  <a:ext cx="671979" cy="369332"/>
                </a:xfrm>
                <a:prstGeom prst="rect">
                  <a:avLst/>
                </a:prstGeom>
                <a:noFill/>
              </p:spPr>
              <p:txBody>
                <a:bodyPr wrap="none" rtlCol="0">
                  <a:spAutoFit/>
                </a:bodyPr>
                <a:lstStyle/>
                <a:p>
                  <a:r>
                    <a:rPr lang="en-US" dirty="0"/>
                    <a:t>2025</a:t>
                  </a:r>
                  <a:endParaRPr lang="nl-NL" dirty="0"/>
                </a:p>
              </p:txBody>
            </p:sp>
            <p:sp>
              <p:nvSpPr>
                <p:cNvPr id="13" name="TextBox 12">
                  <a:extLst>
                    <a:ext uri="{FF2B5EF4-FFF2-40B4-BE49-F238E27FC236}">
                      <a16:creationId xmlns:a16="http://schemas.microsoft.com/office/drawing/2014/main" id="{BAAC26A9-F3AF-3909-ADA9-A7B3AEEF1BF0}"/>
                    </a:ext>
                  </a:extLst>
                </p:cNvPr>
                <p:cNvSpPr txBox="1"/>
                <p:nvPr/>
              </p:nvSpPr>
              <p:spPr>
                <a:xfrm>
                  <a:off x="2703851" y="4389917"/>
                  <a:ext cx="428322" cy="369332"/>
                </a:xfrm>
                <a:prstGeom prst="rect">
                  <a:avLst/>
                </a:prstGeom>
                <a:noFill/>
              </p:spPr>
              <p:txBody>
                <a:bodyPr wrap="none" rtlCol="0">
                  <a:spAutoFit/>
                </a:bodyPr>
                <a:lstStyle/>
                <a:p>
                  <a:r>
                    <a:rPr lang="en-US" dirty="0"/>
                    <a:t>24</a:t>
                  </a:r>
                  <a:endParaRPr lang="nl-NL" dirty="0"/>
                </a:p>
              </p:txBody>
            </p:sp>
            <p:sp>
              <p:nvSpPr>
                <p:cNvPr id="14" name="TextBox 13">
                  <a:extLst>
                    <a:ext uri="{FF2B5EF4-FFF2-40B4-BE49-F238E27FC236}">
                      <a16:creationId xmlns:a16="http://schemas.microsoft.com/office/drawing/2014/main" id="{81034162-09A9-A9C2-1D08-ABB897F0AC75}"/>
                    </a:ext>
                  </a:extLst>
                </p:cNvPr>
                <p:cNvSpPr txBox="1"/>
                <p:nvPr/>
              </p:nvSpPr>
              <p:spPr>
                <a:xfrm>
                  <a:off x="1966616" y="4389917"/>
                  <a:ext cx="428322" cy="369332"/>
                </a:xfrm>
                <a:prstGeom prst="rect">
                  <a:avLst/>
                </a:prstGeom>
                <a:noFill/>
              </p:spPr>
              <p:txBody>
                <a:bodyPr wrap="none" rtlCol="0">
                  <a:spAutoFit/>
                </a:bodyPr>
                <a:lstStyle/>
                <a:p>
                  <a:r>
                    <a:rPr lang="en-US" dirty="0"/>
                    <a:t>40</a:t>
                  </a:r>
                  <a:endParaRPr lang="nl-NL" dirty="0"/>
                </a:p>
              </p:txBody>
            </p:sp>
            <p:cxnSp>
              <p:nvCxnSpPr>
                <p:cNvPr id="20" name="Straight Connector 19">
                  <a:extLst>
                    <a:ext uri="{FF2B5EF4-FFF2-40B4-BE49-F238E27FC236}">
                      <a16:creationId xmlns:a16="http://schemas.microsoft.com/office/drawing/2014/main" id="{6BC23CB4-5DE9-9D2E-B503-4CC554D0AE3C}"/>
                    </a:ext>
                  </a:extLst>
                </p:cNvPr>
                <p:cNvCxnSpPr>
                  <a:cxnSpLocks/>
                </p:cNvCxnSpPr>
                <p:nvPr/>
              </p:nvCxnSpPr>
              <p:spPr>
                <a:xfrm>
                  <a:off x="2560601" y="3562710"/>
                  <a:ext cx="0" cy="3975798"/>
                </a:xfrm>
                <a:prstGeom prst="line">
                  <a:avLst/>
                </a:prstGeom>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82739CC4-2D77-0821-D93D-6F5BEAC6F7F8}"/>
                    </a:ext>
                  </a:extLst>
                </p:cNvPr>
                <p:cNvCxnSpPr/>
                <p:nvPr/>
              </p:nvCxnSpPr>
              <p:spPr>
                <a:xfrm>
                  <a:off x="1976026" y="4090512"/>
                  <a:ext cx="1265964" cy="0"/>
                </a:xfrm>
                <a:prstGeom prst="line">
                  <a:avLst/>
                </a:prstGeom>
              </p:spPr>
              <p:style>
                <a:lnRef idx="1">
                  <a:schemeClr val="accent1"/>
                </a:lnRef>
                <a:fillRef idx="0">
                  <a:schemeClr val="accent1"/>
                </a:fillRef>
                <a:effectRef idx="0">
                  <a:schemeClr val="accent1"/>
                </a:effectRef>
                <a:fontRef idx="minor">
                  <a:schemeClr val="tx1"/>
                </a:fontRef>
              </p:style>
            </p:cxnSp>
          </p:grpSp>
          <p:sp>
            <p:nvSpPr>
              <p:cNvPr id="32" name="TextBox 31">
                <a:extLst>
                  <a:ext uri="{FF2B5EF4-FFF2-40B4-BE49-F238E27FC236}">
                    <a16:creationId xmlns:a16="http://schemas.microsoft.com/office/drawing/2014/main" id="{08F9A943-D9C7-F72B-912D-9E294EF14B8F}"/>
                  </a:ext>
                </a:extLst>
              </p:cNvPr>
              <p:cNvSpPr txBox="1"/>
              <p:nvPr/>
            </p:nvSpPr>
            <p:spPr>
              <a:xfrm>
                <a:off x="2669345" y="2976951"/>
                <a:ext cx="428322" cy="369332"/>
              </a:xfrm>
              <a:prstGeom prst="rect">
                <a:avLst/>
              </a:prstGeom>
              <a:noFill/>
            </p:spPr>
            <p:txBody>
              <a:bodyPr wrap="none" rtlCol="0">
                <a:spAutoFit/>
              </a:bodyPr>
              <a:lstStyle/>
              <a:p>
                <a:r>
                  <a:rPr lang="en-US" dirty="0"/>
                  <a:t>64</a:t>
                </a:r>
                <a:endParaRPr lang="nl-NL" dirty="0"/>
              </a:p>
            </p:txBody>
          </p:sp>
          <p:sp>
            <p:nvSpPr>
              <p:cNvPr id="33" name="TextBox 32">
                <a:extLst>
                  <a:ext uri="{FF2B5EF4-FFF2-40B4-BE49-F238E27FC236}">
                    <a16:creationId xmlns:a16="http://schemas.microsoft.com/office/drawing/2014/main" id="{9F35D5E4-8D68-839B-708E-0759B2E9C193}"/>
                  </a:ext>
                </a:extLst>
              </p:cNvPr>
              <p:cNvSpPr txBox="1"/>
              <p:nvPr/>
            </p:nvSpPr>
            <p:spPr>
              <a:xfrm>
                <a:off x="1932110" y="2976951"/>
                <a:ext cx="428322" cy="369332"/>
              </a:xfrm>
              <a:prstGeom prst="rect">
                <a:avLst/>
              </a:prstGeom>
              <a:noFill/>
            </p:spPr>
            <p:txBody>
              <a:bodyPr wrap="none" rtlCol="0">
                <a:spAutoFit/>
              </a:bodyPr>
              <a:lstStyle/>
              <a:p>
                <a:r>
                  <a:rPr lang="en-US" dirty="0"/>
                  <a:t>74</a:t>
                </a:r>
                <a:endParaRPr lang="nl-NL" dirty="0"/>
              </a:p>
            </p:txBody>
          </p:sp>
          <p:sp>
            <p:nvSpPr>
              <p:cNvPr id="34" name="TextBox 33">
                <a:extLst>
                  <a:ext uri="{FF2B5EF4-FFF2-40B4-BE49-F238E27FC236}">
                    <a16:creationId xmlns:a16="http://schemas.microsoft.com/office/drawing/2014/main" id="{F356297B-2BE3-00E7-7AFB-F87C5F864932}"/>
                  </a:ext>
                </a:extLst>
              </p:cNvPr>
              <p:cNvSpPr txBox="1"/>
              <p:nvPr/>
            </p:nvSpPr>
            <p:spPr>
              <a:xfrm>
                <a:off x="2655499" y="3915852"/>
                <a:ext cx="1535998" cy="584775"/>
              </a:xfrm>
              <a:prstGeom prst="rect">
                <a:avLst/>
              </a:prstGeom>
              <a:noFill/>
            </p:spPr>
            <p:txBody>
              <a:bodyPr wrap="none" rtlCol="0">
                <a:spAutoFit/>
              </a:bodyPr>
              <a:lstStyle/>
              <a:p>
                <a:r>
                  <a:rPr lang="en-US" dirty="0"/>
                  <a:t>57 </a:t>
                </a:r>
              </a:p>
              <a:p>
                <a:r>
                  <a:rPr lang="en-US" sz="1400" i="1" dirty="0"/>
                  <a:t>(+12 </a:t>
                </a:r>
                <a:r>
                  <a:rPr lang="en-US" sz="1400" i="1" dirty="0" err="1"/>
                  <a:t>Engelstalig</a:t>
                </a:r>
                <a:r>
                  <a:rPr lang="en-US" sz="1400" i="1" dirty="0"/>
                  <a:t>)</a:t>
                </a:r>
                <a:endParaRPr lang="nl-NL" sz="1400" i="1" dirty="0"/>
              </a:p>
            </p:txBody>
          </p:sp>
          <p:sp>
            <p:nvSpPr>
              <p:cNvPr id="35" name="TextBox 34">
                <a:extLst>
                  <a:ext uri="{FF2B5EF4-FFF2-40B4-BE49-F238E27FC236}">
                    <a16:creationId xmlns:a16="http://schemas.microsoft.com/office/drawing/2014/main" id="{124F5FDA-1C1C-0A2A-F22E-013BF01D8C76}"/>
                  </a:ext>
                </a:extLst>
              </p:cNvPr>
              <p:cNvSpPr txBox="1"/>
              <p:nvPr/>
            </p:nvSpPr>
            <p:spPr>
              <a:xfrm>
                <a:off x="1918264" y="3915852"/>
                <a:ext cx="428322" cy="369332"/>
              </a:xfrm>
              <a:prstGeom prst="rect">
                <a:avLst/>
              </a:prstGeom>
              <a:noFill/>
            </p:spPr>
            <p:txBody>
              <a:bodyPr wrap="none" rtlCol="0">
                <a:spAutoFit/>
              </a:bodyPr>
              <a:lstStyle/>
              <a:p>
                <a:r>
                  <a:rPr lang="en-US" dirty="0"/>
                  <a:t>72</a:t>
                </a:r>
                <a:endParaRPr lang="nl-NL" dirty="0"/>
              </a:p>
            </p:txBody>
          </p:sp>
          <p:sp>
            <p:nvSpPr>
              <p:cNvPr id="36" name="TextBox 35">
                <a:extLst>
                  <a:ext uri="{FF2B5EF4-FFF2-40B4-BE49-F238E27FC236}">
                    <a16:creationId xmlns:a16="http://schemas.microsoft.com/office/drawing/2014/main" id="{C35C775B-9F35-663C-E685-C7E9BE1D2636}"/>
                  </a:ext>
                </a:extLst>
              </p:cNvPr>
              <p:cNvSpPr txBox="1"/>
              <p:nvPr/>
            </p:nvSpPr>
            <p:spPr>
              <a:xfrm>
                <a:off x="2635623" y="4854753"/>
                <a:ext cx="428322" cy="369332"/>
              </a:xfrm>
              <a:prstGeom prst="rect">
                <a:avLst/>
              </a:prstGeom>
              <a:noFill/>
            </p:spPr>
            <p:txBody>
              <a:bodyPr wrap="none" rtlCol="0">
                <a:spAutoFit/>
              </a:bodyPr>
              <a:lstStyle/>
              <a:p>
                <a:r>
                  <a:rPr lang="en-US" dirty="0"/>
                  <a:t>64</a:t>
                </a:r>
                <a:endParaRPr lang="nl-NL" dirty="0"/>
              </a:p>
            </p:txBody>
          </p:sp>
          <p:sp>
            <p:nvSpPr>
              <p:cNvPr id="37" name="TextBox 36">
                <a:extLst>
                  <a:ext uri="{FF2B5EF4-FFF2-40B4-BE49-F238E27FC236}">
                    <a16:creationId xmlns:a16="http://schemas.microsoft.com/office/drawing/2014/main" id="{67034202-14AE-CBA8-B27C-DE12C61B49F5}"/>
                  </a:ext>
                </a:extLst>
              </p:cNvPr>
              <p:cNvSpPr txBox="1"/>
              <p:nvPr/>
            </p:nvSpPr>
            <p:spPr>
              <a:xfrm>
                <a:off x="1898388" y="4854753"/>
                <a:ext cx="428322" cy="369332"/>
              </a:xfrm>
              <a:prstGeom prst="rect">
                <a:avLst/>
              </a:prstGeom>
              <a:noFill/>
            </p:spPr>
            <p:txBody>
              <a:bodyPr wrap="none" rtlCol="0">
                <a:spAutoFit/>
              </a:bodyPr>
              <a:lstStyle/>
              <a:p>
                <a:r>
                  <a:rPr lang="en-US" dirty="0"/>
                  <a:t>99</a:t>
                </a:r>
                <a:endParaRPr lang="nl-NL" dirty="0"/>
              </a:p>
            </p:txBody>
          </p:sp>
        </p:grpSp>
        <p:pic>
          <p:nvPicPr>
            <p:cNvPr id="8" name="Picture 7">
              <a:extLst>
                <a:ext uri="{FF2B5EF4-FFF2-40B4-BE49-F238E27FC236}">
                  <a16:creationId xmlns:a16="http://schemas.microsoft.com/office/drawing/2014/main" id="{31EE6DF3-E067-2A6B-B0F5-4C452379D37D}"/>
                </a:ext>
              </a:extLst>
            </p:cNvPr>
            <p:cNvPicPr>
              <a:picLocks noChangeAspect="1"/>
            </p:cNvPicPr>
            <p:nvPr/>
          </p:nvPicPr>
          <p:blipFill rotWithShape="1">
            <a:blip r:embed="rId3"/>
            <a:srcRect l="8065" r="8065"/>
            <a:stretch/>
          </p:blipFill>
          <p:spPr>
            <a:xfrm>
              <a:off x="747981" y="1957367"/>
              <a:ext cx="633508" cy="633515"/>
            </a:xfrm>
            <a:prstGeom prst="rect">
              <a:avLst/>
            </a:prstGeom>
          </p:spPr>
        </p:pic>
        <p:pic>
          <p:nvPicPr>
            <p:cNvPr id="9" name="Picture 8">
              <a:extLst>
                <a:ext uri="{FF2B5EF4-FFF2-40B4-BE49-F238E27FC236}">
                  <a16:creationId xmlns:a16="http://schemas.microsoft.com/office/drawing/2014/main" id="{098B8608-1854-A9E0-852B-17C83BB21796}"/>
                </a:ext>
              </a:extLst>
            </p:cNvPr>
            <p:cNvPicPr>
              <a:picLocks noChangeAspect="1"/>
            </p:cNvPicPr>
            <p:nvPr/>
          </p:nvPicPr>
          <p:blipFill rotWithShape="1">
            <a:blip r:embed="rId4"/>
            <a:srcRect t="1496" b="1496"/>
            <a:stretch/>
          </p:blipFill>
          <p:spPr>
            <a:xfrm>
              <a:off x="729058" y="2842992"/>
              <a:ext cx="633507" cy="633503"/>
            </a:xfrm>
            <a:prstGeom prst="rect">
              <a:avLst/>
            </a:prstGeom>
          </p:spPr>
        </p:pic>
        <p:pic>
          <p:nvPicPr>
            <p:cNvPr id="15" name="Picture 14">
              <a:extLst>
                <a:ext uri="{FF2B5EF4-FFF2-40B4-BE49-F238E27FC236}">
                  <a16:creationId xmlns:a16="http://schemas.microsoft.com/office/drawing/2014/main" id="{DB3BE9C3-70F7-9528-0A98-E4CD2A010BFD}"/>
                </a:ext>
              </a:extLst>
            </p:cNvPr>
            <p:cNvPicPr>
              <a:picLocks noChangeAspect="1"/>
            </p:cNvPicPr>
            <p:nvPr/>
          </p:nvPicPr>
          <p:blipFill rotWithShape="1">
            <a:blip r:embed="rId5"/>
            <a:srcRect t="3632" b="3632"/>
            <a:stretch/>
          </p:blipFill>
          <p:spPr>
            <a:xfrm>
              <a:off x="757236" y="3783760"/>
              <a:ext cx="633508" cy="633515"/>
            </a:xfrm>
            <a:prstGeom prst="rect">
              <a:avLst/>
            </a:prstGeom>
          </p:spPr>
        </p:pic>
        <p:pic>
          <p:nvPicPr>
            <p:cNvPr id="16" name="Picture 15">
              <a:extLst>
                <a:ext uri="{FF2B5EF4-FFF2-40B4-BE49-F238E27FC236}">
                  <a16:creationId xmlns:a16="http://schemas.microsoft.com/office/drawing/2014/main" id="{3FDB55D3-E6E6-4030-DEC6-75B24FA0A446}"/>
                </a:ext>
              </a:extLst>
            </p:cNvPr>
            <p:cNvPicPr>
              <a:picLocks noChangeAspect="1"/>
            </p:cNvPicPr>
            <p:nvPr/>
          </p:nvPicPr>
          <p:blipFill rotWithShape="1">
            <a:blip r:embed="rId2"/>
            <a:srcRect t="8120" b="8120"/>
            <a:stretch/>
          </p:blipFill>
          <p:spPr>
            <a:xfrm>
              <a:off x="729462" y="4779217"/>
              <a:ext cx="633103" cy="633098"/>
            </a:xfrm>
            <a:prstGeom prst="rect">
              <a:avLst/>
            </a:prstGeom>
          </p:spPr>
        </p:pic>
      </p:grpSp>
    </p:spTree>
    <p:extLst>
      <p:ext uri="{BB962C8B-B14F-4D97-AF65-F5344CB8AC3E}">
        <p14:creationId xmlns:p14="http://schemas.microsoft.com/office/powerpoint/2010/main" val="34318714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7"/>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nodeType="clickEffect">
                                  <p:stCondLst>
                                    <p:cond delay="0"/>
                                  </p:stCondLst>
                                  <p:childTnLst>
                                    <p:set>
                                      <p:cBhvr>
                                        <p:cTn id="10" dur="1" fill="hold">
                                          <p:stCondLst>
                                            <p:cond delay="0"/>
                                          </p:stCondLst>
                                        </p:cTn>
                                        <p:tgtEl>
                                          <p:spTgt spid="18"/>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1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1A9982-37F8-59C4-1A6E-A21B2A115F82}"/>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D2EDFA0-1B8B-3DEE-8A95-1B4A0A18FC6A}"/>
              </a:ext>
            </a:extLst>
          </p:cNvPr>
          <p:cNvSpPr>
            <a:spLocks noGrp="1"/>
          </p:cNvSpPr>
          <p:nvPr>
            <p:ph type="title"/>
          </p:nvPr>
        </p:nvSpPr>
        <p:spPr>
          <a:xfrm>
            <a:off x="513433" y="335028"/>
            <a:ext cx="8596668" cy="1320800"/>
          </a:xfrm>
        </p:spPr>
        <p:txBody>
          <a:bodyPr/>
          <a:lstStyle/>
          <a:p>
            <a:r>
              <a:rPr lang="en-US" dirty="0" err="1"/>
              <a:t>Technische</a:t>
            </a:r>
            <a:r>
              <a:rPr lang="en-US" dirty="0"/>
              <a:t> </a:t>
            </a:r>
            <a:r>
              <a:rPr lang="en-US" dirty="0" err="1"/>
              <a:t>natuurkunde</a:t>
            </a:r>
            <a:r>
              <a:rPr lang="en-US" dirty="0"/>
              <a:t> - </a:t>
            </a:r>
            <a:r>
              <a:rPr lang="en-US" dirty="0" err="1"/>
              <a:t>uitval</a:t>
            </a:r>
            <a:endParaRPr lang="nl-NL" dirty="0"/>
          </a:p>
        </p:txBody>
      </p:sp>
      <p:sp>
        <p:nvSpPr>
          <p:cNvPr id="8" name="TextBox 7">
            <a:extLst>
              <a:ext uri="{FF2B5EF4-FFF2-40B4-BE49-F238E27FC236}">
                <a16:creationId xmlns:a16="http://schemas.microsoft.com/office/drawing/2014/main" id="{C9BA45C0-EF26-B3D1-AB5F-00FD878BAA8C}"/>
              </a:ext>
            </a:extLst>
          </p:cNvPr>
          <p:cNvSpPr txBox="1"/>
          <p:nvPr/>
        </p:nvSpPr>
        <p:spPr>
          <a:xfrm>
            <a:off x="9357503" y="6396335"/>
            <a:ext cx="2633213" cy="461665"/>
          </a:xfrm>
          <a:prstGeom prst="rect">
            <a:avLst/>
          </a:prstGeom>
          <a:noFill/>
        </p:spPr>
        <p:txBody>
          <a:bodyPr wrap="square">
            <a:spAutoFit/>
          </a:bodyPr>
          <a:lstStyle/>
          <a:p>
            <a:r>
              <a:rPr lang="nl-NL" sz="800" dirty="0"/>
              <a:t>https://www.vereniginghogescholen.nl/kennisbank/feiten-en-cijfers/artikelen/dashboard-studiesucces-uitval-en-studiewissel</a:t>
            </a:r>
          </a:p>
        </p:txBody>
      </p:sp>
      <p:sp>
        <p:nvSpPr>
          <p:cNvPr id="27" name="TextBox 26">
            <a:extLst>
              <a:ext uri="{FF2B5EF4-FFF2-40B4-BE49-F238E27FC236}">
                <a16:creationId xmlns:a16="http://schemas.microsoft.com/office/drawing/2014/main" id="{1257B798-92CC-43D8-AF3B-D9C8047B73D5}"/>
              </a:ext>
            </a:extLst>
          </p:cNvPr>
          <p:cNvSpPr txBox="1"/>
          <p:nvPr/>
        </p:nvSpPr>
        <p:spPr>
          <a:xfrm>
            <a:off x="1999392" y="1793708"/>
            <a:ext cx="1795684" cy="400110"/>
          </a:xfrm>
          <a:prstGeom prst="rect">
            <a:avLst/>
          </a:prstGeom>
          <a:noFill/>
        </p:spPr>
        <p:txBody>
          <a:bodyPr wrap="none" rtlCol="0">
            <a:spAutoFit/>
          </a:bodyPr>
          <a:lstStyle/>
          <a:p>
            <a:r>
              <a:rPr lang="en-US" dirty="0" err="1"/>
              <a:t>uitval</a:t>
            </a:r>
            <a:r>
              <a:rPr lang="en-US" dirty="0"/>
              <a:t> </a:t>
            </a:r>
            <a:r>
              <a:rPr lang="en-US" dirty="0" err="1"/>
              <a:t>na</a:t>
            </a:r>
            <a:r>
              <a:rPr lang="en-US" dirty="0"/>
              <a:t> </a:t>
            </a:r>
            <a:r>
              <a:rPr lang="en-US" sz="2000" b="1" dirty="0">
                <a:solidFill>
                  <a:srgbClr val="92D050"/>
                </a:solidFill>
              </a:rPr>
              <a:t>1</a:t>
            </a:r>
            <a:r>
              <a:rPr lang="en-US" dirty="0"/>
              <a:t> </a:t>
            </a:r>
            <a:r>
              <a:rPr lang="en-US" dirty="0" err="1"/>
              <a:t>jaar</a:t>
            </a:r>
            <a:endParaRPr lang="nl-NL" dirty="0"/>
          </a:p>
        </p:txBody>
      </p:sp>
      <p:sp>
        <p:nvSpPr>
          <p:cNvPr id="28" name="TextBox 27">
            <a:extLst>
              <a:ext uri="{FF2B5EF4-FFF2-40B4-BE49-F238E27FC236}">
                <a16:creationId xmlns:a16="http://schemas.microsoft.com/office/drawing/2014/main" id="{12C7E215-3325-714C-4C9A-D108708A072D}"/>
              </a:ext>
            </a:extLst>
          </p:cNvPr>
          <p:cNvSpPr txBox="1"/>
          <p:nvPr/>
        </p:nvSpPr>
        <p:spPr>
          <a:xfrm>
            <a:off x="1631778" y="2305955"/>
            <a:ext cx="184731" cy="369332"/>
          </a:xfrm>
          <a:prstGeom prst="rect">
            <a:avLst/>
          </a:prstGeom>
          <a:noFill/>
        </p:spPr>
        <p:txBody>
          <a:bodyPr wrap="none" rtlCol="0">
            <a:spAutoFit/>
          </a:bodyPr>
          <a:lstStyle/>
          <a:p>
            <a:endParaRPr lang="nl-NL" dirty="0"/>
          </a:p>
        </p:txBody>
      </p:sp>
      <p:cxnSp>
        <p:nvCxnSpPr>
          <p:cNvPr id="16" name="Straight Connector 15">
            <a:extLst>
              <a:ext uri="{FF2B5EF4-FFF2-40B4-BE49-F238E27FC236}">
                <a16:creationId xmlns:a16="http://schemas.microsoft.com/office/drawing/2014/main" id="{B432A10E-DCD0-EA88-ABBA-FFC8F9211F26}"/>
              </a:ext>
            </a:extLst>
          </p:cNvPr>
          <p:cNvCxnSpPr>
            <a:cxnSpLocks/>
          </p:cNvCxnSpPr>
          <p:nvPr/>
        </p:nvCxnSpPr>
        <p:spPr>
          <a:xfrm flipV="1">
            <a:off x="2032624" y="2193745"/>
            <a:ext cx="6600430" cy="9945"/>
          </a:xfrm>
          <a:prstGeom prst="line">
            <a:avLst/>
          </a:prstGeom>
        </p:spPr>
        <p:style>
          <a:lnRef idx="1">
            <a:schemeClr val="accent1"/>
          </a:lnRef>
          <a:fillRef idx="0">
            <a:schemeClr val="accent1"/>
          </a:fillRef>
          <a:effectRef idx="0">
            <a:schemeClr val="accent1"/>
          </a:effectRef>
          <a:fontRef idx="minor">
            <a:schemeClr val="tx1"/>
          </a:fontRef>
        </p:style>
      </p:cxnSp>
      <p:sp>
        <p:nvSpPr>
          <p:cNvPr id="68" name="TextBox 67">
            <a:extLst>
              <a:ext uri="{FF2B5EF4-FFF2-40B4-BE49-F238E27FC236}">
                <a16:creationId xmlns:a16="http://schemas.microsoft.com/office/drawing/2014/main" id="{6EBA3750-642A-33C9-C5B6-567151A2DDE5}"/>
              </a:ext>
            </a:extLst>
          </p:cNvPr>
          <p:cNvSpPr txBox="1"/>
          <p:nvPr/>
        </p:nvSpPr>
        <p:spPr>
          <a:xfrm>
            <a:off x="6097280" y="1765456"/>
            <a:ext cx="743089" cy="369332"/>
          </a:xfrm>
          <a:prstGeom prst="rect">
            <a:avLst/>
          </a:prstGeom>
          <a:noFill/>
        </p:spPr>
        <p:txBody>
          <a:bodyPr wrap="none" rtlCol="0">
            <a:spAutoFit/>
          </a:bodyPr>
          <a:lstStyle/>
          <a:p>
            <a:r>
              <a:rPr lang="en-US" dirty="0"/>
              <a:t>HAVO</a:t>
            </a:r>
            <a:endParaRPr lang="nl-NL" dirty="0"/>
          </a:p>
        </p:txBody>
      </p:sp>
      <p:sp>
        <p:nvSpPr>
          <p:cNvPr id="69" name="TextBox 68">
            <a:extLst>
              <a:ext uri="{FF2B5EF4-FFF2-40B4-BE49-F238E27FC236}">
                <a16:creationId xmlns:a16="http://schemas.microsoft.com/office/drawing/2014/main" id="{8B2FDDA6-A498-4D40-D98A-3DC5F5F6E4F1}"/>
              </a:ext>
            </a:extLst>
          </p:cNvPr>
          <p:cNvSpPr txBox="1"/>
          <p:nvPr/>
        </p:nvSpPr>
        <p:spPr>
          <a:xfrm>
            <a:off x="7060563" y="1765456"/>
            <a:ext cx="633507" cy="369332"/>
          </a:xfrm>
          <a:prstGeom prst="rect">
            <a:avLst/>
          </a:prstGeom>
          <a:noFill/>
        </p:spPr>
        <p:txBody>
          <a:bodyPr wrap="none" rtlCol="0">
            <a:spAutoFit/>
          </a:bodyPr>
          <a:lstStyle/>
          <a:p>
            <a:r>
              <a:rPr lang="en-US" dirty="0"/>
              <a:t>MBO</a:t>
            </a:r>
            <a:endParaRPr lang="nl-NL" dirty="0"/>
          </a:p>
        </p:txBody>
      </p:sp>
      <p:sp>
        <p:nvSpPr>
          <p:cNvPr id="70" name="TextBox 69">
            <a:extLst>
              <a:ext uri="{FF2B5EF4-FFF2-40B4-BE49-F238E27FC236}">
                <a16:creationId xmlns:a16="http://schemas.microsoft.com/office/drawing/2014/main" id="{476E9490-4679-CF38-3C6C-0ACBBB004EA7}"/>
              </a:ext>
            </a:extLst>
          </p:cNvPr>
          <p:cNvSpPr txBox="1"/>
          <p:nvPr/>
        </p:nvSpPr>
        <p:spPr>
          <a:xfrm>
            <a:off x="7868377" y="1765456"/>
            <a:ext cx="673582" cy="369332"/>
          </a:xfrm>
          <a:prstGeom prst="rect">
            <a:avLst/>
          </a:prstGeom>
          <a:noFill/>
        </p:spPr>
        <p:txBody>
          <a:bodyPr wrap="none" rtlCol="0">
            <a:spAutoFit/>
          </a:bodyPr>
          <a:lstStyle/>
          <a:p>
            <a:r>
              <a:rPr lang="en-US" dirty="0"/>
              <a:t>VWO</a:t>
            </a:r>
            <a:endParaRPr lang="nl-NL" dirty="0"/>
          </a:p>
        </p:txBody>
      </p:sp>
      <p:grpSp>
        <p:nvGrpSpPr>
          <p:cNvPr id="3" name="Group 2">
            <a:extLst>
              <a:ext uri="{FF2B5EF4-FFF2-40B4-BE49-F238E27FC236}">
                <a16:creationId xmlns:a16="http://schemas.microsoft.com/office/drawing/2014/main" id="{C05A6B3F-4CDE-E3CD-E886-22D9D48A6A07}"/>
              </a:ext>
            </a:extLst>
          </p:cNvPr>
          <p:cNvGrpSpPr/>
          <p:nvPr/>
        </p:nvGrpSpPr>
        <p:grpSpPr>
          <a:xfrm>
            <a:off x="1984342" y="2287116"/>
            <a:ext cx="6412586" cy="388171"/>
            <a:chOff x="1870042" y="2998119"/>
            <a:chExt cx="6412586" cy="388171"/>
          </a:xfrm>
        </p:grpSpPr>
        <p:sp>
          <p:nvSpPr>
            <p:cNvPr id="30" name="TextBox 29">
              <a:extLst>
                <a:ext uri="{FF2B5EF4-FFF2-40B4-BE49-F238E27FC236}">
                  <a16:creationId xmlns:a16="http://schemas.microsoft.com/office/drawing/2014/main" id="{AC62EFB6-5DC1-FF72-A056-0469B1FA3C8B}"/>
                </a:ext>
              </a:extLst>
            </p:cNvPr>
            <p:cNvSpPr txBox="1"/>
            <p:nvPr/>
          </p:nvSpPr>
          <p:spPr>
            <a:xfrm>
              <a:off x="1870042" y="3016958"/>
              <a:ext cx="3015569" cy="369332"/>
            </a:xfrm>
            <a:prstGeom prst="rect">
              <a:avLst/>
            </a:prstGeom>
            <a:noFill/>
          </p:spPr>
          <p:txBody>
            <a:bodyPr wrap="none" rtlCol="0">
              <a:spAutoFit/>
            </a:bodyPr>
            <a:lstStyle/>
            <a:p>
              <a:r>
                <a:rPr lang="en-US" dirty="0" err="1"/>
                <a:t>Niet</a:t>
              </a:r>
              <a:r>
                <a:rPr lang="en-US" dirty="0"/>
                <a:t> </a:t>
              </a:r>
              <a:r>
                <a:rPr lang="en-US" dirty="0" err="1"/>
                <a:t>meer</a:t>
              </a:r>
              <a:r>
                <a:rPr lang="en-US" dirty="0"/>
                <a:t> </a:t>
              </a:r>
              <a:r>
                <a:rPr lang="en-US" dirty="0" err="1"/>
                <a:t>ingeschreven</a:t>
              </a:r>
              <a:r>
                <a:rPr lang="en-US" dirty="0"/>
                <a:t> HO</a:t>
              </a:r>
              <a:endParaRPr lang="nl-NL" dirty="0"/>
            </a:p>
          </p:txBody>
        </p:sp>
        <p:sp>
          <p:nvSpPr>
            <p:cNvPr id="18" name="TextBox 17">
              <a:extLst>
                <a:ext uri="{FF2B5EF4-FFF2-40B4-BE49-F238E27FC236}">
                  <a16:creationId xmlns:a16="http://schemas.microsoft.com/office/drawing/2014/main" id="{84DBDF9D-D0C0-03F1-9121-32175B755150}"/>
                </a:ext>
              </a:extLst>
            </p:cNvPr>
            <p:cNvSpPr txBox="1"/>
            <p:nvPr/>
          </p:nvSpPr>
          <p:spPr>
            <a:xfrm>
              <a:off x="5982980" y="2998119"/>
              <a:ext cx="566181" cy="369332"/>
            </a:xfrm>
            <a:prstGeom prst="rect">
              <a:avLst/>
            </a:prstGeom>
            <a:noFill/>
          </p:spPr>
          <p:txBody>
            <a:bodyPr wrap="none" rtlCol="0">
              <a:spAutoFit/>
            </a:bodyPr>
            <a:lstStyle/>
            <a:p>
              <a:r>
                <a:rPr lang="en-US" dirty="0"/>
                <a:t>10%</a:t>
              </a:r>
              <a:endParaRPr lang="nl-NL" dirty="0"/>
            </a:p>
          </p:txBody>
        </p:sp>
        <p:sp>
          <p:nvSpPr>
            <p:cNvPr id="71" name="TextBox 70">
              <a:extLst>
                <a:ext uri="{FF2B5EF4-FFF2-40B4-BE49-F238E27FC236}">
                  <a16:creationId xmlns:a16="http://schemas.microsoft.com/office/drawing/2014/main" id="{4772259F-2F19-125A-2A82-5A64562477E5}"/>
                </a:ext>
              </a:extLst>
            </p:cNvPr>
            <p:cNvSpPr txBox="1"/>
            <p:nvPr/>
          </p:nvSpPr>
          <p:spPr>
            <a:xfrm>
              <a:off x="6997222" y="3005388"/>
              <a:ext cx="566181" cy="369332"/>
            </a:xfrm>
            <a:prstGeom prst="rect">
              <a:avLst/>
            </a:prstGeom>
            <a:noFill/>
          </p:spPr>
          <p:txBody>
            <a:bodyPr wrap="none" rtlCol="0">
              <a:spAutoFit/>
            </a:bodyPr>
            <a:lstStyle/>
            <a:p>
              <a:r>
                <a:rPr lang="en-US" dirty="0"/>
                <a:t>25%</a:t>
              </a:r>
              <a:endParaRPr lang="nl-NL" dirty="0"/>
            </a:p>
          </p:txBody>
        </p:sp>
        <p:sp>
          <p:nvSpPr>
            <p:cNvPr id="72" name="TextBox 71">
              <a:extLst>
                <a:ext uri="{FF2B5EF4-FFF2-40B4-BE49-F238E27FC236}">
                  <a16:creationId xmlns:a16="http://schemas.microsoft.com/office/drawing/2014/main" id="{9756F785-E650-D001-E5B1-E9AF5493767A}"/>
                </a:ext>
              </a:extLst>
            </p:cNvPr>
            <p:cNvSpPr txBox="1"/>
            <p:nvPr/>
          </p:nvSpPr>
          <p:spPr>
            <a:xfrm>
              <a:off x="7838276" y="2998119"/>
              <a:ext cx="444352" cy="369332"/>
            </a:xfrm>
            <a:prstGeom prst="rect">
              <a:avLst/>
            </a:prstGeom>
            <a:noFill/>
          </p:spPr>
          <p:txBody>
            <a:bodyPr wrap="none" rtlCol="0">
              <a:spAutoFit/>
            </a:bodyPr>
            <a:lstStyle/>
            <a:p>
              <a:r>
                <a:rPr lang="en-US" dirty="0"/>
                <a:t>7%</a:t>
              </a:r>
              <a:endParaRPr lang="nl-NL" dirty="0"/>
            </a:p>
          </p:txBody>
        </p:sp>
      </p:grpSp>
      <p:grpSp>
        <p:nvGrpSpPr>
          <p:cNvPr id="4" name="Group 3">
            <a:extLst>
              <a:ext uri="{FF2B5EF4-FFF2-40B4-BE49-F238E27FC236}">
                <a16:creationId xmlns:a16="http://schemas.microsoft.com/office/drawing/2014/main" id="{562DD523-92CF-0AA6-4E29-6AFE96E25BDD}"/>
              </a:ext>
            </a:extLst>
          </p:cNvPr>
          <p:cNvGrpSpPr/>
          <p:nvPr/>
        </p:nvGrpSpPr>
        <p:grpSpPr>
          <a:xfrm>
            <a:off x="1984341" y="2624110"/>
            <a:ext cx="6534416" cy="394576"/>
            <a:chOff x="1870041" y="3335113"/>
            <a:chExt cx="6534416" cy="394576"/>
          </a:xfrm>
        </p:grpSpPr>
        <p:sp>
          <p:nvSpPr>
            <p:cNvPr id="19" name="TextBox 18">
              <a:extLst>
                <a:ext uri="{FF2B5EF4-FFF2-40B4-BE49-F238E27FC236}">
                  <a16:creationId xmlns:a16="http://schemas.microsoft.com/office/drawing/2014/main" id="{2FA35890-9326-9C67-2D44-BBA61BE590A5}"/>
                </a:ext>
              </a:extLst>
            </p:cNvPr>
            <p:cNvSpPr txBox="1"/>
            <p:nvPr/>
          </p:nvSpPr>
          <p:spPr>
            <a:xfrm>
              <a:off x="5999636" y="3360357"/>
              <a:ext cx="566181" cy="369332"/>
            </a:xfrm>
            <a:prstGeom prst="rect">
              <a:avLst/>
            </a:prstGeom>
            <a:noFill/>
          </p:spPr>
          <p:txBody>
            <a:bodyPr wrap="none" rtlCol="0">
              <a:spAutoFit/>
            </a:bodyPr>
            <a:lstStyle/>
            <a:p>
              <a:r>
                <a:rPr lang="en-US" dirty="0"/>
                <a:t>30%</a:t>
              </a:r>
              <a:endParaRPr lang="nl-NL" dirty="0"/>
            </a:p>
          </p:txBody>
        </p:sp>
        <p:sp>
          <p:nvSpPr>
            <p:cNvPr id="67" name="TextBox 66">
              <a:extLst>
                <a:ext uri="{FF2B5EF4-FFF2-40B4-BE49-F238E27FC236}">
                  <a16:creationId xmlns:a16="http://schemas.microsoft.com/office/drawing/2014/main" id="{A0BFC691-71D0-36A6-8C58-957808FE5BD8}"/>
                </a:ext>
              </a:extLst>
            </p:cNvPr>
            <p:cNvSpPr txBox="1"/>
            <p:nvPr/>
          </p:nvSpPr>
          <p:spPr>
            <a:xfrm>
              <a:off x="1870041" y="3358473"/>
              <a:ext cx="3300968" cy="369332"/>
            </a:xfrm>
            <a:prstGeom prst="rect">
              <a:avLst/>
            </a:prstGeom>
            <a:noFill/>
          </p:spPr>
          <p:txBody>
            <a:bodyPr wrap="none" rtlCol="0">
              <a:spAutoFit/>
            </a:bodyPr>
            <a:lstStyle/>
            <a:p>
              <a:r>
                <a:rPr lang="en-US" dirty="0" err="1"/>
                <a:t>Gewisseld</a:t>
              </a:r>
              <a:r>
                <a:rPr lang="en-US" dirty="0"/>
                <a:t> </a:t>
              </a:r>
              <a:r>
                <a:rPr lang="en-US" dirty="0" err="1"/>
                <a:t>naar</a:t>
              </a:r>
              <a:r>
                <a:rPr lang="en-US" dirty="0"/>
                <a:t> </a:t>
              </a:r>
              <a:r>
                <a:rPr lang="en-US" dirty="0" err="1"/>
                <a:t>andere</a:t>
              </a:r>
              <a:r>
                <a:rPr lang="en-US" dirty="0"/>
                <a:t> </a:t>
              </a:r>
              <a:r>
                <a:rPr lang="en-US" dirty="0" err="1"/>
                <a:t>studie</a:t>
              </a:r>
              <a:r>
                <a:rPr lang="en-US" dirty="0"/>
                <a:t> </a:t>
              </a:r>
              <a:endParaRPr lang="nl-NL" dirty="0"/>
            </a:p>
          </p:txBody>
        </p:sp>
        <p:sp>
          <p:nvSpPr>
            <p:cNvPr id="73" name="TextBox 72">
              <a:extLst>
                <a:ext uri="{FF2B5EF4-FFF2-40B4-BE49-F238E27FC236}">
                  <a16:creationId xmlns:a16="http://schemas.microsoft.com/office/drawing/2014/main" id="{896CB2FA-F874-E7AD-6B7D-30A060EC265A}"/>
                </a:ext>
              </a:extLst>
            </p:cNvPr>
            <p:cNvSpPr txBox="1"/>
            <p:nvPr/>
          </p:nvSpPr>
          <p:spPr>
            <a:xfrm>
              <a:off x="6973133" y="3342682"/>
              <a:ext cx="566181" cy="369332"/>
            </a:xfrm>
            <a:prstGeom prst="rect">
              <a:avLst/>
            </a:prstGeom>
            <a:noFill/>
          </p:spPr>
          <p:txBody>
            <a:bodyPr wrap="none" rtlCol="0">
              <a:spAutoFit/>
            </a:bodyPr>
            <a:lstStyle/>
            <a:p>
              <a:r>
                <a:rPr lang="en-US" dirty="0"/>
                <a:t>19%</a:t>
              </a:r>
              <a:endParaRPr lang="nl-NL" dirty="0"/>
            </a:p>
          </p:txBody>
        </p:sp>
        <p:sp>
          <p:nvSpPr>
            <p:cNvPr id="74" name="TextBox 73">
              <a:extLst>
                <a:ext uri="{FF2B5EF4-FFF2-40B4-BE49-F238E27FC236}">
                  <a16:creationId xmlns:a16="http://schemas.microsoft.com/office/drawing/2014/main" id="{A83AA200-CF41-1C61-39D5-195F6B0DC37E}"/>
                </a:ext>
              </a:extLst>
            </p:cNvPr>
            <p:cNvSpPr txBox="1"/>
            <p:nvPr/>
          </p:nvSpPr>
          <p:spPr>
            <a:xfrm>
              <a:off x="7838276" y="3335113"/>
              <a:ext cx="566181" cy="369332"/>
            </a:xfrm>
            <a:prstGeom prst="rect">
              <a:avLst/>
            </a:prstGeom>
            <a:noFill/>
          </p:spPr>
          <p:txBody>
            <a:bodyPr wrap="none" rtlCol="0">
              <a:spAutoFit/>
            </a:bodyPr>
            <a:lstStyle/>
            <a:p>
              <a:r>
                <a:rPr lang="en-US" dirty="0"/>
                <a:t>14%</a:t>
              </a:r>
              <a:endParaRPr lang="nl-NL" dirty="0"/>
            </a:p>
          </p:txBody>
        </p:sp>
      </p:grpSp>
      <p:grpSp>
        <p:nvGrpSpPr>
          <p:cNvPr id="5" name="Group 4">
            <a:extLst>
              <a:ext uri="{FF2B5EF4-FFF2-40B4-BE49-F238E27FC236}">
                <a16:creationId xmlns:a16="http://schemas.microsoft.com/office/drawing/2014/main" id="{EC5141E5-A7FB-B41C-25CC-B49FE762590B}"/>
              </a:ext>
            </a:extLst>
          </p:cNvPr>
          <p:cNvGrpSpPr/>
          <p:nvPr/>
        </p:nvGrpSpPr>
        <p:grpSpPr>
          <a:xfrm>
            <a:off x="1984341" y="2832136"/>
            <a:ext cx="6955207" cy="596864"/>
            <a:chOff x="1870041" y="3543139"/>
            <a:chExt cx="6955207" cy="596864"/>
          </a:xfrm>
        </p:grpSpPr>
        <p:sp>
          <p:nvSpPr>
            <p:cNvPr id="21" name="TextBox 20">
              <a:extLst>
                <a:ext uri="{FF2B5EF4-FFF2-40B4-BE49-F238E27FC236}">
                  <a16:creationId xmlns:a16="http://schemas.microsoft.com/office/drawing/2014/main" id="{1668E34B-DCA9-0202-2564-21D98BCDC1A0}"/>
                </a:ext>
              </a:extLst>
            </p:cNvPr>
            <p:cNvSpPr txBox="1"/>
            <p:nvPr/>
          </p:nvSpPr>
          <p:spPr>
            <a:xfrm>
              <a:off x="6017252" y="3770671"/>
              <a:ext cx="612668" cy="369332"/>
            </a:xfrm>
            <a:prstGeom prst="rect">
              <a:avLst/>
            </a:prstGeom>
            <a:noFill/>
          </p:spPr>
          <p:txBody>
            <a:bodyPr wrap="none" rtlCol="0">
              <a:spAutoFit/>
            </a:bodyPr>
            <a:lstStyle/>
            <a:p>
              <a:r>
                <a:rPr lang="en-US" b="1" dirty="0"/>
                <a:t>40%</a:t>
              </a:r>
              <a:endParaRPr lang="nl-NL" b="1" dirty="0"/>
            </a:p>
          </p:txBody>
        </p:sp>
        <p:cxnSp>
          <p:nvCxnSpPr>
            <p:cNvPr id="75" name="Straight Connector 74">
              <a:extLst>
                <a:ext uri="{FF2B5EF4-FFF2-40B4-BE49-F238E27FC236}">
                  <a16:creationId xmlns:a16="http://schemas.microsoft.com/office/drawing/2014/main" id="{1ACCEFB1-8FAC-38C5-95CA-404D428A5D0D}"/>
                </a:ext>
              </a:extLst>
            </p:cNvPr>
            <p:cNvCxnSpPr>
              <a:cxnSpLocks/>
            </p:cNvCxnSpPr>
            <p:nvPr/>
          </p:nvCxnSpPr>
          <p:spPr>
            <a:xfrm>
              <a:off x="6021441" y="3743687"/>
              <a:ext cx="2517745" cy="0"/>
            </a:xfrm>
            <a:prstGeom prst="line">
              <a:avLst/>
            </a:prstGeom>
          </p:spPr>
          <p:style>
            <a:lnRef idx="1">
              <a:schemeClr val="accent1"/>
            </a:lnRef>
            <a:fillRef idx="0">
              <a:schemeClr val="accent1"/>
            </a:fillRef>
            <a:effectRef idx="0">
              <a:schemeClr val="accent1"/>
            </a:effectRef>
            <a:fontRef idx="minor">
              <a:schemeClr val="tx1"/>
            </a:fontRef>
          </p:style>
        </p:cxnSp>
        <p:sp>
          <p:nvSpPr>
            <p:cNvPr id="77" name="TextBox 76">
              <a:extLst>
                <a:ext uri="{FF2B5EF4-FFF2-40B4-BE49-F238E27FC236}">
                  <a16:creationId xmlns:a16="http://schemas.microsoft.com/office/drawing/2014/main" id="{D9BBA3B3-3DB8-0DA2-2AC8-CBC087D5A605}"/>
                </a:ext>
              </a:extLst>
            </p:cNvPr>
            <p:cNvSpPr txBox="1"/>
            <p:nvPr/>
          </p:nvSpPr>
          <p:spPr>
            <a:xfrm>
              <a:off x="8518754" y="3543139"/>
              <a:ext cx="306494" cy="369332"/>
            </a:xfrm>
            <a:prstGeom prst="rect">
              <a:avLst/>
            </a:prstGeom>
            <a:noFill/>
          </p:spPr>
          <p:txBody>
            <a:bodyPr wrap="none" rtlCol="0">
              <a:spAutoFit/>
            </a:bodyPr>
            <a:lstStyle/>
            <a:p>
              <a:r>
                <a:rPr lang="en-US" dirty="0"/>
                <a:t>+</a:t>
              </a:r>
              <a:endParaRPr lang="nl-NL" dirty="0"/>
            </a:p>
          </p:txBody>
        </p:sp>
        <p:sp>
          <p:nvSpPr>
            <p:cNvPr id="78" name="TextBox 77">
              <a:extLst>
                <a:ext uri="{FF2B5EF4-FFF2-40B4-BE49-F238E27FC236}">
                  <a16:creationId xmlns:a16="http://schemas.microsoft.com/office/drawing/2014/main" id="{6C7F7384-703C-16CD-ADC2-AD60CB2CE16D}"/>
                </a:ext>
              </a:extLst>
            </p:cNvPr>
            <p:cNvSpPr txBox="1"/>
            <p:nvPr/>
          </p:nvSpPr>
          <p:spPr>
            <a:xfrm>
              <a:off x="6929618" y="3770671"/>
              <a:ext cx="612668" cy="369332"/>
            </a:xfrm>
            <a:prstGeom prst="rect">
              <a:avLst/>
            </a:prstGeom>
            <a:noFill/>
          </p:spPr>
          <p:txBody>
            <a:bodyPr wrap="none" rtlCol="0">
              <a:spAutoFit/>
            </a:bodyPr>
            <a:lstStyle/>
            <a:p>
              <a:r>
                <a:rPr lang="en-US" b="1" dirty="0"/>
                <a:t>44%</a:t>
              </a:r>
              <a:endParaRPr lang="nl-NL" b="1" dirty="0"/>
            </a:p>
          </p:txBody>
        </p:sp>
        <p:sp>
          <p:nvSpPr>
            <p:cNvPr id="79" name="TextBox 78">
              <a:extLst>
                <a:ext uri="{FF2B5EF4-FFF2-40B4-BE49-F238E27FC236}">
                  <a16:creationId xmlns:a16="http://schemas.microsoft.com/office/drawing/2014/main" id="{6B283B06-B59D-8756-152A-A2C6773DD311}"/>
                </a:ext>
              </a:extLst>
            </p:cNvPr>
            <p:cNvSpPr txBox="1"/>
            <p:nvPr/>
          </p:nvSpPr>
          <p:spPr>
            <a:xfrm>
              <a:off x="7811426" y="3759570"/>
              <a:ext cx="612668" cy="369332"/>
            </a:xfrm>
            <a:prstGeom prst="rect">
              <a:avLst/>
            </a:prstGeom>
            <a:noFill/>
          </p:spPr>
          <p:txBody>
            <a:bodyPr wrap="none" rtlCol="0">
              <a:spAutoFit/>
            </a:bodyPr>
            <a:lstStyle/>
            <a:p>
              <a:r>
                <a:rPr lang="en-US" b="1" dirty="0"/>
                <a:t>21%</a:t>
              </a:r>
              <a:endParaRPr lang="nl-NL" b="1" dirty="0"/>
            </a:p>
          </p:txBody>
        </p:sp>
        <p:sp>
          <p:nvSpPr>
            <p:cNvPr id="81" name="TextBox 80">
              <a:extLst>
                <a:ext uri="{FF2B5EF4-FFF2-40B4-BE49-F238E27FC236}">
                  <a16:creationId xmlns:a16="http://schemas.microsoft.com/office/drawing/2014/main" id="{3D38025F-C7F3-38AC-5289-BFCCD3941FFC}"/>
                </a:ext>
              </a:extLst>
            </p:cNvPr>
            <p:cNvSpPr txBox="1"/>
            <p:nvPr/>
          </p:nvSpPr>
          <p:spPr>
            <a:xfrm>
              <a:off x="1870041" y="3770671"/>
              <a:ext cx="831381" cy="369332"/>
            </a:xfrm>
            <a:prstGeom prst="rect">
              <a:avLst/>
            </a:prstGeom>
            <a:noFill/>
          </p:spPr>
          <p:txBody>
            <a:bodyPr wrap="none" rtlCol="0">
              <a:spAutoFit/>
            </a:bodyPr>
            <a:lstStyle/>
            <a:p>
              <a:r>
                <a:rPr lang="en-US" b="1" dirty="0" err="1"/>
                <a:t>Totaal</a:t>
              </a:r>
              <a:endParaRPr lang="nl-NL" b="1" dirty="0"/>
            </a:p>
          </p:txBody>
        </p:sp>
      </p:grpSp>
      <p:sp>
        <p:nvSpPr>
          <p:cNvPr id="6" name="TextBox 5">
            <a:extLst>
              <a:ext uri="{FF2B5EF4-FFF2-40B4-BE49-F238E27FC236}">
                <a16:creationId xmlns:a16="http://schemas.microsoft.com/office/drawing/2014/main" id="{0A187074-94E1-08B1-DACC-0F1E506E59B0}"/>
              </a:ext>
            </a:extLst>
          </p:cNvPr>
          <p:cNvSpPr txBox="1"/>
          <p:nvPr/>
        </p:nvSpPr>
        <p:spPr>
          <a:xfrm>
            <a:off x="414988" y="1208153"/>
            <a:ext cx="4107215" cy="369332"/>
          </a:xfrm>
          <a:prstGeom prst="rect">
            <a:avLst/>
          </a:prstGeom>
          <a:noFill/>
        </p:spPr>
        <p:txBody>
          <a:bodyPr wrap="none" rtlCol="0">
            <a:spAutoFit/>
          </a:bodyPr>
          <a:lstStyle/>
          <a:p>
            <a:r>
              <a:rPr lang="en-US" dirty="0" err="1"/>
              <a:t>Gemiddelden</a:t>
            </a:r>
            <a:r>
              <a:rPr lang="en-US" dirty="0"/>
              <a:t> van </a:t>
            </a:r>
            <a:r>
              <a:rPr lang="en-US" dirty="0" err="1"/>
              <a:t>cohorten</a:t>
            </a:r>
            <a:r>
              <a:rPr lang="en-US" dirty="0"/>
              <a:t> 2019-2023</a:t>
            </a:r>
            <a:endParaRPr lang="nl-NL" dirty="0"/>
          </a:p>
        </p:txBody>
      </p:sp>
      <p:sp>
        <p:nvSpPr>
          <p:cNvPr id="10" name="TextBox 9">
            <a:extLst>
              <a:ext uri="{FF2B5EF4-FFF2-40B4-BE49-F238E27FC236}">
                <a16:creationId xmlns:a16="http://schemas.microsoft.com/office/drawing/2014/main" id="{514FF259-9924-7776-78A1-02743BEC6CC7}"/>
              </a:ext>
            </a:extLst>
          </p:cNvPr>
          <p:cNvSpPr txBox="1"/>
          <p:nvPr/>
        </p:nvSpPr>
        <p:spPr>
          <a:xfrm>
            <a:off x="1564693" y="4797226"/>
            <a:ext cx="184731" cy="369332"/>
          </a:xfrm>
          <a:prstGeom prst="rect">
            <a:avLst/>
          </a:prstGeom>
          <a:noFill/>
        </p:spPr>
        <p:txBody>
          <a:bodyPr wrap="none" rtlCol="0">
            <a:spAutoFit/>
          </a:bodyPr>
          <a:lstStyle/>
          <a:p>
            <a:endParaRPr lang="nl-NL" dirty="0"/>
          </a:p>
        </p:txBody>
      </p:sp>
      <p:grpSp>
        <p:nvGrpSpPr>
          <p:cNvPr id="17" name="Group 16">
            <a:extLst>
              <a:ext uri="{FF2B5EF4-FFF2-40B4-BE49-F238E27FC236}">
                <a16:creationId xmlns:a16="http://schemas.microsoft.com/office/drawing/2014/main" id="{64EB3E4E-66C5-43D7-CA03-3BC4A4956A39}"/>
              </a:ext>
            </a:extLst>
          </p:cNvPr>
          <p:cNvGrpSpPr/>
          <p:nvPr/>
        </p:nvGrpSpPr>
        <p:grpSpPr>
          <a:xfrm>
            <a:off x="1917257" y="4778387"/>
            <a:ext cx="6534415" cy="388171"/>
            <a:chOff x="1870042" y="2998119"/>
            <a:chExt cx="6534415" cy="388171"/>
          </a:xfrm>
        </p:grpSpPr>
        <p:sp>
          <p:nvSpPr>
            <p:cNvPr id="20" name="TextBox 19">
              <a:extLst>
                <a:ext uri="{FF2B5EF4-FFF2-40B4-BE49-F238E27FC236}">
                  <a16:creationId xmlns:a16="http://schemas.microsoft.com/office/drawing/2014/main" id="{0BBC0ECB-FB01-00B3-3578-7A2A66A6711A}"/>
                </a:ext>
              </a:extLst>
            </p:cNvPr>
            <p:cNvSpPr txBox="1"/>
            <p:nvPr/>
          </p:nvSpPr>
          <p:spPr>
            <a:xfrm>
              <a:off x="1870042" y="3016958"/>
              <a:ext cx="3015569" cy="369332"/>
            </a:xfrm>
            <a:prstGeom prst="rect">
              <a:avLst/>
            </a:prstGeom>
            <a:noFill/>
          </p:spPr>
          <p:txBody>
            <a:bodyPr wrap="none" rtlCol="0">
              <a:spAutoFit/>
            </a:bodyPr>
            <a:lstStyle/>
            <a:p>
              <a:r>
                <a:rPr lang="en-US" dirty="0" err="1"/>
                <a:t>Niet</a:t>
              </a:r>
              <a:r>
                <a:rPr lang="en-US" dirty="0"/>
                <a:t> </a:t>
              </a:r>
              <a:r>
                <a:rPr lang="en-US" dirty="0" err="1"/>
                <a:t>meer</a:t>
              </a:r>
              <a:r>
                <a:rPr lang="en-US" dirty="0"/>
                <a:t> </a:t>
              </a:r>
              <a:r>
                <a:rPr lang="en-US" dirty="0" err="1"/>
                <a:t>ingeschreven</a:t>
              </a:r>
              <a:r>
                <a:rPr lang="en-US" dirty="0"/>
                <a:t> HO</a:t>
              </a:r>
              <a:endParaRPr lang="nl-NL" dirty="0"/>
            </a:p>
          </p:txBody>
        </p:sp>
        <p:sp>
          <p:nvSpPr>
            <p:cNvPr id="22" name="TextBox 21">
              <a:extLst>
                <a:ext uri="{FF2B5EF4-FFF2-40B4-BE49-F238E27FC236}">
                  <a16:creationId xmlns:a16="http://schemas.microsoft.com/office/drawing/2014/main" id="{1EEF95F9-425C-30FA-758C-14188CAB41E2}"/>
                </a:ext>
              </a:extLst>
            </p:cNvPr>
            <p:cNvSpPr txBox="1"/>
            <p:nvPr/>
          </p:nvSpPr>
          <p:spPr>
            <a:xfrm>
              <a:off x="5982980" y="2998119"/>
              <a:ext cx="566181" cy="369332"/>
            </a:xfrm>
            <a:prstGeom prst="rect">
              <a:avLst/>
            </a:prstGeom>
            <a:noFill/>
          </p:spPr>
          <p:txBody>
            <a:bodyPr wrap="none" rtlCol="0">
              <a:spAutoFit/>
            </a:bodyPr>
            <a:lstStyle/>
            <a:p>
              <a:r>
                <a:rPr lang="en-US" dirty="0"/>
                <a:t>14%</a:t>
              </a:r>
              <a:endParaRPr lang="nl-NL" dirty="0"/>
            </a:p>
          </p:txBody>
        </p:sp>
        <p:sp>
          <p:nvSpPr>
            <p:cNvPr id="23" name="TextBox 22">
              <a:extLst>
                <a:ext uri="{FF2B5EF4-FFF2-40B4-BE49-F238E27FC236}">
                  <a16:creationId xmlns:a16="http://schemas.microsoft.com/office/drawing/2014/main" id="{91EB4280-0836-14EA-E504-BAC6A25E19BE}"/>
                </a:ext>
              </a:extLst>
            </p:cNvPr>
            <p:cNvSpPr txBox="1"/>
            <p:nvPr/>
          </p:nvSpPr>
          <p:spPr>
            <a:xfrm>
              <a:off x="6997222" y="3005388"/>
              <a:ext cx="566181" cy="369332"/>
            </a:xfrm>
            <a:prstGeom prst="rect">
              <a:avLst/>
            </a:prstGeom>
            <a:noFill/>
          </p:spPr>
          <p:txBody>
            <a:bodyPr wrap="none" rtlCol="0">
              <a:spAutoFit/>
            </a:bodyPr>
            <a:lstStyle/>
            <a:p>
              <a:r>
                <a:rPr lang="en-US" dirty="0"/>
                <a:t>35%</a:t>
              </a:r>
              <a:endParaRPr lang="nl-NL" dirty="0"/>
            </a:p>
          </p:txBody>
        </p:sp>
        <p:sp>
          <p:nvSpPr>
            <p:cNvPr id="24" name="TextBox 23">
              <a:extLst>
                <a:ext uri="{FF2B5EF4-FFF2-40B4-BE49-F238E27FC236}">
                  <a16:creationId xmlns:a16="http://schemas.microsoft.com/office/drawing/2014/main" id="{945B3E95-FACF-38B0-2A70-25DD4D5D32AF}"/>
                </a:ext>
              </a:extLst>
            </p:cNvPr>
            <p:cNvSpPr txBox="1"/>
            <p:nvPr/>
          </p:nvSpPr>
          <p:spPr>
            <a:xfrm>
              <a:off x="7838276" y="2998119"/>
              <a:ext cx="566181" cy="369332"/>
            </a:xfrm>
            <a:prstGeom prst="rect">
              <a:avLst/>
            </a:prstGeom>
            <a:noFill/>
          </p:spPr>
          <p:txBody>
            <a:bodyPr wrap="none" rtlCol="0">
              <a:spAutoFit/>
            </a:bodyPr>
            <a:lstStyle/>
            <a:p>
              <a:r>
                <a:rPr lang="en-US" dirty="0"/>
                <a:t>10%</a:t>
              </a:r>
              <a:endParaRPr lang="nl-NL" dirty="0"/>
            </a:p>
          </p:txBody>
        </p:sp>
      </p:grpSp>
      <p:grpSp>
        <p:nvGrpSpPr>
          <p:cNvPr id="25" name="Group 24">
            <a:extLst>
              <a:ext uri="{FF2B5EF4-FFF2-40B4-BE49-F238E27FC236}">
                <a16:creationId xmlns:a16="http://schemas.microsoft.com/office/drawing/2014/main" id="{55B7CAF4-98EE-A6D2-3B89-41EF437E620E}"/>
              </a:ext>
            </a:extLst>
          </p:cNvPr>
          <p:cNvGrpSpPr/>
          <p:nvPr/>
        </p:nvGrpSpPr>
        <p:grpSpPr>
          <a:xfrm>
            <a:off x="1917256" y="5115381"/>
            <a:ext cx="6534416" cy="394576"/>
            <a:chOff x="1870041" y="3335113"/>
            <a:chExt cx="6534416" cy="394576"/>
          </a:xfrm>
        </p:grpSpPr>
        <p:sp>
          <p:nvSpPr>
            <p:cNvPr id="29" name="TextBox 28">
              <a:extLst>
                <a:ext uri="{FF2B5EF4-FFF2-40B4-BE49-F238E27FC236}">
                  <a16:creationId xmlns:a16="http://schemas.microsoft.com/office/drawing/2014/main" id="{C5EFBA55-ECEE-2399-82C7-9D487984A956}"/>
                </a:ext>
              </a:extLst>
            </p:cNvPr>
            <p:cNvSpPr txBox="1"/>
            <p:nvPr/>
          </p:nvSpPr>
          <p:spPr>
            <a:xfrm>
              <a:off x="5999636" y="3360357"/>
              <a:ext cx="566181" cy="369332"/>
            </a:xfrm>
            <a:prstGeom prst="rect">
              <a:avLst/>
            </a:prstGeom>
            <a:noFill/>
          </p:spPr>
          <p:txBody>
            <a:bodyPr wrap="none" rtlCol="0">
              <a:spAutoFit/>
            </a:bodyPr>
            <a:lstStyle/>
            <a:p>
              <a:r>
                <a:rPr lang="en-US" dirty="0"/>
                <a:t>42%</a:t>
              </a:r>
              <a:endParaRPr lang="nl-NL" dirty="0"/>
            </a:p>
          </p:txBody>
        </p:sp>
        <p:sp>
          <p:nvSpPr>
            <p:cNvPr id="31" name="TextBox 30">
              <a:extLst>
                <a:ext uri="{FF2B5EF4-FFF2-40B4-BE49-F238E27FC236}">
                  <a16:creationId xmlns:a16="http://schemas.microsoft.com/office/drawing/2014/main" id="{934C19FD-1278-5180-4CBC-1C2A3C242137}"/>
                </a:ext>
              </a:extLst>
            </p:cNvPr>
            <p:cNvSpPr txBox="1"/>
            <p:nvPr/>
          </p:nvSpPr>
          <p:spPr>
            <a:xfrm>
              <a:off x="1870041" y="3358473"/>
              <a:ext cx="3300968" cy="369332"/>
            </a:xfrm>
            <a:prstGeom prst="rect">
              <a:avLst/>
            </a:prstGeom>
            <a:noFill/>
          </p:spPr>
          <p:txBody>
            <a:bodyPr wrap="none" rtlCol="0">
              <a:spAutoFit/>
            </a:bodyPr>
            <a:lstStyle/>
            <a:p>
              <a:r>
                <a:rPr lang="en-US" dirty="0" err="1"/>
                <a:t>Gewisseld</a:t>
              </a:r>
              <a:r>
                <a:rPr lang="en-US" dirty="0"/>
                <a:t> </a:t>
              </a:r>
              <a:r>
                <a:rPr lang="en-US" dirty="0" err="1"/>
                <a:t>naar</a:t>
              </a:r>
              <a:r>
                <a:rPr lang="en-US" dirty="0"/>
                <a:t> </a:t>
              </a:r>
              <a:r>
                <a:rPr lang="en-US" dirty="0" err="1"/>
                <a:t>andere</a:t>
              </a:r>
              <a:r>
                <a:rPr lang="en-US" dirty="0"/>
                <a:t> </a:t>
              </a:r>
              <a:r>
                <a:rPr lang="en-US" dirty="0" err="1"/>
                <a:t>studie</a:t>
              </a:r>
              <a:r>
                <a:rPr lang="en-US" dirty="0"/>
                <a:t> </a:t>
              </a:r>
              <a:endParaRPr lang="nl-NL" dirty="0"/>
            </a:p>
          </p:txBody>
        </p:sp>
        <p:sp>
          <p:nvSpPr>
            <p:cNvPr id="32" name="TextBox 31">
              <a:extLst>
                <a:ext uri="{FF2B5EF4-FFF2-40B4-BE49-F238E27FC236}">
                  <a16:creationId xmlns:a16="http://schemas.microsoft.com/office/drawing/2014/main" id="{E5FA17D6-F56B-6D0F-83F5-A5EC8A794908}"/>
                </a:ext>
              </a:extLst>
            </p:cNvPr>
            <p:cNvSpPr txBox="1"/>
            <p:nvPr/>
          </p:nvSpPr>
          <p:spPr>
            <a:xfrm>
              <a:off x="6973133" y="3342682"/>
              <a:ext cx="566181" cy="369332"/>
            </a:xfrm>
            <a:prstGeom prst="rect">
              <a:avLst/>
            </a:prstGeom>
            <a:noFill/>
          </p:spPr>
          <p:txBody>
            <a:bodyPr wrap="none" rtlCol="0">
              <a:spAutoFit/>
            </a:bodyPr>
            <a:lstStyle/>
            <a:p>
              <a:r>
                <a:rPr lang="en-US" dirty="0"/>
                <a:t>31%</a:t>
              </a:r>
              <a:endParaRPr lang="nl-NL" dirty="0"/>
            </a:p>
          </p:txBody>
        </p:sp>
        <p:sp>
          <p:nvSpPr>
            <p:cNvPr id="33" name="TextBox 32">
              <a:extLst>
                <a:ext uri="{FF2B5EF4-FFF2-40B4-BE49-F238E27FC236}">
                  <a16:creationId xmlns:a16="http://schemas.microsoft.com/office/drawing/2014/main" id="{A6EB85D6-76C2-37F4-0363-65783971F4A3}"/>
                </a:ext>
              </a:extLst>
            </p:cNvPr>
            <p:cNvSpPr txBox="1"/>
            <p:nvPr/>
          </p:nvSpPr>
          <p:spPr>
            <a:xfrm>
              <a:off x="7838276" y="3335113"/>
              <a:ext cx="566181" cy="369332"/>
            </a:xfrm>
            <a:prstGeom prst="rect">
              <a:avLst/>
            </a:prstGeom>
            <a:noFill/>
          </p:spPr>
          <p:txBody>
            <a:bodyPr wrap="none" rtlCol="0">
              <a:spAutoFit/>
            </a:bodyPr>
            <a:lstStyle/>
            <a:p>
              <a:r>
                <a:rPr lang="en-US" dirty="0"/>
                <a:t>21%</a:t>
              </a:r>
              <a:endParaRPr lang="nl-NL" dirty="0"/>
            </a:p>
          </p:txBody>
        </p:sp>
      </p:grpSp>
      <p:grpSp>
        <p:nvGrpSpPr>
          <p:cNvPr id="34" name="Group 33">
            <a:extLst>
              <a:ext uri="{FF2B5EF4-FFF2-40B4-BE49-F238E27FC236}">
                <a16:creationId xmlns:a16="http://schemas.microsoft.com/office/drawing/2014/main" id="{50C62E5D-9F3F-1EDD-3B7B-999A302FA02E}"/>
              </a:ext>
            </a:extLst>
          </p:cNvPr>
          <p:cNvGrpSpPr/>
          <p:nvPr/>
        </p:nvGrpSpPr>
        <p:grpSpPr>
          <a:xfrm>
            <a:off x="1917256" y="5323407"/>
            <a:ext cx="6955207" cy="596864"/>
            <a:chOff x="1870041" y="3543139"/>
            <a:chExt cx="6955207" cy="596864"/>
          </a:xfrm>
        </p:grpSpPr>
        <p:sp>
          <p:nvSpPr>
            <p:cNvPr id="35" name="TextBox 34">
              <a:extLst>
                <a:ext uri="{FF2B5EF4-FFF2-40B4-BE49-F238E27FC236}">
                  <a16:creationId xmlns:a16="http://schemas.microsoft.com/office/drawing/2014/main" id="{4076B2FA-133D-47DB-C6AE-54135FABB5CD}"/>
                </a:ext>
              </a:extLst>
            </p:cNvPr>
            <p:cNvSpPr txBox="1"/>
            <p:nvPr/>
          </p:nvSpPr>
          <p:spPr>
            <a:xfrm>
              <a:off x="6017252" y="3770671"/>
              <a:ext cx="612668" cy="369332"/>
            </a:xfrm>
            <a:prstGeom prst="rect">
              <a:avLst/>
            </a:prstGeom>
            <a:noFill/>
          </p:spPr>
          <p:txBody>
            <a:bodyPr wrap="none" rtlCol="0">
              <a:spAutoFit/>
            </a:bodyPr>
            <a:lstStyle/>
            <a:p>
              <a:r>
                <a:rPr lang="en-US" b="1" dirty="0"/>
                <a:t>56%</a:t>
              </a:r>
              <a:endParaRPr lang="nl-NL" b="1" dirty="0"/>
            </a:p>
          </p:txBody>
        </p:sp>
        <p:cxnSp>
          <p:nvCxnSpPr>
            <p:cNvPr id="36" name="Straight Connector 35">
              <a:extLst>
                <a:ext uri="{FF2B5EF4-FFF2-40B4-BE49-F238E27FC236}">
                  <a16:creationId xmlns:a16="http://schemas.microsoft.com/office/drawing/2014/main" id="{DA94F749-089D-9201-9B8B-F565B7151A8B}"/>
                </a:ext>
              </a:extLst>
            </p:cNvPr>
            <p:cNvCxnSpPr>
              <a:cxnSpLocks/>
            </p:cNvCxnSpPr>
            <p:nvPr/>
          </p:nvCxnSpPr>
          <p:spPr>
            <a:xfrm>
              <a:off x="6021441" y="3743687"/>
              <a:ext cx="2517745" cy="0"/>
            </a:xfrm>
            <a:prstGeom prst="line">
              <a:avLst/>
            </a:prstGeom>
          </p:spPr>
          <p:style>
            <a:lnRef idx="1">
              <a:schemeClr val="accent1"/>
            </a:lnRef>
            <a:fillRef idx="0">
              <a:schemeClr val="accent1"/>
            </a:fillRef>
            <a:effectRef idx="0">
              <a:schemeClr val="accent1"/>
            </a:effectRef>
            <a:fontRef idx="minor">
              <a:schemeClr val="tx1"/>
            </a:fontRef>
          </p:style>
        </p:cxnSp>
        <p:sp>
          <p:nvSpPr>
            <p:cNvPr id="37" name="TextBox 36">
              <a:extLst>
                <a:ext uri="{FF2B5EF4-FFF2-40B4-BE49-F238E27FC236}">
                  <a16:creationId xmlns:a16="http://schemas.microsoft.com/office/drawing/2014/main" id="{BCEAF2D6-2084-7B5B-48C1-D42673763CE0}"/>
                </a:ext>
              </a:extLst>
            </p:cNvPr>
            <p:cNvSpPr txBox="1"/>
            <p:nvPr/>
          </p:nvSpPr>
          <p:spPr>
            <a:xfrm>
              <a:off x="8518754" y="3543139"/>
              <a:ext cx="306494" cy="369332"/>
            </a:xfrm>
            <a:prstGeom prst="rect">
              <a:avLst/>
            </a:prstGeom>
            <a:noFill/>
          </p:spPr>
          <p:txBody>
            <a:bodyPr wrap="none" rtlCol="0">
              <a:spAutoFit/>
            </a:bodyPr>
            <a:lstStyle/>
            <a:p>
              <a:r>
                <a:rPr lang="en-US" dirty="0"/>
                <a:t>+</a:t>
              </a:r>
              <a:endParaRPr lang="nl-NL" dirty="0"/>
            </a:p>
          </p:txBody>
        </p:sp>
        <p:sp>
          <p:nvSpPr>
            <p:cNvPr id="38" name="TextBox 37">
              <a:extLst>
                <a:ext uri="{FF2B5EF4-FFF2-40B4-BE49-F238E27FC236}">
                  <a16:creationId xmlns:a16="http://schemas.microsoft.com/office/drawing/2014/main" id="{5A994FEB-3275-51D6-EDD0-D8E0DB549BE4}"/>
                </a:ext>
              </a:extLst>
            </p:cNvPr>
            <p:cNvSpPr txBox="1"/>
            <p:nvPr/>
          </p:nvSpPr>
          <p:spPr>
            <a:xfrm>
              <a:off x="6929618" y="3770671"/>
              <a:ext cx="612668" cy="369332"/>
            </a:xfrm>
            <a:prstGeom prst="rect">
              <a:avLst/>
            </a:prstGeom>
            <a:noFill/>
          </p:spPr>
          <p:txBody>
            <a:bodyPr wrap="none" rtlCol="0">
              <a:spAutoFit/>
            </a:bodyPr>
            <a:lstStyle/>
            <a:p>
              <a:r>
                <a:rPr lang="en-US" b="1" dirty="0"/>
                <a:t>66%</a:t>
              </a:r>
              <a:endParaRPr lang="nl-NL" b="1" dirty="0"/>
            </a:p>
          </p:txBody>
        </p:sp>
        <p:sp>
          <p:nvSpPr>
            <p:cNvPr id="39" name="TextBox 38">
              <a:extLst>
                <a:ext uri="{FF2B5EF4-FFF2-40B4-BE49-F238E27FC236}">
                  <a16:creationId xmlns:a16="http://schemas.microsoft.com/office/drawing/2014/main" id="{8ED581EE-5109-8F97-4604-9904CCF6B798}"/>
                </a:ext>
              </a:extLst>
            </p:cNvPr>
            <p:cNvSpPr txBox="1"/>
            <p:nvPr/>
          </p:nvSpPr>
          <p:spPr>
            <a:xfrm>
              <a:off x="7811426" y="3759570"/>
              <a:ext cx="612668" cy="369332"/>
            </a:xfrm>
            <a:prstGeom prst="rect">
              <a:avLst/>
            </a:prstGeom>
            <a:noFill/>
          </p:spPr>
          <p:txBody>
            <a:bodyPr wrap="none" rtlCol="0">
              <a:spAutoFit/>
            </a:bodyPr>
            <a:lstStyle/>
            <a:p>
              <a:r>
                <a:rPr lang="en-US" b="1" dirty="0"/>
                <a:t>31%</a:t>
              </a:r>
              <a:endParaRPr lang="nl-NL" b="1" dirty="0"/>
            </a:p>
          </p:txBody>
        </p:sp>
        <p:sp>
          <p:nvSpPr>
            <p:cNvPr id="40" name="TextBox 39">
              <a:extLst>
                <a:ext uri="{FF2B5EF4-FFF2-40B4-BE49-F238E27FC236}">
                  <a16:creationId xmlns:a16="http://schemas.microsoft.com/office/drawing/2014/main" id="{D30B8E57-6BE2-6142-4D32-1E6625661ADC}"/>
                </a:ext>
              </a:extLst>
            </p:cNvPr>
            <p:cNvSpPr txBox="1"/>
            <p:nvPr/>
          </p:nvSpPr>
          <p:spPr>
            <a:xfrm>
              <a:off x="1870041" y="3770671"/>
              <a:ext cx="831381" cy="369332"/>
            </a:xfrm>
            <a:prstGeom prst="rect">
              <a:avLst/>
            </a:prstGeom>
            <a:noFill/>
          </p:spPr>
          <p:txBody>
            <a:bodyPr wrap="none" rtlCol="0">
              <a:spAutoFit/>
            </a:bodyPr>
            <a:lstStyle/>
            <a:p>
              <a:r>
                <a:rPr lang="en-US" b="1" dirty="0" err="1"/>
                <a:t>Totaal</a:t>
              </a:r>
              <a:endParaRPr lang="nl-NL" b="1" dirty="0"/>
            </a:p>
          </p:txBody>
        </p:sp>
      </p:grpSp>
      <p:grpSp>
        <p:nvGrpSpPr>
          <p:cNvPr id="42" name="Group 41">
            <a:extLst>
              <a:ext uri="{FF2B5EF4-FFF2-40B4-BE49-F238E27FC236}">
                <a16:creationId xmlns:a16="http://schemas.microsoft.com/office/drawing/2014/main" id="{ED5BA09B-6AE9-B76A-16C9-B0AC636BBBAC}"/>
              </a:ext>
            </a:extLst>
          </p:cNvPr>
          <p:cNvGrpSpPr/>
          <p:nvPr/>
        </p:nvGrpSpPr>
        <p:grpSpPr>
          <a:xfrm>
            <a:off x="346423" y="3701503"/>
            <a:ext cx="8219546" cy="993458"/>
            <a:chOff x="346423" y="3701503"/>
            <a:chExt cx="8219546" cy="993458"/>
          </a:xfrm>
        </p:grpSpPr>
        <p:sp>
          <p:nvSpPr>
            <p:cNvPr id="7" name="TextBox 6">
              <a:extLst>
                <a:ext uri="{FF2B5EF4-FFF2-40B4-BE49-F238E27FC236}">
                  <a16:creationId xmlns:a16="http://schemas.microsoft.com/office/drawing/2014/main" id="{7BA6A4DC-18A7-DABC-A585-68BAA011D877}"/>
                </a:ext>
              </a:extLst>
            </p:cNvPr>
            <p:cNvSpPr txBox="1"/>
            <p:nvPr/>
          </p:nvSpPr>
          <p:spPr>
            <a:xfrm>
              <a:off x="1932307" y="4284979"/>
              <a:ext cx="1795684" cy="400110"/>
            </a:xfrm>
            <a:prstGeom prst="rect">
              <a:avLst/>
            </a:prstGeom>
            <a:noFill/>
          </p:spPr>
          <p:txBody>
            <a:bodyPr wrap="none" rtlCol="0">
              <a:spAutoFit/>
            </a:bodyPr>
            <a:lstStyle/>
            <a:p>
              <a:r>
                <a:rPr lang="en-US" dirty="0" err="1"/>
                <a:t>uitval</a:t>
              </a:r>
              <a:r>
                <a:rPr lang="en-US" dirty="0"/>
                <a:t> </a:t>
              </a:r>
              <a:r>
                <a:rPr lang="en-US" dirty="0" err="1"/>
                <a:t>na</a:t>
              </a:r>
              <a:r>
                <a:rPr lang="en-US" dirty="0"/>
                <a:t> </a:t>
              </a:r>
              <a:r>
                <a:rPr lang="en-US" sz="2000" b="1" dirty="0">
                  <a:solidFill>
                    <a:srgbClr val="92D050"/>
                  </a:solidFill>
                </a:rPr>
                <a:t>3</a:t>
              </a:r>
              <a:r>
                <a:rPr lang="en-US" dirty="0"/>
                <a:t> </a:t>
              </a:r>
              <a:r>
                <a:rPr lang="en-US" dirty="0" err="1"/>
                <a:t>jaar</a:t>
              </a:r>
              <a:endParaRPr lang="nl-NL" dirty="0"/>
            </a:p>
          </p:txBody>
        </p:sp>
        <p:cxnSp>
          <p:nvCxnSpPr>
            <p:cNvPr id="11" name="Straight Connector 10">
              <a:extLst>
                <a:ext uri="{FF2B5EF4-FFF2-40B4-BE49-F238E27FC236}">
                  <a16:creationId xmlns:a16="http://schemas.microsoft.com/office/drawing/2014/main" id="{390FBA93-42E3-397B-7F8B-0256E19B06A5}"/>
                </a:ext>
              </a:extLst>
            </p:cNvPr>
            <p:cNvCxnSpPr>
              <a:cxnSpLocks/>
            </p:cNvCxnSpPr>
            <p:nvPr/>
          </p:nvCxnSpPr>
          <p:spPr>
            <a:xfrm flipV="1">
              <a:off x="1965539" y="4685016"/>
              <a:ext cx="6600430" cy="9945"/>
            </a:xfrm>
            <a:prstGeom prst="line">
              <a:avLst/>
            </a:prstGeom>
          </p:spPr>
          <p:style>
            <a:lnRef idx="1">
              <a:schemeClr val="accent1"/>
            </a:lnRef>
            <a:fillRef idx="0">
              <a:schemeClr val="accent1"/>
            </a:fillRef>
            <a:effectRef idx="0">
              <a:schemeClr val="accent1"/>
            </a:effectRef>
            <a:fontRef idx="minor">
              <a:schemeClr val="tx1"/>
            </a:fontRef>
          </p:style>
        </p:cxnSp>
        <p:sp>
          <p:nvSpPr>
            <p:cNvPr id="12" name="TextBox 11">
              <a:extLst>
                <a:ext uri="{FF2B5EF4-FFF2-40B4-BE49-F238E27FC236}">
                  <a16:creationId xmlns:a16="http://schemas.microsoft.com/office/drawing/2014/main" id="{9023554C-9DC1-4BD8-C696-E42592BA24BC}"/>
                </a:ext>
              </a:extLst>
            </p:cNvPr>
            <p:cNvSpPr txBox="1"/>
            <p:nvPr/>
          </p:nvSpPr>
          <p:spPr>
            <a:xfrm>
              <a:off x="6030195" y="4256727"/>
              <a:ext cx="743089" cy="369332"/>
            </a:xfrm>
            <a:prstGeom prst="rect">
              <a:avLst/>
            </a:prstGeom>
            <a:noFill/>
          </p:spPr>
          <p:txBody>
            <a:bodyPr wrap="none" rtlCol="0">
              <a:spAutoFit/>
            </a:bodyPr>
            <a:lstStyle/>
            <a:p>
              <a:r>
                <a:rPr lang="en-US" dirty="0"/>
                <a:t>HAVO</a:t>
              </a:r>
              <a:endParaRPr lang="nl-NL" dirty="0"/>
            </a:p>
          </p:txBody>
        </p:sp>
        <p:sp>
          <p:nvSpPr>
            <p:cNvPr id="13" name="TextBox 12">
              <a:extLst>
                <a:ext uri="{FF2B5EF4-FFF2-40B4-BE49-F238E27FC236}">
                  <a16:creationId xmlns:a16="http://schemas.microsoft.com/office/drawing/2014/main" id="{E31231C4-0769-3826-E9E5-52390A8A7EF0}"/>
                </a:ext>
              </a:extLst>
            </p:cNvPr>
            <p:cNvSpPr txBox="1"/>
            <p:nvPr/>
          </p:nvSpPr>
          <p:spPr>
            <a:xfrm>
              <a:off x="6993478" y="4256727"/>
              <a:ext cx="633507" cy="369332"/>
            </a:xfrm>
            <a:prstGeom prst="rect">
              <a:avLst/>
            </a:prstGeom>
            <a:noFill/>
          </p:spPr>
          <p:txBody>
            <a:bodyPr wrap="none" rtlCol="0">
              <a:spAutoFit/>
            </a:bodyPr>
            <a:lstStyle/>
            <a:p>
              <a:r>
                <a:rPr lang="en-US" dirty="0"/>
                <a:t>MBO</a:t>
              </a:r>
              <a:endParaRPr lang="nl-NL" dirty="0"/>
            </a:p>
          </p:txBody>
        </p:sp>
        <p:sp>
          <p:nvSpPr>
            <p:cNvPr id="14" name="TextBox 13">
              <a:extLst>
                <a:ext uri="{FF2B5EF4-FFF2-40B4-BE49-F238E27FC236}">
                  <a16:creationId xmlns:a16="http://schemas.microsoft.com/office/drawing/2014/main" id="{E041C754-E88B-6C44-C6A4-26C2495A6B84}"/>
                </a:ext>
              </a:extLst>
            </p:cNvPr>
            <p:cNvSpPr txBox="1"/>
            <p:nvPr/>
          </p:nvSpPr>
          <p:spPr>
            <a:xfrm>
              <a:off x="7801292" y="4256727"/>
              <a:ext cx="673582" cy="369332"/>
            </a:xfrm>
            <a:prstGeom prst="rect">
              <a:avLst/>
            </a:prstGeom>
            <a:noFill/>
          </p:spPr>
          <p:txBody>
            <a:bodyPr wrap="none" rtlCol="0">
              <a:spAutoFit/>
            </a:bodyPr>
            <a:lstStyle/>
            <a:p>
              <a:r>
                <a:rPr lang="en-US" dirty="0"/>
                <a:t>VWO</a:t>
              </a:r>
              <a:endParaRPr lang="nl-NL" dirty="0"/>
            </a:p>
          </p:txBody>
        </p:sp>
        <p:sp>
          <p:nvSpPr>
            <p:cNvPr id="41" name="TextBox 40">
              <a:extLst>
                <a:ext uri="{FF2B5EF4-FFF2-40B4-BE49-F238E27FC236}">
                  <a16:creationId xmlns:a16="http://schemas.microsoft.com/office/drawing/2014/main" id="{2AB78502-439D-AFF7-D023-0AD9F7A9A4F6}"/>
                </a:ext>
              </a:extLst>
            </p:cNvPr>
            <p:cNvSpPr txBox="1"/>
            <p:nvPr/>
          </p:nvSpPr>
          <p:spPr>
            <a:xfrm>
              <a:off x="346423" y="3701503"/>
              <a:ext cx="4107215" cy="369332"/>
            </a:xfrm>
            <a:prstGeom prst="rect">
              <a:avLst/>
            </a:prstGeom>
            <a:noFill/>
          </p:spPr>
          <p:txBody>
            <a:bodyPr wrap="none" rtlCol="0">
              <a:spAutoFit/>
            </a:bodyPr>
            <a:lstStyle/>
            <a:p>
              <a:r>
                <a:rPr lang="en-US" dirty="0" err="1"/>
                <a:t>Gemiddelden</a:t>
              </a:r>
              <a:r>
                <a:rPr lang="en-US" dirty="0"/>
                <a:t> van </a:t>
              </a:r>
              <a:r>
                <a:rPr lang="en-US" dirty="0" err="1"/>
                <a:t>cohorten</a:t>
              </a:r>
              <a:r>
                <a:rPr lang="en-US" dirty="0"/>
                <a:t> 2017-2021</a:t>
              </a:r>
              <a:endParaRPr lang="nl-NL" dirty="0"/>
            </a:p>
          </p:txBody>
        </p:sp>
      </p:grpSp>
    </p:spTree>
    <p:extLst>
      <p:ext uri="{BB962C8B-B14F-4D97-AF65-F5344CB8AC3E}">
        <p14:creationId xmlns:p14="http://schemas.microsoft.com/office/powerpoint/2010/main" val="207925081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4"/>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5"/>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42"/>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17"/>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25"/>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3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445EA9B-6B42-9D20-16E8-2798AFFA822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0D6A2AA-A96C-9476-E22A-E0A400206640}"/>
              </a:ext>
            </a:extLst>
          </p:cNvPr>
          <p:cNvSpPr>
            <a:spLocks noGrp="1"/>
          </p:cNvSpPr>
          <p:nvPr>
            <p:ph type="title"/>
          </p:nvPr>
        </p:nvSpPr>
        <p:spPr/>
        <p:txBody>
          <a:bodyPr/>
          <a:lstStyle/>
          <a:p>
            <a:r>
              <a:rPr lang="en-US" dirty="0" err="1"/>
              <a:t>Uitval</a:t>
            </a:r>
            <a:r>
              <a:rPr lang="en-US" dirty="0"/>
              <a:t> per </a:t>
            </a:r>
            <a:r>
              <a:rPr lang="en-US" dirty="0" err="1"/>
              <a:t>wiskunde</a:t>
            </a:r>
            <a:r>
              <a:rPr lang="en-US" dirty="0"/>
              <a:t> </a:t>
            </a:r>
            <a:r>
              <a:rPr lang="en-US" dirty="0" err="1"/>
              <a:t>achtergrond</a:t>
            </a:r>
            <a:endParaRPr lang="nl-NL" dirty="0"/>
          </a:p>
        </p:txBody>
      </p:sp>
      <p:pic>
        <p:nvPicPr>
          <p:cNvPr id="4" name="Picture 3">
            <a:extLst>
              <a:ext uri="{FF2B5EF4-FFF2-40B4-BE49-F238E27FC236}">
                <a16:creationId xmlns:a16="http://schemas.microsoft.com/office/drawing/2014/main" id="{FA8F8BE4-A163-C063-8D95-D16E8B8AA6C9}"/>
              </a:ext>
            </a:extLst>
          </p:cNvPr>
          <p:cNvPicPr>
            <a:picLocks noChangeAspect="1"/>
          </p:cNvPicPr>
          <p:nvPr/>
        </p:nvPicPr>
        <p:blipFill>
          <a:blip r:embed="rId2"/>
          <a:stretch>
            <a:fillRect/>
          </a:stretch>
        </p:blipFill>
        <p:spPr>
          <a:xfrm>
            <a:off x="1172308" y="1742885"/>
            <a:ext cx="7210012" cy="4295965"/>
          </a:xfrm>
          <a:prstGeom prst="rect">
            <a:avLst/>
          </a:prstGeom>
        </p:spPr>
      </p:pic>
      <p:cxnSp>
        <p:nvCxnSpPr>
          <p:cNvPr id="6" name="Straight Arrow Connector 5">
            <a:extLst>
              <a:ext uri="{FF2B5EF4-FFF2-40B4-BE49-F238E27FC236}">
                <a16:creationId xmlns:a16="http://schemas.microsoft.com/office/drawing/2014/main" id="{035A833E-0388-DBB2-435D-9146FA1D50AA}"/>
              </a:ext>
            </a:extLst>
          </p:cNvPr>
          <p:cNvCxnSpPr/>
          <p:nvPr/>
        </p:nvCxnSpPr>
        <p:spPr>
          <a:xfrm>
            <a:off x="2527540" y="3299957"/>
            <a:ext cx="2346385" cy="1181819"/>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8" name="TextBox 7">
            <a:extLst>
              <a:ext uri="{FF2B5EF4-FFF2-40B4-BE49-F238E27FC236}">
                <a16:creationId xmlns:a16="http://schemas.microsoft.com/office/drawing/2014/main" id="{DC0DEB17-9B81-D0C5-0C6D-541768429750}"/>
              </a:ext>
            </a:extLst>
          </p:cNvPr>
          <p:cNvSpPr txBox="1"/>
          <p:nvPr/>
        </p:nvSpPr>
        <p:spPr>
          <a:xfrm>
            <a:off x="3545456" y="3531468"/>
            <a:ext cx="1260281" cy="307777"/>
          </a:xfrm>
          <a:prstGeom prst="rect">
            <a:avLst/>
          </a:prstGeom>
          <a:noFill/>
        </p:spPr>
        <p:txBody>
          <a:bodyPr wrap="none" rtlCol="0">
            <a:spAutoFit/>
          </a:bodyPr>
          <a:lstStyle/>
          <a:p>
            <a:r>
              <a:rPr lang="en-US" sz="1400" dirty="0">
                <a:solidFill>
                  <a:schemeClr val="bg1"/>
                </a:solidFill>
              </a:rPr>
              <a:t>minder </a:t>
            </a:r>
            <a:r>
              <a:rPr lang="en-US" sz="1400" dirty="0" err="1">
                <a:solidFill>
                  <a:schemeClr val="bg1"/>
                </a:solidFill>
              </a:rPr>
              <a:t>uitval</a:t>
            </a:r>
            <a:endParaRPr lang="nl-NL" sz="1400" dirty="0">
              <a:solidFill>
                <a:schemeClr val="bg1"/>
              </a:solidFill>
            </a:endParaRPr>
          </a:p>
        </p:txBody>
      </p:sp>
      <p:grpSp>
        <p:nvGrpSpPr>
          <p:cNvPr id="3" name="Group 2">
            <a:extLst>
              <a:ext uri="{FF2B5EF4-FFF2-40B4-BE49-F238E27FC236}">
                <a16:creationId xmlns:a16="http://schemas.microsoft.com/office/drawing/2014/main" id="{BAF8441B-2DD6-5335-33A2-FA830E05CF50}"/>
              </a:ext>
            </a:extLst>
          </p:cNvPr>
          <p:cNvGrpSpPr/>
          <p:nvPr/>
        </p:nvGrpSpPr>
        <p:grpSpPr>
          <a:xfrm>
            <a:off x="2432649" y="3882946"/>
            <a:ext cx="1345721" cy="411193"/>
            <a:chOff x="2432649" y="3882946"/>
            <a:chExt cx="1345721" cy="411193"/>
          </a:xfrm>
        </p:grpSpPr>
        <p:cxnSp>
          <p:nvCxnSpPr>
            <p:cNvPr id="10" name="Straight Arrow Connector 9">
              <a:extLst>
                <a:ext uri="{FF2B5EF4-FFF2-40B4-BE49-F238E27FC236}">
                  <a16:creationId xmlns:a16="http://schemas.microsoft.com/office/drawing/2014/main" id="{1C05E430-0891-7E34-60EC-3928FF55B89F}"/>
                </a:ext>
              </a:extLst>
            </p:cNvPr>
            <p:cNvCxnSpPr/>
            <p:nvPr/>
          </p:nvCxnSpPr>
          <p:spPr>
            <a:xfrm>
              <a:off x="2898116" y="3890866"/>
              <a:ext cx="0" cy="387836"/>
            </a:xfrm>
            <a:prstGeom prst="straightConnector1">
              <a:avLst/>
            </a:prstGeom>
            <a:ln w="28575">
              <a:headEnd type="arrow" w="med" len="med"/>
              <a:tailEnd type="arrow" w="med" len="med"/>
            </a:ln>
          </p:spPr>
          <p:style>
            <a:lnRef idx="1">
              <a:schemeClr val="accent5"/>
            </a:lnRef>
            <a:fillRef idx="0">
              <a:schemeClr val="accent5"/>
            </a:fillRef>
            <a:effectRef idx="0">
              <a:schemeClr val="accent5"/>
            </a:effectRef>
            <a:fontRef idx="minor">
              <a:schemeClr val="tx1"/>
            </a:fontRef>
          </p:style>
        </p:cxnSp>
        <p:cxnSp>
          <p:nvCxnSpPr>
            <p:cNvPr id="12" name="Straight Connector 11">
              <a:extLst>
                <a:ext uri="{FF2B5EF4-FFF2-40B4-BE49-F238E27FC236}">
                  <a16:creationId xmlns:a16="http://schemas.microsoft.com/office/drawing/2014/main" id="{E314E4C3-2D17-572A-B21A-4D616C276273}"/>
                </a:ext>
              </a:extLst>
            </p:cNvPr>
            <p:cNvCxnSpPr/>
            <p:nvPr/>
          </p:nvCxnSpPr>
          <p:spPr>
            <a:xfrm>
              <a:off x="2432649" y="3882946"/>
              <a:ext cx="923026" cy="0"/>
            </a:xfrm>
            <a:prstGeom prst="line">
              <a:avLst/>
            </a:prstGeom>
            <a:ln w="19050">
              <a:prstDash val="dash"/>
            </a:ln>
          </p:spPr>
          <p:style>
            <a:lnRef idx="1">
              <a:schemeClr val="accent5"/>
            </a:lnRef>
            <a:fillRef idx="0">
              <a:schemeClr val="accent5"/>
            </a:fillRef>
            <a:effectRef idx="0">
              <a:schemeClr val="accent5"/>
            </a:effectRef>
            <a:fontRef idx="minor">
              <a:schemeClr val="tx1"/>
            </a:fontRef>
          </p:style>
        </p:cxnSp>
        <p:cxnSp>
          <p:nvCxnSpPr>
            <p:cNvPr id="13" name="Straight Connector 12">
              <a:extLst>
                <a:ext uri="{FF2B5EF4-FFF2-40B4-BE49-F238E27FC236}">
                  <a16:creationId xmlns:a16="http://schemas.microsoft.com/office/drawing/2014/main" id="{3C0C37B9-20B3-C0BE-C135-131ACDDE8825}"/>
                </a:ext>
              </a:extLst>
            </p:cNvPr>
            <p:cNvCxnSpPr>
              <a:cxnSpLocks/>
            </p:cNvCxnSpPr>
            <p:nvPr/>
          </p:nvCxnSpPr>
          <p:spPr>
            <a:xfrm flipV="1">
              <a:off x="2820838" y="4278702"/>
              <a:ext cx="957532" cy="15437"/>
            </a:xfrm>
            <a:prstGeom prst="line">
              <a:avLst/>
            </a:prstGeom>
            <a:ln w="19050">
              <a:prstDash val="dash"/>
            </a:ln>
          </p:spPr>
          <p:style>
            <a:lnRef idx="1">
              <a:schemeClr val="accent5"/>
            </a:lnRef>
            <a:fillRef idx="0">
              <a:schemeClr val="accent5"/>
            </a:fillRef>
            <a:effectRef idx="0">
              <a:schemeClr val="accent5"/>
            </a:effectRef>
            <a:fontRef idx="minor">
              <a:schemeClr val="tx1"/>
            </a:fontRef>
          </p:style>
        </p:cxnSp>
        <p:sp>
          <p:nvSpPr>
            <p:cNvPr id="16" name="TextBox 15">
              <a:extLst>
                <a:ext uri="{FF2B5EF4-FFF2-40B4-BE49-F238E27FC236}">
                  <a16:creationId xmlns:a16="http://schemas.microsoft.com/office/drawing/2014/main" id="{1AC4EAAE-DC54-B278-B1AC-D2AA53E0AC14}"/>
                </a:ext>
              </a:extLst>
            </p:cNvPr>
            <p:cNvSpPr txBox="1"/>
            <p:nvPr/>
          </p:nvSpPr>
          <p:spPr>
            <a:xfrm>
              <a:off x="2894162" y="3933058"/>
              <a:ext cx="481222" cy="307777"/>
            </a:xfrm>
            <a:prstGeom prst="rect">
              <a:avLst/>
            </a:prstGeom>
            <a:noFill/>
          </p:spPr>
          <p:txBody>
            <a:bodyPr wrap="none" rtlCol="0">
              <a:spAutoFit/>
            </a:bodyPr>
            <a:lstStyle/>
            <a:p>
              <a:r>
                <a:rPr lang="en-US" sz="1400" dirty="0">
                  <a:solidFill>
                    <a:schemeClr val="bg1"/>
                  </a:solidFill>
                </a:rPr>
                <a:t>10%</a:t>
              </a:r>
              <a:endParaRPr lang="nl-NL" sz="1400" dirty="0">
                <a:solidFill>
                  <a:schemeClr val="bg1"/>
                </a:solidFill>
              </a:endParaRPr>
            </a:p>
          </p:txBody>
        </p:sp>
      </p:grpSp>
      <p:sp>
        <p:nvSpPr>
          <p:cNvPr id="20" name="TextBox 19">
            <a:extLst>
              <a:ext uri="{FF2B5EF4-FFF2-40B4-BE49-F238E27FC236}">
                <a16:creationId xmlns:a16="http://schemas.microsoft.com/office/drawing/2014/main" id="{BB23C142-644C-9843-415B-1F1CCD549CC8}"/>
              </a:ext>
            </a:extLst>
          </p:cNvPr>
          <p:cNvSpPr txBox="1"/>
          <p:nvPr/>
        </p:nvSpPr>
        <p:spPr>
          <a:xfrm>
            <a:off x="6972820" y="1903457"/>
            <a:ext cx="1409500" cy="523220"/>
          </a:xfrm>
          <a:prstGeom prst="rect">
            <a:avLst/>
          </a:prstGeom>
          <a:noFill/>
        </p:spPr>
        <p:txBody>
          <a:bodyPr wrap="square" rtlCol="0">
            <a:spAutoFit/>
          </a:bodyPr>
          <a:lstStyle/>
          <a:p>
            <a:r>
              <a:rPr lang="en-US" sz="1400" dirty="0">
                <a:solidFill>
                  <a:schemeClr val="bg1"/>
                </a:solidFill>
              </a:rPr>
              <a:t>67% </a:t>
            </a:r>
            <a:r>
              <a:rPr lang="en-US" sz="1400" dirty="0" err="1">
                <a:solidFill>
                  <a:schemeClr val="bg1"/>
                </a:solidFill>
              </a:rPr>
              <a:t>uitstroom</a:t>
            </a:r>
            <a:r>
              <a:rPr lang="en-US" sz="1400" dirty="0">
                <a:solidFill>
                  <a:schemeClr val="bg1"/>
                </a:solidFill>
              </a:rPr>
              <a:t> </a:t>
            </a:r>
            <a:r>
              <a:rPr lang="en-US" sz="1400" dirty="0" err="1">
                <a:solidFill>
                  <a:schemeClr val="bg1"/>
                </a:solidFill>
              </a:rPr>
              <a:t>naar</a:t>
            </a:r>
            <a:r>
              <a:rPr lang="en-US" sz="1400" dirty="0">
                <a:solidFill>
                  <a:schemeClr val="bg1"/>
                </a:solidFill>
              </a:rPr>
              <a:t> WO</a:t>
            </a:r>
            <a:endParaRPr lang="nl-NL" sz="1400" dirty="0">
              <a:solidFill>
                <a:schemeClr val="bg1"/>
              </a:solidFill>
            </a:endParaRPr>
          </a:p>
        </p:txBody>
      </p:sp>
      <p:sp>
        <p:nvSpPr>
          <p:cNvPr id="21" name="TextBox 20">
            <a:extLst>
              <a:ext uri="{FF2B5EF4-FFF2-40B4-BE49-F238E27FC236}">
                <a16:creationId xmlns:a16="http://schemas.microsoft.com/office/drawing/2014/main" id="{AEFB7A44-F60F-07D5-1A59-3DD1FAD9FB73}"/>
              </a:ext>
            </a:extLst>
          </p:cNvPr>
          <p:cNvSpPr txBox="1"/>
          <p:nvPr/>
        </p:nvSpPr>
        <p:spPr>
          <a:xfrm>
            <a:off x="6562130" y="1784181"/>
            <a:ext cx="410690" cy="830997"/>
          </a:xfrm>
          <a:prstGeom prst="rect">
            <a:avLst/>
          </a:prstGeom>
          <a:noFill/>
        </p:spPr>
        <p:txBody>
          <a:bodyPr wrap="none" rtlCol="0">
            <a:spAutoFit/>
          </a:bodyPr>
          <a:lstStyle/>
          <a:p>
            <a:r>
              <a:rPr lang="en-US" sz="4800" dirty="0">
                <a:solidFill>
                  <a:srgbClr val="FF0000"/>
                </a:solidFill>
              </a:rPr>
              <a:t>*</a:t>
            </a:r>
            <a:endParaRPr lang="nl-NL" sz="4800" dirty="0">
              <a:solidFill>
                <a:srgbClr val="FF0000"/>
              </a:solidFill>
            </a:endParaRPr>
          </a:p>
        </p:txBody>
      </p:sp>
    </p:spTree>
    <p:extLst>
      <p:ext uri="{BB962C8B-B14F-4D97-AF65-F5344CB8AC3E}">
        <p14:creationId xmlns:p14="http://schemas.microsoft.com/office/powerpoint/2010/main" val="6002715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6"/>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8"/>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3"/>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grpId="0" nodeType="clickEffect">
                                  <p:stCondLst>
                                    <p:cond delay="0"/>
                                  </p:stCondLst>
                                  <p:childTnLst>
                                    <p:set>
                                      <p:cBhvr>
                                        <p:cTn id="16" dur="1" fill="hold">
                                          <p:stCondLst>
                                            <p:cond delay="0"/>
                                          </p:stCondLst>
                                        </p:cTn>
                                        <p:tgtEl>
                                          <p:spTgt spid="21"/>
                                        </p:tgtEl>
                                        <p:attrNameLst>
                                          <p:attrName>style.visibility</p:attrName>
                                        </p:attrNameLst>
                                      </p:cBhvr>
                                      <p:to>
                                        <p:strVal val="visible"/>
                                      </p:to>
                                    </p:set>
                                  </p:childTnLst>
                                </p:cTn>
                              </p:par>
                              <p:par>
                                <p:cTn id="17" presetID="1" presetClass="entr" presetSubtype="0" fill="hold" grpId="0" nodeType="withEffect">
                                  <p:stCondLst>
                                    <p:cond delay="0"/>
                                  </p:stCondLst>
                                  <p:childTnLst>
                                    <p:set>
                                      <p:cBhvr>
                                        <p:cTn id="18" dur="1" fill="hold">
                                          <p:stCondLst>
                                            <p:cond delay="0"/>
                                          </p:stCondLst>
                                        </p:cTn>
                                        <p:tgtEl>
                                          <p:spTgt spid="2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p:bldP spid="20" grpId="0"/>
      <p:bldP spid="21" grpId="0"/>
    </p:bld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35B0E52-B2CA-2C6B-302A-E78C3990B78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4186E7C-298F-6CA5-21E7-837192DC5436}"/>
              </a:ext>
            </a:extLst>
          </p:cNvPr>
          <p:cNvSpPr>
            <a:spLocks noGrp="1"/>
          </p:cNvSpPr>
          <p:nvPr>
            <p:ph type="title"/>
          </p:nvPr>
        </p:nvSpPr>
        <p:spPr/>
        <p:txBody>
          <a:bodyPr/>
          <a:lstStyle/>
          <a:p>
            <a:r>
              <a:rPr lang="en-US" dirty="0"/>
              <a:t>P in 1 </a:t>
            </a:r>
            <a:r>
              <a:rPr lang="en-US" dirty="0" err="1"/>
              <a:t>jaar</a:t>
            </a:r>
            <a:r>
              <a:rPr lang="en-US" dirty="0"/>
              <a:t> per </a:t>
            </a:r>
            <a:r>
              <a:rPr lang="en-US" dirty="0" err="1"/>
              <a:t>wiskunde</a:t>
            </a:r>
            <a:r>
              <a:rPr lang="en-US" dirty="0"/>
              <a:t> </a:t>
            </a:r>
            <a:r>
              <a:rPr lang="en-US" dirty="0" err="1"/>
              <a:t>achtergrond</a:t>
            </a:r>
            <a:endParaRPr lang="nl-NL" dirty="0"/>
          </a:p>
        </p:txBody>
      </p:sp>
      <p:pic>
        <p:nvPicPr>
          <p:cNvPr id="11" name="Picture 10">
            <a:extLst>
              <a:ext uri="{FF2B5EF4-FFF2-40B4-BE49-F238E27FC236}">
                <a16:creationId xmlns:a16="http://schemas.microsoft.com/office/drawing/2014/main" id="{F68AFF71-8B62-116E-023E-321A06380B55}"/>
              </a:ext>
            </a:extLst>
          </p:cNvPr>
          <p:cNvPicPr>
            <a:picLocks noChangeAspect="1"/>
          </p:cNvPicPr>
          <p:nvPr/>
        </p:nvPicPr>
        <p:blipFill>
          <a:blip r:embed="rId2"/>
          <a:stretch>
            <a:fillRect/>
          </a:stretch>
        </p:blipFill>
        <p:spPr>
          <a:xfrm>
            <a:off x="1214654" y="1845500"/>
            <a:ext cx="7353616" cy="4402900"/>
          </a:xfrm>
          <a:prstGeom prst="rect">
            <a:avLst/>
          </a:prstGeom>
        </p:spPr>
      </p:pic>
      <p:cxnSp>
        <p:nvCxnSpPr>
          <p:cNvPr id="12" name="Straight Arrow Connector 11">
            <a:extLst>
              <a:ext uri="{FF2B5EF4-FFF2-40B4-BE49-F238E27FC236}">
                <a16:creationId xmlns:a16="http://schemas.microsoft.com/office/drawing/2014/main" id="{5901DE2E-135E-7E14-B629-2AD281531558}"/>
              </a:ext>
            </a:extLst>
          </p:cNvPr>
          <p:cNvCxnSpPr>
            <a:cxnSpLocks/>
          </p:cNvCxnSpPr>
          <p:nvPr/>
        </p:nvCxnSpPr>
        <p:spPr>
          <a:xfrm flipV="1">
            <a:off x="2694062" y="4046950"/>
            <a:ext cx="2197400" cy="1032381"/>
          </a:xfrm>
          <a:prstGeom prst="straightConnector1">
            <a:avLst/>
          </a:prstGeom>
          <a:ln w="28575">
            <a:tailEnd type="triangle"/>
          </a:ln>
        </p:spPr>
        <p:style>
          <a:lnRef idx="1">
            <a:schemeClr val="accent5"/>
          </a:lnRef>
          <a:fillRef idx="0">
            <a:schemeClr val="accent5"/>
          </a:fillRef>
          <a:effectRef idx="0">
            <a:schemeClr val="accent5"/>
          </a:effectRef>
          <a:fontRef idx="minor">
            <a:schemeClr val="tx1"/>
          </a:fontRef>
        </p:style>
      </p:cxnSp>
      <p:sp>
        <p:nvSpPr>
          <p:cNvPr id="13" name="TextBox 12">
            <a:extLst>
              <a:ext uri="{FF2B5EF4-FFF2-40B4-BE49-F238E27FC236}">
                <a16:creationId xmlns:a16="http://schemas.microsoft.com/office/drawing/2014/main" id="{E4C24F7A-4BA1-CFE5-F98B-15C32F52F23E}"/>
              </a:ext>
            </a:extLst>
          </p:cNvPr>
          <p:cNvSpPr txBox="1"/>
          <p:nvPr/>
        </p:nvSpPr>
        <p:spPr>
          <a:xfrm>
            <a:off x="2831081" y="3781622"/>
            <a:ext cx="1720279" cy="307777"/>
          </a:xfrm>
          <a:prstGeom prst="rect">
            <a:avLst/>
          </a:prstGeom>
          <a:noFill/>
        </p:spPr>
        <p:txBody>
          <a:bodyPr wrap="none" rtlCol="0">
            <a:spAutoFit/>
          </a:bodyPr>
          <a:lstStyle/>
          <a:p>
            <a:r>
              <a:rPr lang="en-US" sz="1400" dirty="0" err="1">
                <a:solidFill>
                  <a:schemeClr val="bg1"/>
                </a:solidFill>
              </a:rPr>
              <a:t>hoger</a:t>
            </a:r>
            <a:r>
              <a:rPr lang="en-US" sz="1400" dirty="0">
                <a:solidFill>
                  <a:schemeClr val="bg1"/>
                </a:solidFill>
              </a:rPr>
              <a:t> P </a:t>
            </a:r>
            <a:r>
              <a:rPr lang="en-US" sz="1400" dirty="0" err="1">
                <a:solidFill>
                  <a:schemeClr val="bg1"/>
                </a:solidFill>
              </a:rPr>
              <a:t>rendement</a:t>
            </a:r>
            <a:endParaRPr lang="nl-NL" sz="1400" dirty="0">
              <a:solidFill>
                <a:schemeClr val="bg1"/>
              </a:solidFill>
            </a:endParaRPr>
          </a:p>
        </p:txBody>
      </p:sp>
      <p:sp>
        <p:nvSpPr>
          <p:cNvPr id="15" name="TextBox 14">
            <a:extLst>
              <a:ext uri="{FF2B5EF4-FFF2-40B4-BE49-F238E27FC236}">
                <a16:creationId xmlns:a16="http://schemas.microsoft.com/office/drawing/2014/main" id="{08DA63C7-6B4D-2208-B185-2273D5C16C84}"/>
              </a:ext>
            </a:extLst>
          </p:cNvPr>
          <p:cNvSpPr txBox="1"/>
          <p:nvPr/>
        </p:nvSpPr>
        <p:spPr>
          <a:xfrm>
            <a:off x="7081133" y="2594401"/>
            <a:ext cx="1409500" cy="523220"/>
          </a:xfrm>
          <a:prstGeom prst="rect">
            <a:avLst/>
          </a:prstGeom>
          <a:noFill/>
        </p:spPr>
        <p:txBody>
          <a:bodyPr wrap="square" rtlCol="0">
            <a:spAutoFit/>
          </a:bodyPr>
          <a:lstStyle/>
          <a:p>
            <a:r>
              <a:rPr lang="en-US" sz="1400" dirty="0" err="1">
                <a:solidFill>
                  <a:schemeClr val="bg1"/>
                </a:solidFill>
              </a:rPr>
              <a:t>vaak</a:t>
            </a:r>
            <a:r>
              <a:rPr lang="en-US" sz="1400" dirty="0">
                <a:solidFill>
                  <a:schemeClr val="bg1"/>
                </a:solidFill>
              </a:rPr>
              <a:t> </a:t>
            </a:r>
            <a:r>
              <a:rPr lang="en-US" sz="1400" dirty="0" err="1">
                <a:solidFill>
                  <a:schemeClr val="bg1"/>
                </a:solidFill>
              </a:rPr>
              <a:t>uitstroom</a:t>
            </a:r>
            <a:r>
              <a:rPr lang="en-US" sz="1400" dirty="0">
                <a:solidFill>
                  <a:schemeClr val="bg1"/>
                </a:solidFill>
              </a:rPr>
              <a:t> </a:t>
            </a:r>
            <a:r>
              <a:rPr lang="en-US" sz="1400" dirty="0" err="1">
                <a:solidFill>
                  <a:schemeClr val="bg1"/>
                </a:solidFill>
              </a:rPr>
              <a:t>naar</a:t>
            </a:r>
            <a:r>
              <a:rPr lang="en-US" sz="1400" dirty="0">
                <a:solidFill>
                  <a:schemeClr val="bg1"/>
                </a:solidFill>
              </a:rPr>
              <a:t> WO</a:t>
            </a:r>
            <a:endParaRPr lang="nl-NL" sz="1400" dirty="0">
              <a:solidFill>
                <a:schemeClr val="bg1"/>
              </a:solidFill>
            </a:endParaRPr>
          </a:p>
        </p:txBody>
      </p:sp>
      <p:sp>
        <p:nvSpPr>
          <p:cNvPr id="16" name="TextBox 15">
            <a:extLst>
              <a:ext uri="{FF2B5EF4-FFF2-40B4-BE49-F238E27FC236}">
                <a16:creationId xmlns:a16="http://schemas.microsoft.com/office/drawing/2014/main" id="{DE9E5CA0-060C-DAE2-7DC4-21D8CAEC861E}"/>
              </a:ext>
            </a:extLst>
          </p:cNvPr>
          <p:cNvSpPr txBox="1"/>
          <p:nvPr/>
        </p:nvSpPr>
        <p:spPr>
          <a:xfrm>
            <a:off x="6748080" y="2523804"/>
            <a:ext cx="410690" cy="830997"/>
          </a:xfrm>
          <a:prstGeom prst="rect">
            <a:avLst/>
          </a:prstGeom>
          <a:noFill/>
        </p:spPr>
        <p:txBody>
          <a:bodyPr wrap="none" rtlCol="0">
            <a:spAutoFit/>
          </a:bodyPr>
          <a:lstStyle/>
          <a:p>
            <a:r>
              <a:rPr lang="en-US" sz="4800" dirty="0">
                <a:solidFill>
                  <a:srgbClr val="FF0000"/>
                </a:solidFill>
              </a:rPr>
              <a:t>*</a:t>
            </a:r>
            <a:endParaRPr lang="nl-NL" sz="4800" dirty="0">
              <a:solidFill>
                <a:srgbClr val="FF0000"/>
              </a:solidFill>
            </a:endParaRPr>
          </a:p>
        </p:txBody>
      </p:sp>
    </p:spTree>
    <p:extLst>
      <p:ext uri="{BB962C8B-B14F-4D97-AF65-F5344CB8AC3E}">
        <p14:creationId xmlns:p14="http://schemas.microsoft.com/office/powerpoint/2010/main" val="256608169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13"/>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5"/>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16"/>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13" grpId="0"/>
      <p:bldP spid="15" grpId="0"/>
      <p:bldP spid="16"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D551959-D90C-A30D-5779-E3F5C708EF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2E8FAB9-3DE2-2CC8-E09C-3B0FF2C21DE7}"/>
              </a:ext>
            </a:extLst>
          </p:cNvPr>
          <p:cNvSpPr>
            <a:spLocks noGrp="1"/>
          </p:cNvSpPr>
          <p:nvPr>
            <p:ph type="title"/>
          </p:nvPr>
        </p:nvSpPr>
        <p:spPr>
          <a:xfrm>
            <a:off x="334433" y="276136"/>
            <a:ext cx="10095441" cy="805132"/>
          </a:xfrm>
        </p:spPr>
        <p:txBody>
          <a:bodyPr>
            <a:normAutofit/>
          </a:bodyPr>
          <a:lstStyle/>
          <a:p>
            <a:r>
              <a:rPr lang="en-US" dirty="0" err="1"/>
              <a:t>Ervaring</a:t>
            </a:r>
            <a:r>
              <a:rPr lang="en-US" dirty="0"/>
              <a:t> van student: </a:t>
            </a:r>
            <a:r>
              <a:rPr lang="en-US" dirty="0" err="1"/>
              <a:t>instroom</a:t>
            </a:r>
            <a:r>
              <a:rPr lang="en-US" dirty="0"/>
              <a:t> met </a:t>
            </a:r>
            <a:r>
              <a:rPr lang="en-US" dirty="0" err="1"/>
              <a:t>wiskunde</a:t>
            </a:r>
            <a:r>
              <a:rPr lang="en-US" dirty="0"/>
              <a:t> A</a:t>
            </a:r>
            <a:endParaRPr lang="nl-NL" dirty="0"/>
          </a:p>
        </p:txBody>
      </p:sp>
      <p:pic>
        <p:nvPicPr>
          <p:cNvPr id="1026" name="Picture 2" descr="Wander werkhoven">
            <a:extLst>
              <a:ext uri="{FF2B5EF4-FFF2-40B4-BE49-F238E27FC236}">
                <a16:creationId xmlns:a16="http://schemas.microsoft.com/office/drawing/2014/main" id="{5657B2C5-FFE5-F350-C71A-CD63E8008FF3}"/>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439379" y="1885950"/>
            <a:ext cx="1905000" cy="1905000"/>
          </a:xfrm>
          <a:prstGeom prst="ellipse">
            <a:avLst/>
          </a:prstGeom>
          <a:noFill/>
          <a:extLst>
            <a:ext uri="{909E8E84-426E-40DD-AFC4-6F175D3DCCD1}">
              <a14:hiddenFill xmlns:a14="http://schemas.microsoft.com/office/drawing/2010/main">
                <a:solidFill>
                  <a:srgbClr val="FFFFFF"/>
                </a:solidFill>
              </a14:hiddenFill>
            </a:ext>
          </a:extLst>
        </p:spPr>
      </p:pic>
      <p:sp>
        <p:nvSpPr>
          <p:cNvPr id="11" name="TextBox 10">
            <a:extLst>
              <a:ext uri="{FF2B5EF4-FFF2-40B4-BE49-F238E27FC236}">
                <a16:creationId xmlns:a16="http://schemas.microsoft.com/office/drawing/2014/main" id="{2675C37F-1380-626E-68D0-7B66A70D7B68}"/>
              </a:ext>
            </a:extLst>
          </p:cNvPr>
          <p:cNvSpPr txBox="1"/>
          <p:nvPr/>
        </p:nvSpPr>
        <p:spPr>
          <a:xfrm>
            <a:off x="3140084" y="1419225"/>
            <a:ext cx="8335604" cy="3693319"/>
          </a:xfrm>
          <a:prstGeom prst="rect">
            <a:avLst/>
          </a:prstGeom>
          <a:noFill/>
        </p:spPr>
        <p:txBody>
          <a:bodyPr wrap="square" rtlCol="0">
            <a:spAutoFit/>
          </a:bodyPr>
          <a:lstStyle/>
          <a:p>
            <a:r>
              <a:rPr lang="nl-NL" dirty="0"/>
              <a:t>“Mijn ervaring als Wiskunde A-student in het eerste jaar van Technische Natuurkunde is vrij positief geweest. </a:t>
            </a:r>
          </a:p>
          <a:p>
            <a:endParaRPr lang="nl-NL" dirty="0"/>
          </a:p>
          <a:p>
            <a:r>
              <a:rPr lang="nl-NL" dirty="0"/>
              <a:t>De parate wiskunde die in de lessen werd gevraagd, lag op Wiskunde A-niveau, waarna er al snel meer werd verteld en uitgelegd. </a:t>
            </a:r>
          </a:p>
          <a:p>
            <a:endParaRPr lang="nl-NL" dirty="0"/>
          </a:p>
          <a:p>
            <a:r>
              <a:rPr lang="nl-NL" dirty="0"/>
              <a:t>Het niveau werd geleidelijk opgekrikt naar Wiskunde B en zelfs Wiskunde D.</a:t>
            </a:r>
          </a:p>
          <a:p>
            <a:endParaRPr lang="nl-NL" dirty="0"/>
          </a:p>
          <a:p>
            <a:r>
              <a:rPr lang="nl-NL" dirty="0"/>
              <a:t>Voor mij als ambitieuze student kostte dit weinig moeite, maar wel veel inspanning. Om hetzelfde resultaat te behalen als mijn klasgenoten moest ik meer opgaven maken, meer tijd besteden aan oefenen en me harder inzetten tijdens de lessen. Maar zoals eerder gezegd: het kostte me geen “moeite”, vooral enthousiasme.”</a:t>
            </a:r>
          </a:p>
        </p:txBody>
      </p:sp>
      <p:sp>
        <p:nvSpPr>
          <p:cNvPr id="12" name="TextBox 11">
            <a:extLst>
              <a:ext uri="{FF2B5EF4-FFF2-40B4-BE49-F238E27FC236}">
                <a16:creationId xmlns:a16="http://schemas.microsoft.com/office/drawing/2014/main" id="{69937BF1-BCE6-12BC-D9F4-1C6C15C9C84A}"/>
              </a:ext>
            </a:extLst>
          </p:cNvPr>
          <p:cNvSpPr txBox="1"/>
          <p:nvPr/>
        </p:nvSpPr>
        <p:spPr>
          <a:xfrm>
            <a:off x="373933" y="3911600"/>
            <a:ext cx="2271776" cy="246221"/>
          </a:xfrm>
          <a:prstGeom prst="rect">
            <a:avLst/>
          </a:prstGeom>
          <a:noFill/>
        </p:spPr>
        <p:txBody>
          <a:bodyPr wrap="none" rtlCol="0">
            <a:spAutoFit/>
          </a:bodyPr>
          <a:lstStyle/>
          <a:p>
            <a:r>
              <a:rPr lang="en-US" sz="1000" dirty="0"/>
              <a:t>Wander Werkhoven 5e jaars student</a:t>
            </a:r>
            <a:endParaRPr lang="nl-NL" sz="1000" dirty="0"/>
          </a:p>
        </p:txBody>
      </p:sp>
    </p:spTree>
    <p:extLst>
      <p:ext uri="{BB962C8B-B14F-4D97-AF65-F5344CB8AC3E}">
        <p14:creationId xmlns:p14="http://schemas.microsoft.com/office/powerpoint/2010/main" val="149013204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77EE13A-52D3-387D-08A2-3280170692E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4141039D-D4EA-6888-4E5A-D65EFCFF9199}"/>
              </a:ext>
            </a:extLst>
          </p:cNvPr>
          <p:cNvSpPr>
            <a:spLocks noGrp="1"/>
          </p:cNvSpPr>
          <p:nvPr>
            <p:ph type="title"/>
          </p:nvPr>
        </p:nvSpPr>
        <p:spPr>
          <a:xfrm>
            <a:off x="334433" y="276136"/>
            <a:ext cx="10095441" cy="805132"/>
          </a:xfrm>
        </p:spPr>
        <p:txBody>
          <a:bodyPr>
            <a:normAutofit/>
          </a:bodyPr>
          <a:lstStyle/>
          <a:p>
            <a:r>
              <a:rPr lang="en-US" dirty="0" err="1"/>
              <a:t>Ervaring</a:t>
            </a:r>
            <a:r>
              <a:rPr lang="en-US" dirty="0"/>
              <a:t> van student: </a:t>
            </a:r>
            <a:r>
              <a:rPr lang="en-US" dirty="0" err="1"/>
              <a:t>instroom</a:t>
            </a:r>
            <a:r>
              <a:rPr lang="en-US" dirty="0"/>
              <a:t> </a:t>
            </a:r>
            <a:r>
              <a:rPr lang="en-US" dirty="0" err="1"/>
              <a:t>vanuit</a:t>
            </a:r>
            <a:r>
              <a:rPr lang="en-US" dirty="0"/>
              <a:t> MBO</a:t>
            </a:r>
            <a:endParaRPr lang="nl-NL" dirty="0"/>
          </a:p>
        </p:txBody>
      </p:sp>
      <p:sp>
        <p:nvSpPr>
          <p:cNvPr id="11" name="TextBox 10">
            <a:extLst>
              <a:ext uri="{FF2B5EF4-FFF2-40B4-BE49-F238E27FC236}">
                <a16:creationId xmlns:a16="http://schemas.microsoft.com/office/drawing/2014/main" id="{1A376566-C5E7-0462-BF1B-0A3F7CB47387}"/>
              </a:ext>
            </a:extLst>
          </p:cNvPr>
          <p:cNvSpPr txBox="1"/>
          <p:nvPr/>
        </p:nvSpPr>
        <p:spPr>
          <a:xfrm>
            <a:off x="3140084" y="1419225"/>
            <a:ext cx="8335604" cy="4524315"/>
          </a:xfrm>
          <a:prstGeom prst="rect">
            <a:avLst/>
          </a:prstGeom>
          <a:noFill/>
        </p:spPr>
        <p:txBody>
          <a:bodyPr wrap="square" rtlCol="0">
            <a:spAutoFit/>
          </a:bodyPr>
          <a:lstStyle/>
          <a:p>
            <a:r>
              <a:rPr lang="nl-NL" dirty="0"/>
              <a:t>“Mijn ervaring als MBO 4 laborant: in het eerste jaar was te merken dat het niveau van de wiskunde best een stuk hoger lag. Dit was eerst intimiderend. De eerste tussentoets gaf gelukkig meteen inzicht dat ik wel echt wat meer moest aanpakken, maar doordat er veel mogelijkheden werden geboden om te oefenen, kon ik mezelf alsnog goed voorbereiden op de toetsen.</a:t>
            </a:r>
          </a:p>
          <a:p>
            <a:r>
              <a:rPr lang="nl-NL" dirty="0"/>
              <a:t> </a:t>
            </a:r>
          </a:p>
          <a:p>
            <a:r>
              <a:rPr lang="nl-NL" dirty="0"/>
              <a:t>Tijdens de eerste lessen was al snel te merken dat wat al verwacht werd vanuit de havo toch heel anders was, dan op het MBO. Wat voor studenten van havo wiskunde B meteen duidelijk was, kostte mij wat meer tijd. Het niveau liep gelukkig daarna niet heel erg snel meer op, de onderwerpen die herhaald werden van de havo hielpen mij heel erg om op hetzelfde niveau te komen. </a:t>
            </a:r>
          </a:p>
          <a:p>
            <a:r>
              <a:rPr lang="nl-NL" dirty="0"/>
              <a:t> </a:t>
            </a:r>
          </a:p>
          <a:p>
            <a:r>
              <a:rPr lang="nl-NL" dirty="0"/>
              <a:t>Ondanks dat het eerst intimiderend was, liet ik het mij niet tegenhouden om het toch te proberen. Het kost eerst veel tijd, maar de tijd voelt wel nuttig besteed. In het tweede blok voelde het ook al snel dat ik op een gelijk niveau was als de rest.”</a:t>
            </a:r>
          </a:p>
        </p:txBody>
      </p:sp>
      <p:sp>
        <p:nvSpPr>
          <p:cNvPr id="12" name="TextBox 11">
            <a:extLst>
              <a:ext uri="{FF2B5EF4-FFF2-40B4-BE49-F238E27FC236}">
                <a16:creationId xmlns:a16="http://schemas.microsoft.com/office/drawing/2014/main" id="{29A26065-F671-7D16-67F5-597BF51C1A18}"/>
              </a:ext>
            </a:extLst>
          </p:cNvPr>
          <p:cNvSpPr txBox="1"/>
          <p:nvPr/>
        </p:nvSpPr>
        <p:spPr>
          <a:xfrm>
            <a:off x="447675" y="3873500"/>
            <a:ext cx="1883849" cy="246221"/>
          </a:xfrm>
          <a:prstGeom prst="rect">
            <a:avLst/>
          </a:prstGeom>
          <a:noFill/>
        </p:spPr>
        <p:txBody>
          <a:bodyPr wrap="none" rtlCol="0">
            <a:spAutoFit/>
          </a:bodyPr>
          <a:lstStyle/>
          <a:p>
            <a:r>
              <a:rPr lang="en-US" sz="1000" dirty="0"/>
              <a:t>Luuk Hessels 2e jaars student</a:t>
            </a:r>
            <a:endParaRPr lang="nl-NL" sz="1000" dirty="0"/>
          </a:p>
        </p:txBody>
      </p:sp>
      <p:pic>
        <p:nvPicPr>
          <p:cNvPr id="2050" name="Picture 2" descr="Luuk Hessels">
            <a:extLst>
              <a:ext uri="{FF2B5EF4-FFF2-40B4-BE49-F238E27FC236}">
                <a16:creationId xmlns:a16="http://schemas.microsoft.com/office/drawing/2014/main" id="{9C3ABA98-696B-AE9F-B968-2FA60BF3DFBB}"/>
              </a:ext>
            </a:extLst>
          </p:cNvPr>
          <p:cNvPicPr>
            <a:picLocks noChangeAspect="1" noChangeArrowheads="1"/>
          </p:cNvPicPr>
          <p:nvPr/>
        </p:nvPicPr>
        <p:blipFill rotWithShape="1">
          <a:blip r:embed="rId2">
            <a:extLst>
              <a:ext uri="{28A0092B-C50C-407E-A947-70E740481C1C}">
                <a14:useLocalDpi xmlns:a14="http://schemas.microsoft.com/office/drawing/2010/main" val="0"/>
              </a:ext>
            </a:extLst>
          </a:blip>
          <a:srcRect/>
          <a:stretch/>
        </p:blipFill>
        <p:spPr bwMode="auto">
          <a:xfrm>
            <a:off x="447675" y="1776382"/>
            <a:ext cx="1905000" cy="1905000"/>
          </a:xfrm>
          <a:prstGeom prst="ellipse">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4960345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6BC64F-59CB-D58F-B236-E7D79DBD1E1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B00840-ED96-C810-3D4D-41966A7A3D82}"/>
              </a:ext>
            </a:extLst>
          </p:cNvPr>
          <p:cNvSpPr>
            <a:spLocks noGrp="1"/>
          </p:cNvSpPr>
          <p:nvPr>
            <p:ph type="title"/>
          </p:nvPr>
        </p:nvSpPr>
        <p:spPr>
          <a:xfrm>
            <a:off x="524934" y="66586"/>
            <a:ext cx="8596668" cy="805132"/>
          </a:xfrm>
        </p:spPr>
        <p:txBody>
          <a:bodyPr/>
          <a:lstStyle/>
          <a:p>
            <a:r>
              <a:rPr lang="en-US" dirty="0" err="1"/>
              <a:t>Aansluiting</a:t>
            </a:r>
            <a:r>
              <a:rPr lang="en-US" dirty="0"/>
              <a:t> </a:t>
            </a:r>
            <a:r>
              <a:rPr lang="en-US" dirty="0" err="1"/>
              <a:t>verbeteren</a:t>
            </a:r>
            <a:r>
              <a:rPr lang="en-US" dirty="0"/>
              <a:t>?</a:t>
            </a:r>
            <a:endParaRPr lang="nl-NL" dirty="0"/>
          </a:p>
        </p:txBody>
      </p:sp>
      <p:sp>
        <p:nvSpPr>
          <p:cNvPr id="3" name="Content Placeholder 2">
            <a:extLst>
              <a:ext uri="{FF2B5EF4-FFF2-40B4-BE49-F238E27FC236}">
                <a16:creationId xmlns:a16="http://schemas.microsoft.com/office/drawing/2014/main" id="{0A9C14F7-8570-DBF2-1C7B-8F48C720B2B6}"/>
              </a:ext>
            </a:extLst>
          </p:cNvPr>
          <p:cNvSpPr>
            <a:spLocks noGrp="1"/>
          </p:cNvSpPr>
          <p:nvPr>
            <p:ph idx="1"/>
          </p:nvPr>
        </p:nvSpPr>
        <p:spPr>
          <a:xfrm>
            <a:off x="341049" y="1067923"/>
            <a:ext cx="10012033" cy="5017070"/>
          </a:xfrm>
        </p:spPr>
        <p:txBody>
          <a:bodyPr>
            <a:noAutofit/>
          </a:bodyPr>
          <a:lstStyle/>
          <a:p>
            <a:r>
              <a:rPr lang="en-US" dirty="0" err="1"/>
              <a:t>Bijspijkerprogramma’s</a:t>
            </a:r>
            <a:r>
              <a:rPr lang="en-US" dirty="0"/>
              <a:t> </a:t>
            </a:r>
            <a:r>
              <a:rPr lang="en-US" dirty="0" err="1"/>
              <a:t>wiskunde</a:t>
            </a:r>
            <a:r>
              <a:rPr lang="en-US" dirty="0"/>
              <a:t> </a:t>
            </a:r>
            <a:r>
              <a:rPr lang="en-US" dirty="0" err="1"/>
              <a:t>na</a:t>
            </a:r>
            <a:r>
              <a:rPr lang="en-US" dirty="0"/>
              <a:t> start </a:t>
            </a:r>
            <a:r>
              <a:rPr lang="en-US" dirty="0" err="1"/>
              <a:t>studie</a:t>
            </a:r>
            <a:endParaRPr lang="en-US" dirty="0"/>
          </a:p>
          <a:p>
            <a:pPr lvl="1">
              <a:buFont typeface="Wingdings" panose="05000000000000000000" pitchFamily="2" charset="2"/>
              <a:buChar char="§"/>
            </a:pPr>
            <a:r>
              <a:rPr lang="en-US" sz="1400" dirty="0"/>
              <a:t>Soms </a:t>
            </a:r>
            <a:r>
              <a:rPr lang="en-US" sz="1400" dirty="0" err="1"/>
              <a:t>aangeboden</a:t>
            </a:r>
            <a:r>
              <a:rPr lang="en-US" sz="1400" dirty="0"/>
              <a:t> faculteitsbreed </a:t>
            </a:r>
          </a:p>
          <a:p>
            <a:pPr lvl="1">
              <a:buFont typeface="Wingdings" panose="05000000000000000000" pitchFamily="2" charset="2"/>
              <a:buChar char="§"/>
            </a:pPr>
            <a:r>
              <a:rPr lang="en-US" sz="1400" dirty="0"/>
              <a:t>Soms in </a:t>
            </a:r>
            <a:r>
              <a:rPr lang="en-US" sz="1400" dirty="0" err="1"/>
              <a:t>programma</a:t>
            </a:r>
            <a:r>
              <a:rPr lang="en-US" sz="1400" dirty="0"/>
              <a:t> </a:t>
            </a:r>
            <a:r>
              <a:rPr lang="en-US" sz="1400" dirty="0" err="1"/>
              <a:t>aangeboden</a:t>
            </a:r>
            <a:r>
              <a:rPr lang="en-US" sz="1400" dirty="0"/>
              <a:t> (met </a:t>
            </a:r>
            <a:r>
              <a:rPr lang="en-US" sz="1400" dirty="0" err="1"/>
              <a:t>wisselend</a:t>
            </a:r>
            <a:r>
              <a:rPr lang="en-US" sz="1400" dirty="0"/>
              <a:t> </a:t>
            </a:r>
            <a:r>
              <a:rPr lang="en-US" sz="1400" dirty="0" err="1"/>
              <a:t>succes</a:t>
            </a:r>
            <a:r>
              <a:rPr lang="en-US" sz="1400" dirty="0"/>
              <a:t>)</a:t>
            </a:r>
          </a:p>
          <a:p>
            <a:r>
              <a:rPr lang="en-US" dirty="0" err="1"/>
              <a:t>Voorlichting</a:t>
            </a:r>
            <a:r>
              <a:rPr lang="en-US" dirty="0"/>
              <a:t> </a:t>
            </a:r>
          </a:p>
          <a:p>
            <a:pPr lvl="1">
              <a:buFont typeface="Wingdings" panose="05000000000000000000" pitchFamily="2" charset="2"/>
              <a:buChar char="§"/>
            </a:pPr>
            <a:r>
              <a:rPr lang="en-US" sz="1400" dirty="0" err="1"/>
              <a:t>WisA</a:t>
            </a:r>
            <a:r>
              <a:rPr lang="en-US" sz="1400" dirty="0"/>
              <a:t>: doe </a:t>
            </a:r>
            <a:r>
              <a:rPr lang="en-US" sz="1400" dirty="0" err="1"/>
              <a:t>een</a:t>
            </a:r>
            <a:r>
              <a:rPr lang="en-US" sz="1400" dirty="0"/>
              <a:t> </a:t>
            </a:r>
            <a:r>
              <a:rPr lang="en-US" sz="1400" dirty="0" err="1"/>
              <a:t>deficiëntiecursus</a:t>
            </a:r>
            <a:r>
              <a:rPr lang="en-US" sz="1400" dirty="0"/>
              <a:t> WisB in de </a:t>
            </a:r>
            <a:r>
              <a:rPr lang="en-US" sz="1400" dirty="0" err="1"/>
              <a:t>zomer</a:t>
            </a:r>
            <a:r>
              <a:rPr lang="en-US" sz="1400" dirty="0"/>
              <a:t> </a:t>
            </a:r>
          </a:p>
          <a:p>
            <a:pPr lvl="1">
              <a:buFont typeface="Wingdings" panose="05000000000000000000" pitchFamily="2" charset="2"/>
              <a:buChar char="§"/>
            </a:pPr>
            <a:r>
              <a:rPr lang="en-US" sz="1400" dirty="0"/>
              <a:t>MBO: </a:t>
            </a:r>
            <a:r>
              <a:rPr lang="en-US" sz="1400" dirty="0" err="1"/>
              <a:t>haal</a:t>
            </a:r>
            <a:r>
              <a:rPr lang="en-US" sz="1400" dirty="0"/>
              <a:t> </a:t>
            </a:r>
            <a:r>
              <a:rPr lang="en-US" sz="1400" dirty="0" err="1"/>
              <a:t>een</a:t>
            </a:r>
            <a:r>
              <a:rPr lang="en-US" sz="1400" dirty="0"/>
              <a:t> </a:t>
            </a:r>
            <a:r>
              <a:rPr lang="en-US" sz="1400" dirty="0" err="1"/>
              <a:t>deelcertificaat</a:t>
            </a:r>
            <a:r>
              <a:rPr lang="en-US" sz="1400" dirty="0"/>
              <a:t> WisB of doe </a:t>
            </a:r>
            <a:r>
              <a:rPr lang="en-US" sz="1400" dirty="0" err="1"/>
              <a:t>een</a:t>
            </a:r>
            <a:r>
              <a:rPr lang="en-US" sz="1400" dirty="0"/>
              <a:t> </a:t>
            </a:r>
            <a:r>
              <a:rPr lang="en-US" sz="1400" dirty="0" err="1"/>
              <a:t>deficiëntiecursus</a:t>
            </a:r>
            <a:endParaRPr lang="en-US" sz="1800" dirty="0"/>
          </a:p>
          <a:p>
            <a:r>
              <a:rPr lang="en-US" dirty="0" err="1"/>
              <a:t>Begeleiding</a:t>
            </a:r>
            <a:endParaRPr lang="en-US" dirty="0"/>
          </a:p>
          <a:p>
            <a:pPr lvl="1">
              <a:buFont typeface="Wingdings" panose="05000000000000000000" pitchFamily="2" charset="2"/>
              <a:buChar char="§"/>
            </a:pPr>
            <a:r>
              <a:rPr lang="en-US" sz="1400" dirty="0" err="1"/>
              <a:t>Vroeg</a:t>
            </a:r>
            <a:r>
              <a:rPr lang="en-US" sz="1400" dirty="0"/>
              <a:t> </a:t>
            </a:r>
            <a:r>
              <a:rPr lang="en-US" sz="1400" dirty="0" err="1"/>
              <a:t>signaleren</a:t>
            </a:r>
            <a:r>
              <a:rPr lang="en-US" sz="1400" dirty="0"/>
              <a:t> </a:t>
            </a:r>
            <a:r>
              <a:rPr lang="en-US" sz="1400" dirty="0" err="1"/>
              <a:t>verkeerde</a:t>
            </a:r>
            <a:r>
              <a:rPr lang="en-US" sz="1400" dirty="0"/>
              <a:t> </a:t>
            </a:r>
            <a:r>
              <a:rPr lang="en-US" sz="1400" dirty="0" err="1"/>
              <a:t>studiekeuze</a:t>
            </a:r>
            <a:r>
              <a:rPr lang="en-US" sz="1400" dirty="0"/>
              <a:t> (</a:t>
            </a:r>
            <a:r>
              <a:rPr lang="en-US" sz="1400" dirty="0" err="1"/>
              <a:t>overstappen</a:t>
            </a:r>
            <a:r>
              <a:rPr lang="en-US" sz="1400" dirty="0"/>
              <a:t> </a:t>
            </a:r>
            <a:r>
              <a:rPr lang="en-US" sz="1400" dirty="0" err="1"/>
              <a:t>nog</a:t>
            </a:r>
            <a:r>
              <a:rPr lang="en-US" sz="1400" dirty="0"/>
              <a:t> </a:t>
            </a:r>
            <a:r>
              <a:rPr lang="en-US" sz="1400" dirty="0" err="1"/>
              <a:t>mogelijk</a:t>
            </a:r>
            <a:r>
              <a:rPr lang="en-US" sz="1400" dirty="0"/>
              <a:t>)</a:t>
            </a:r>
          </a:p>
          <a:p>
            <a:pPr lvl="1">
              <a:buFont typeface="Wingdings" panose="05000000000000000000" pitchFamily="2" charset="2"/>
              <a:buChar char="§"/>
            </a:pPr>
            <a:r>
              <a:rPr lang="en-US" sz="1400" dirty="0" err="1"/>
              <a:t>Begeleiding</a:t>
            </a:r>
            <a:r>
              <a:rPr lang="en-US" sz="1400" dirty="0"/>
              <a:t> </a:t>
            </a:r>
            <a:r>
              <a:rPr lang="en-US" sz="1400" dirty="0" err="1"/>
              <a:t>studievaardigheden</a:t>
            </a:r>
            <a:r>
              <a:rPr lang="en-US" sz="1400" dirty="0"/>
              <a:t> (met </a:t>
            </a:r>
            <a:r>
              <a:rPr lang="en-US" sz="1400" dirty="0" err="1"/>
              <a:t>wisselend</a:t>
            </a:r>
            <a:r>
              <a:rPr lang="en-US" sz="1400" dirty="0"/>
              <a:t> </a:t>
            </a:r>
            <a:r>
              <a:rPr lang="en-US" sz="1400" dirty="0" err="1"/>
              <a:t>succes</a:t>
            </a:r>
            <a:r>
              <a:rPr lang="en-US" sz="1400" dirty="0"/>
              <a:t>)</a:t>
            </a:r>
          </a:p>
          <a:p>
            <a:pPr lvl="1">
              <a:buFont typeface="Wingdings" panose="05000000000000000000" pitchFamily="2" charset="2"/>
              <a:buChar char="§"/>
            </a:pPr>
            <a:r>
              <a:rPr lang="en-US" sz="1400" dirty="0" err="1"/>
              <a:t>Tussentoetsen</a:t>
            </a:r>
            <a:r>
              <a:rPr lang="en-US" sz="1400" dirty="0"/>
              <a:t> in </a:t>
            </a:r>
            <a:r>
              <a:rPr lang="en-US" sz="1400" dirty="0" err="1"/>
              <a:t>eerste</a:t>
            </a:r>
            <a:r>
              <a:rPr lang="en-US" sz="1400" dirty="0"/>
              <a:t> </a:t>
            </a:r>
            <a:r>
              <a:rPr lang="en-US" sz="1400" dirty="0" err="1"/>
              <a:t>periode</a:t>
            </a:r>
            <a:endParaRPr lang="en-US" sz="1400" dirty="0"/>
          </a:p>
          <a:p>
            <a:pPr lvl="1">
              <a:buFont typeface="Wingdings" panose="05000000000000000000" pitchFamily="2" charset="2"/>
              <a:buChar char="§"/>
            </a:pPr>
            <a:r>
              <a:rPr lang="en-US" sz="1400" dirty="0" err="1"/>
              <a:t>Stevig</a:t>
            </a:r>
            <a:r>
              <a:rPr lang="en-US" sz="1400" dirty="0"/>
              <a:t> </a:t>
            </a:r>
            <a:r>
              <a:rPr lang="en-US" sz="1400" dirty="0" err="1"/>
              <a:t>mentoraat</a:t>
            </a:r>
            <a:r>
              <a:rPr lang="en-US" sz="1400" dirty="0"/>
              <a:t> </a:t>
            </a:r>
            <a:r>
              <a:rPr lang="en-US" sz="1400" dirty="0" err="1"/>
              <a:t>leerjaar</a:t>
            </a:r>
            <a:r>
              <a:rPr lang="en-US" sz="1400" dirty="0"/>
              <a:t> 1</a:t>
            </a:r>
          </a:p>
          <a:p>
            <a:pPr lvl="1">
              <a:buFont typeface="Wingdings" panose="05000000000000000000" pitchFamily="2" charset="2"/>
              <a:buChar char="§"/>
            </a:pPr>
            <a:r>
              <a:rPr lang="en-US" sz="1400" dirty="0" err="1"/>
              <a:t>Werkcolleges</a:t>
            </a:r>
            <a:r>
              <a:rPr lang="en-US" sz="1400" dirty="0"/>
              <a:t> met </a:t>
            </a:r>
            <a:r>
              <a:rPr lang="en-US" sz="1400" dirty="0" err="1"/>
              <a:t>studentassistenten</a:t>
            </a:r>
            <a:endParaRPr lang="en-US" sz="1400" dirty="0"/>
          </a:p>
          <a:p>
            <a:r>
              <a:rPr lang="en-US" dirty="0" err="1"/>
              <a:t>Studieprogramma</a:t>
            </a:r>
            <a:r>
              <a:rPr lang="en-US" dirty="0"/>
              <a:t> </a:t>
            </a:r>
            <a:r>
              <a:rPr lang="en-US" dirty="0" err="1"/>
              <a:t>gericht</a:t>
            </a:r>
            <a:r>
              <a:rPr lang="en-US" dirty="0"/>
              <a:t> op </a:t>
            </a:r>
            <a:r>
              <a:rPr lang="en-US" dirty="0" err="1"/>
              <a:t>beroepspraktijk</a:t>
            </a:r>
            <a:endParaRPr lang="en-US" dirty="0"/>
          </a:p>
          <a:p>
            <a:pPr lvl="1">
              <a:buFont typeface="Wingdings" panose="05000000000000000000" pitchFamily="2" charset="2"/>
              <a:buChar char="§"/>
            </a:pPr>
            <a:r>
              <a:rPr lang="en-US" sz="1400" dirty="0"/>
              <a:t>Minder </a:t>
            </a:r>
            <a:r>
              <a:rPr lang="en-US" sz="1400" dirty="0" err="1"/>
              <a:t>academische</a:t>
            </a:r>
            <a:r>
              <a:rPr lang="en-US" sz="1400" dirty="0"/>
              <a:t> </a:t>
            </a:r>
            <a:r>
              <a:rPr lang="en-US" sz="1400" dirty="0" err="1"/>
              <a:t>insteek</a:t>
            </a:r>
            <a:endParaRPr lang="en-US" sz="1400" dirty="0"/>
          </a:p>
          <a:p>
            <a:pPr lvl="1">
              <a:buFont typeface="Wingdings" panose="05000000000000000000" pitchFamily="2" charset="2"/>
              <a:buChar char="§"/>
            </a:pPr>
            <a:r>
              <a:rPr lang="en-US" sz="1400" dirty="0" err="1"/>
              <a:t>Intergratie</a:t>
            </a:r>
            <a:r>
              <a:rPr lang="en-US" sz="1400" dirty="0"/>
              <a:t> </a:t>
            </a:r>
            <a:r>
              <a:rPr lang="en-US" sz="1400" dirty="0" err="1"/>
              <a:t>theorie</a:t>
            </a:r>
            <a:r>
              <a:rPr lang="en-US" sz="1400" dirty="0"/>
              <a:t> met </a:t>
            </a:r>
            <a:r>
              <a:rPr lang="en-US" sz="1400" dirty="0" err="1"/>
              <a:t>praktijk</a:t>
            </a:r>
            <a:endParaRPr lang="en-US" sz="1400" dirty="0"/>
          </a:p>
          <a:p>
            <a:pPr lvl="1">
              <a:buFont typeface="Wingdings" panose="05000000000000000000" pitchFamily="2" charset="2"/>
              <a:buChar char="§"/>
            </a:pPr>
            <a:r>
              <a:rPr lang="en-US" sz="1400" dirty="0" err="1"/>
              <a:t>Projectonderwijs</a:t>
            </a:r>
            <a:endParaRPr lang="en-US" sz="1400" dirty="0"/>
          </a:p>
          <a:p>
            <a:pPr lvl="1">
              <a:buFont typeface="Wingdings" panose="05000000000000000000" pitchFamily="2" charset="2"/>
              <a:buChar char="§"/>
            </a:pPr>
            <a:endParaRPr lang="en-US" sz="1800" dirty="0"/>
          </a:p>
          <a:p>
            <a:pPr lvl="1">
              <a:buFont typeface="Wingdings" panose="05000000000000000000" pitchFamily="2" charset="2"/>
              <a:buChar char="§"/>
            </a:pPr>
            <a:endParaRPr lang="en-US" sz="1800" dirty="0"/>
          </a:p>
        </p:txBody>
      </p:sp>
      <p:sp>
        <p:nvSpPr>
          <p:cNvPr id="50" name="TextBox 49">
            <a:extLst>
              <a:ext uri="{FF2B5EF4-FFF2-40B4-BE49-F238E27FC236}">
                <a16:creationId xmlns:a16="http://schemas.microsoft.com/office/drawing/2014/main" id="{EE6BF492-0F78-29AA-6366-A6A256B6E3D4}"/>
              </a:ext>
            </a:extLst>
          </p:cNvPr>
          <p:cNvSpPr txBox="1"/>
          <p:nvPr/>
        </p:nvSpPr>
        <p:spPr>
          <a:xfrm>
            <a:off x="7277100" y="2329963"/>
            <a:ext cx="4019550" cy="1169551"/>
          </a:xfrm>
          <a:prstGeom prst="rect">
            <a:avLst/>
          </a:prstGeom>
          <a:noFill/>
          <a:ln>
            <a:solidFill>
              <a:srgbClr val="90C226"/>
            </a:solidFill>
          </a:ln>
        </p:spPr>
        <p:txBody>
          <a:bodyPr wrap="square">
            <a:spAutoFit/>
          </a:bodyPr>
          <a:lstStyle/>
          <a:p>
            <a:r>
              <a:rPr lang="nl-NL" sz="1000" b="0" i="1" dirty="0">
                <a:solidFill>
                  <a:srgbClr val="FFFFFF"/>
                </a:solidFill>
                <a:effectLst/>
                <a:latin typeface="Open Sans" panose="020B0606030504020204" pitchFamily="34" charset="0"/>
              </a:rPr>
              <a:t>“We adviseren je met klem om voor de start van je studie je wiskunde B en natuurkunde kennis bij te werken tot op het niveau van havo eindexamen. Onze ervaring is dat de overstap van mbo 4 naar Technische Natuurkunde zonder deze kennis heel zwaar is. Je kan bij de </a:t>
            </a:r>
            <a:r>
              <a:rPr lang="nl-NL" sz="1000" b="0" i="1" u="none" strike="noStrike" dirty="0">
                <a:solidFill>
                  <a:srgbClr val="FFFFFF"/>
                </a:solidFill>
                <a:effectLst/>
                <a:latin typeface="Open Sans" panose="020B0606030504020204" pitchFamily="34" charset="0"/>
                <a:hlinkClick r:id="rId2"/>
              </a:rPr>
              <a:t>HVA opfris- en </a:t>
            </a:r>
            <a:r>
              <a:rPr lang="nl-NL" sz="1000" b="0" i="1" u="none" strike="noStrike" dirty="0" err="1">
                <a:solidFill>
                  <a:srgbClr val="FFFFFF"/>
                </a:solidFill>
                <a:effectLst/>
                <a:latin typeface="Open Sans" panose="020B0606030504020204" pitchFamily="34" charset="0"/>
                <a:hlinkClick r:id="rId2"/>
              </a:rPr>
              <a:t>deficiëntiecursussen</a:t>
            </a:r>
            <a:r>
              <a:rPr lang="nl-NL" sz="1000" b="0" i="1" dirty="0" err="1">
                <a:solidFill>
                  <a:srgbClr val="FFFFFF"/>
                </a:solidFill>
                <a:effectLst/>
                <a:latin typeface="Open Sans" panose="020B0606030504020204" pitchFamily="34" charset="0"/>
              </a:rPr>
              <a:t>volgen</a:t>
            </a:r>
            <a:r>
              <a:rPr lang="nl-NL" sz="1000" b="0" i="1" dirty="0">
                <a:solidFill>
                  <a:srgbClr val="FFFFFF"/>
                </a:solidFill>
                <a:effectLst/>
                <a:latin typeface="Open Sans" panose="020B0606030504020204" pitchFamily="34" charset="0"/>
              </a:rPr>
              <a:t>, maar je kan er ook voor kiezen om een (zomer)cursus te volgen bij instituten zoals </a:t>
            </a:r>
            <a:r>
              <a:rPr lang="nl-NL" sz="1000" b="0" i="1" u="none" strike="noStrike" dirty="0" err="1">
                <a:solidFill>
                  <a:srgbClr val="FFFFFF"/>
                </a:solidFill>
                <a:effectLst/>
                <a:latin typeface="Open Sans" panose="020B0606030504020204" pitchFamily="34" charset="0"/>
                <a:hlinkClick r:id="rId3"/>
              </a:rPr>
              <a:t>WisMon</a:t>
            </a:r>
            <a:r>
              <a:rPr lang="nl-NL" sz="1000" b="0" i="1" u="none" strike="noStrike" dirty="0">
                <a:solidFill>
                  <a:srgbClr val="FFFFFF"/>
                </a:solidFill>
                <a:effectLst/>
                <a:latin typeface="Open Sans" panose="020B0606030504020204" pitchFamily="34" charset="0"/>
                <a:hlinkClick r:id="rId3"/>
              </a:rPr>
              <a:t> bèta</a:t>
            </a:r>
            <a:r>
              <a:rPr lang="nl-NL" sz="1000" b="0" i="1" dirty="0">
                <a:solidFill>
                  <a:srgbClr val="FFFFFF"/>
                </a:solidFill>
                <a:effectLst/>
                <a:latin typeface="Open Sans" panose="020B0606030504020204" pitchFamily="34" charset="0"/>
              </a:rPr>
              <a:t> of </a:t>
            </a:r>
            <a:r>
              <a:rPr lang="nl-NL" sz="1000" b="0" i="1" u="none" strike="noStrike" dirty="0" err="1">
                <a:solidFill>
                  <a:srgbClr val="FFFFFF"/>
                </a:solidFill>
                <a:effectLst/>
                <a:latin typeface="Open Sans" panose="020B0606030504020204" pitchFamily="34" charset="0"/>
                <a:hlinkClick r:id="rId4"/>
              </a:rPr>
              <a:t>Boswell</a:t>
            </a:r>
            <a:r>
              <a:rPr lang="nl-NL" sz="1000" b="0" i="1" u="none" strike="noStrike" dirty="0">
                <a:solidFill>
                  <a:srgbClr val="FFFFFF"/>
                </a:solidFill>
                <a:effectLst/>
                <a:latin typeface="Open Sans" panose="020B0606030504020204" pitchFamily="34" charset="0"/>
                <a:hlinkClick r:id="rId4"/>
              </a:rPr>
              <a:t>-bèta</a:t>
            </a:r>
            <a:r>
              <a:rPr lang="nl-NL" sz="1000" b="0" i="1" dirty="0">
                <a:solidFill>
                  <a:srgbClr val="FFFFFF"/>
                </a:solidFill>
                <a:effectLst/>
                <a:latin typeface="Open Sans" panose="020B0606030504020204" pitchFamily="34" charset="0"/>
              </a:rPr>
              <a:t>.”</a:t>
            </a:r>
            <a:endParaRPr lang="nl-NL" sz="1000" i="1" dirty="0"/>
          </a:p>
        </p:txBody>
      </p:sp>
      <p:sp>
        <p:nvSpPr>
          <p:cNvPr id="4" name="Right Brace 3">
            <a:extLst>
              <a:ext uri="{FF2B5EF4-FFF2-40B4-BE49-F238E27FC236}">
                <a16:creationId xmlns:a16="http://schemas.microsoft.com/office/drawing/2014/main" id="{93315684-7B6E-D2DD-413F-D7A2E00A5654}"/>
              </a:ext>
            </a:extLst>
          </p:cNvPr>
          <p:cNvSpPr/>
          <p:nvPr/>
        </p:nvSpPr>
        <p:spPr>
          <a:xfrm>
            <a:off x="6924045" y="3685228"/>
            <a:ext cx="172079" cy="1601147"/>
          </a:xfrm>
          <a:prstGeom prst="rightBrace">
            <a:avLst/>
          </a:prstGeom>
          <a:ln w="38100"/>
        </p:spPr>
        <p:style>
          <a:lnRef idx="1">
            <a:schemeClr val="accent1"/>
          </a:lnRef>
          <a:fillRef idx="0">
            <a:schemeClr val="accent1"/>
          </a:fillRef>
          <a:effectRef idx="0">
            <a:schemeClr val="accent1"/>
          </a:effectRef>
          <a:fontRef idx="minor">
            <a:schemeClr val="tx1"/>
          </a:fontRef>
        </p:style>
        <p:txBody>
          <a:bodyPr rtlCol="0" anchor="ctr"/>
          <a:lstStyle/>
          <a:p>
            <a:pPr algn="ctr"/>
            <a:endParaRPr lang="nl-NL"/>
          </a:p>
        </p:txBody>
      </p:sp>
      <p:sp>
        <p:nvSpPr>
          <p:cNvPr id="5" name="TextBox 4">
            <a:extLst>
              <a:ext uri="{FF2B5EF4-FFF2-40B4-BE49-F238E27FC236}">
                <a16:creationId xmlns:a16="http://schemas.microsoft.com/office/drawing/2014/main" id="{5E4CC073-9A4F-FE16-3682-9E324864949A}"/>
              </a:ext>
            </a:extLst>
          </p:cNvPr>
          <p:cNvSpPr txBox="1"/>
          <p:nvPr/>
        </p:nvSpPr>
        <p:spPr>
          <a:xfrm>
            <a:off x="7277100" y="3801470"/>
            <a:ext cx="4190999" cy="954107"/>
          </a:xfrm>
          <a:prstGeom prst="rect">
            <a:avLst/>
          </a:prstGeom>
          <a:noFill/>
        </p:spPr>
        <p:txBody>
          <a:bodyPr wrap="square" rtlCol="0">
            <a:spAutoFit/>
          </a:bodyPr>
          <a:lstStyle/>
          <a:p>
            <a:r>
              <a:rPr lang="en-US" sz="1400" dirty="0" err="1"/>
              <a:t>Vanuit</a:t>
            </a:r>
            <a:r>
              <a:rPr lang="en-US" sz="1400" dirty="0"/>
              <a:t> </a:t>
            </a:r>
            <a:r>
              <a:rPr lang="en-US" sz="1400" dirty="0" err="1"/>
              <a:t>gedachte</a:t>
            </a:r>
            <a:r>
              <a:rPr lang="en-US" sz="1400" dirty="0"/>
              <a:t>:</a:t>
            </a:r>
          </a:p>
          <a:p>
            <a:r>
              <a:rPr lang="en-US" sz="1400" dirty="0"/>
              <a:t>“</a:t>
            </a:r>
            <a:r>
              <a:rPr lang="en-US" sz="1400" i="1" dirty="0" err="1"/>
              <a:t>Wiskunde</a:t>
            </a:r>
            <a:r>
              <a:rPr lang="en-US" sz="1400" i="1" dirty="0"/>
              <a:t> </a:t>
            </a:r>
            <a:r>
              <a:rPr lang="en-US" sz="1400" i="1" dirty="0" err="1"/>
              <a:t>voorkennis</a:t>
            </a:r>
            <a:r>
              <a:rPr lang="en-US" sz="1400" i="1" dirty="0"/>
              <a:t> is </a:t>
            </a:r>
            <a:r>
              <a:rPr lang="en-US" sz="1400" i="1" dirty="0" err="1"/>
              <a:t>een</a:t>
            </a:r>
            <a:r>
              <a:rPr lang="en-US" sz="1400" i="1" dirty="0"/>
              <a:t> </a:t>
            </a:r>
            <a:r>
              <a:rPr lang="en-US" sz="1400" i="1" dirty="0" err="1"/>
              <a:t>goede</a:t>
            </a:r>
            <a:r>
              <a:rPr lang="en-US" sz="1400" i="1" dirty="0"/>
              <a:t> </a:t>
            </a:r>
            <a:r>
              <a:rPr lang="en-US" sz="1400" i="1" dirty="0" err="1"/>
              <a:t>voorspeller</a:t>
            </a:r>
            <a:r>
              <a:rPr lang="en-US" sz="1400" i="1" dirty="0"/>
              <a:t> </a:t>
            </a:r>
            <a:r>
              <a:rPr lang="en-US" sz="1400" i="1" dirty="0" err="1"/>
              <a:t>voor</a:t>
            </a:r>
            <a:r>
              <a:rPr lang="en-US" sz="1400" i="1" dirty="0"/>
              <a:t> </a:t>
            </a:r>
            <a:r>
              <a:rPr lang="en-US" sz="1400" i="1" dirty="0" err="1"/>
              <a:t>studiesucces</a:t>
            </a:r>
            <a:r>
              <a:rPr lang="en-US" sz="1400" i="1" dirty="0"/>
              <a:t>, maar </a:t>
            </a:r>
            <a:r>
              <a:rPr lang="en-US" sz="1400" i="1" dirty="0" err="1"/>
              <a:t>zéker</a:t>
            </a:r>
            <a:r>
              <a:rPr lang="en-US" sz="1400" i="1" dirty="0"/>
              <a:t> </a:t>
            </a:r>
            <a:r>
              <a:rPr lang="en-US" sz="1400" i="1" dirty="0" err="1"/>
              <a:t>niet</a:t>
            </a:r>
            <a:r>
              <a:rPr lang="en-US" sz="1400" i="1" dirty="0"/>
              <a:t> de </a:t>
            </a:r>
            <a:r>
              <a:rPr lang="en-US" sz="1400" i="1" dirty="0" err="1"/>
              <a:t>enige</a:t>
            </a:r>
            <a:r>
              <a:rPr lang="en-US" sz="1400" i="1" dirty="0"/>
              <a:t> </a:t>
            </a:r>
            <a:r>
              <a:rPr lang="en-US" sz="1400" i="1" dirty="0" err="1"/>
              <a:t>en</a:t>
            </a:r>
            <a:r>
              <a:rPr lang="en-US" sz="1400" i="1" dirty="0"/>
              <a:t> </a:t>
            </a:r>
            <a:r>
              <a:rPr lang="en-US" sz="1400" i="1" dirty="0" err="1"/>
              <a:t>misschien</a:t>
            </a:r>
            <a:r>
              <a:rPr lang="en-US" sz="1400" i="1" dirty="0"/>
              <a:t> </a:t>
            </a:r>
            <a:r>
              <a:rPr lang="en-US" sz="1400" i="1" dirty="0" err="1"/>
              <a:t>ook</a:t>
            </a:r>
            <a:r>
              <a:rPr lang="en-US" sz="1400" i="1" dirty="0"/>
              <a:t> </a:t>
            </a:r>
            <a:r>
              <a:rPr lang="en-US" sz="1400" i="1" dirty="0" err="1"/>
              <a:t>niet</a:t>
            </a:r>
            <a:r>
              <a:rPr lang="en-US" sz="1400" i="1" dirty="0"/>
              <a:t> de </a:t>
            </a:r>
            <a:r>
              <a:rPr lang="en-US" sz="1400" i="1" dirty="0" err="1"/>
              <a:t>belangrijkste</a:t>
            </a:r>
            <a:r>
              <a:rPr lang="en-US" sz="1400" dirty="0"/>
              <a:t>.”</a:t>
            </a:r>
            <a:endParaRPr lang="nl-NL" sz="1400" dirty="0"/>
          </a:p>
        </p:txBody>
      </p:sp>
      <p:cxnSp>
        <p:nvCxnSpPr>
          <p:cNvPr id="7" name="Straight Arrow Connector 6">
            <a:extLst>
              <a:ext uri="{FF2B5EF4-FFF2-40B4-BE49-F238E27FC236}">
                <a16:creationId xmlns:a16="http://schemas.microsoft.com/office/drawing/2014/main" id="{C9D025FD-4567-EA42-2E9E-CFAA79FB7994}"/>
              </a:ext>
            </a:extLst>
          </p:cNvPr>
          <p:cNvCxnSpPr/>
          <p:nvPr/>
        </p:nvCxnSpPr>
        <p:spPr>
          <a:xfrm>
            <a:off x="6429375" y="3048000"/>
            <a:ext cx="733425" cy="0"/>
          </a:xfrm>
          <a:prstGeom prst="straightConnector1">
            <a:avLst/>
          </a:prstGeom>
          <a:ln w="38100">
            <a:tailEnd type="triangle"/>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488856696"/>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1" end="1"/>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2" end="2"/>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4" end="4"/>
                                            </p:txEl>
                                          </p:spTgt>
                                        </p:tgtEl>
                                        <p:attrNameLst>
                                          <p:attrName>style.visibility</p:attrName>
                                        </p:attrNameLst>
                                      </p:cBhvr>
                                      <p:to>
                                        <p:strVal val="visible"/>
                                      </p:to>
                                    </p:set>
                                  </p:childTnLst>
                                </p:cTn>
                              </p:par>
                              <p:par>
                                <p:cTn id="17" presetID="1" presetClass="entr" presetSubtype="0" fill="hold" nodeType="withEffect">
                                  <p:stCondLst>
                                    <p:cond delay="0"/>
                                  </p:stCondLst>
                                  <p:childTnLst>
                                    <p:set>
                                      <p:cBhvr>
                                        <p:cTn id="18" dur="1" fill="hold">
                                          <p:stCondLst>
                                            <p:cond delay="0"/>
                                          </p:stCondLst>
                                        </p:cTn>
                                        <p:tgtEl>
                                          <p:spTgt spid="3">
                                            <p:txEl>
                                              <p:pRg st="5" end="5"/>
                                            </p:txEl>
                                          </p:spTgt>
                                        </p:tgtEl>
                                        <p:attrNameLst>
                                          <p:attrName>style.visibility</p:attrName>
                                        </p:attrNameLst>
                                      </p:cBhvr>
                                      <p:to>
                                        <p:strVal val="visible"/>
                                      </p:to>
                                    </p:set>
                                  </p:childTnLst>
                                </p:cTn>
                              </p:par>
                            </p:childTnLst>
                          </p:cTn>
                        </p:par>
                      </p:childTnLst>
                    </p:cTn>
                  </p:par>
                  <p:par>
                    <p:cTn id="19" fill="hold">
                      <p:stCondLst>
                        <p:cond delay="indefinite"/>
                      </p:stCondLst>
                      <p:childTnLst>
                        <p:par>
                          <p:cTn id="20" fill="hold">
                            <p:stCondLst>
                              <p:cond delay="0"/>
                            </p:stCondLst>
                            <p:childTnLst>
                              <p:par>
                                <p:cTn id="21" presetID="1" presetClass="entr" presetSubtype="0" fill="hold" grpId="0" nodeType="clickEffect">
                                  <p:stCondLst>
                                    <p:cond delay="0"/>
                                  </p:stCondLst>
                                  <p:childTnLst>
                                    <p:set>
                                      <p:cBhvr>
                                        <p:cTn id="22" dur="1" fill="hold">
                                          <p:stCondLst>
                                            <p:cond delay="0"/>
                                          </p:stCondLst>
                                        </p:cTn>
                                        <p:tgtEl>
                                          <p:spTgt spid="50"/>
                                        </p:tgtEl>
                                        <p:attrNameLst>
                                          <p:attrName>style.visibility</p:attrName>
                                        </p:attrNameLst>
                                      </p:cBhvr>
                                      <p:to>
                                        <p:strVal val="visible"/>
                                      </p:to>
                                    </p:set>
                                  </p:childTnLst>
                                </p:cTn>
                              </p:par>
                              <p:par>
                                <p:cTn id="23" presetID="1" presetClass="entr" presetSubtype="0" fill="hold" nodeType="withEffect">
                                  <p:stCondLst>
                                    <p:cond delay="0"/>
                                  </p:stCondLst>
                                  <p:childTnLst>
                                    <p:set>
                                      <p:cBhvr>
                                        <p:cTn id="24" dur="1" fill="hold">
                                          <p:stCondLst>
                                            <p:cond delay="0"/>
                                          </p:stCondLst>
                                        </p:cTn>
                                        <p:tgtEl>
                                          <p:spTgt spid="7"/>
                                        </p:tgtEl>
                                        <p:attrNameLst>
                                          <p:attrName>style.visibility</p:attrName>
                                        </p:attrNameLst>
                                      </p:cBhvr>
                                      <p:to>
                                        <p:strVal val="visible"/>
                                      </p:to>
                                    </p:set>
                                  </p:childTnLst>
                                </p:cTn>
                              </p:par>
                            </p:childTnLst>
                          </p:cTn>
                        </p:par>
                      </p:childTnLst>
                    </p:cTn>
                  </p:par>
                  <p:par>
                    <p:cTn id="25" fill="hold">
                      <p:stCondLst>
                        <p:cond delay="indefinite"/>
                      </p:stCondLst>
                      <p:childTnLst>
                        <p:par>
                          <p:cTn id="26" fill="hold">
                            <p:stCondLst>
                              <p:cond delay="0"/>
                            </p:stCondLst>
                            <p:childTnLst>
                              <p:par>
                                <p:cTn id="27" presetID="1" presetClass="entr" presetSubtype="0" fill="hold" nodeType="clickEffect">
                                  <p:stCondLst>
                                    <p:cond delay="0"/>
                                  </p:stCondLst>
                                  <p:childTnLst>
                                    <p:set>
                                      <p:cBhvr>
                                        <p:cTn id="28" dur="1" fill="hold">
                                          <p:stCondLst>
                                            <p:cond delay="0"/>
                                          </p:stCondLst>
                                        </p:cTn>
                                        <p:tgtEl>
                                          <p:spTgt spid="3">
                                            <p:txEl>
                                              <p:pRg st="6" end="6"/>
                                            </p:txEl>
                                          </p:spTgt>
                                        </p:tgtEl>
                                        <p:attrNameLst>
                                          <p:attrName>style.visibility</p:attrName>
                                        </p:attrNameLst>
                                      </p:cBhvr>
                                      <p:to>
                                        <p:strVal val="visible"/>
                                      </p:to>
                                    </p:set>
                                  </p:childTnLst>
                                </p:cTn>
                              </p:par>
                              <p:par>
                                <p:cTn id="29" presetID="1" presetClass="entr" presetSubtype="0" fill="hold" nodeType="withEffect">
                                  <p:stCondLst>
                                    <p:cond delay="0"/>
                                  </p:stCondLst>
                                  <p:childTnLst>
                                    <p:set>
                                      <p:cBhvr>
                                        <p:cTn id="30" dur="1" fill="hold">
                                          <p:stCondLst>
                                            <p:cond delay="0"/>
                                          </p:stCondLst>
                                        </p:cTn>
                                        <p:tgtEl>
                                          <p:spTgt spid="3">
                                            <p:txEl>
                                              <p:pRg st="7" end="7"/>
                                            </p:txEl>
                                          </p:spTgt>
                                        </p:tgtEl>
                                        <p:attrNameLst>
                                          <p:attrName>style.visibility</p:attrName>
                                        </p:attrNameLst>
                                      </p:cBhvr>
                                      <p:to>
                                        <p:strVal val="visible"/>
                                      </p:to>
                                    </p:set>
                                  </p:childTnLst>
                                </p:cTn>
                              </p:par>
                              <p:par>
                                <p:cTn id="31" presetID="1" presetClass="entr" presetSubtype="0" fill="hold" nodeType="withEffect">
                                  <p:stCondLst>
                                    <p:cond delay="0"/>
                                  </p:stCondLst>
                                  <p:childTnLst>
                                    <p:set>
                                      <p:cBhvr>
                                        <p:cTn id="32" dur="1" fill="hold">
                                          <p:stCondLst>
                                            <p:cond delay="0"/>
                                          </p:stCondLst>
                                        </p:cTn>
                                        <p:tgtEl>
                                          <p:spTgt spid="3">
                                            <p:txEl>
                                              <p:pRg st="8" end="8"/>
                                            </p:txEl>
                                          </p:spTgt>
                                        </p:tgtEl>
                                        <p:attrNameLst>
                                          <p:attrName>style.visibility</p:attrName>
                                        </p:attrNameLst>
                                      </p:cBhvr>
                                      <p:to>
                                        <p:strVal val="visible"/>
                                      </p:to>
                                    </p:set>
                                  </p:childTnLst>
                                </p:cTn>
                              </p:par>
                              <p:par>
                                <p:cTn id="33" presetID="1" presetClass="entr" presetSubtype="0" fill="hold" nodeType="withEffect">
                                  <p:stCondLst>
                                    <p:cond delay="0"/>
                                  </p:stCondLst>
                                  <p:childTnLst>
                                    <p:set>
                                      <p:cBhvr>
                                        <p:cTn id="34" dur="1" fill="hold">
                                          <p:stCondLst>
                                            <p:cond delay="0"/>
                                          </p:stCondLst>
                                        </p:cTn>
                                        <p:tgtEl>
                                          <p:spTgt spid="3">
                                            <p:txEl>
                                              <p:pRg st="9" end="9"/>
                                            </p:txEl>
                                          </p:spTgt>
                                        </p:tgtEl>
                                        <p:attrNameLst>
                                          <p:attrName>style.visibility</p:attrName>
                                        </p:attrNameLst>
                                      </p:cBhvr>
                                      <p:to>
                                        <p:strVal val="visible"/>
                                      </p:to>
                                    </p:set>
                                  </p:childTnLst>
                                </p:cTn>
                              </p:par>
                              <p:par>
                                <p:cTn id="35" presetID="1" presetClass="entr" presetSubtype="0" fill="hold" nodeType="withEffect">
                                  <p:stCondLst>
                                    <p:cond delay="0"/>
                                  </p:stCondLst>
                                  <p:childTnLst>
                                    <p:set>
                                      <p:cBhvr>
                                        <p:cTn id="36" dur="1" fill="hold">
                                          <p:stCondLst>
                                            <p:cond delay="0"/>
                                          </p:stCondLst>
                                        </p:cTn>
                                        <p:tgtEl>
                                          <p:spTgt spid="3">
                                            <p:txEl>
                                              <p:pRg st="10" end="10"/>
                                            </p:txEl>
                                          </p:spTgt>
                                        </p:tgtEl>
                                        <p:attrNameLst>
                                          <p:attrName>style.visibility</p:attrName>
                                        </p:attrNameLst>
                                      </p:cBhvr>
                                      <p:to>
                                        <p:strVal val="visible"/>
                                      </p:to>
                                    </p:set>
                                  </p:childTnLst>
                                </p:cTn>
                              </p:par>
                              <p:par>
                                <p:cTn id="37" presetID="1" presetClass="entr" presetSubtype="0" fill="hold" nodeType="withEffect">
                                  <p:stCondLst>
                                    <p:cond delay="0"/>
                                  </p:stCondLst>
                                  <p:childTnLst>
                                    <p:set>
                                      <p:cBhvr>
                                        <p:cTn id="38" dur="1" fill="hold">
                                          <p:stCondLst>
                                            <p:cond delay="0"/>
                                          </p:stCondLst>
                                        </p:cTn>
                                        <p:tgtEl>
                                          <p:spTgt spid="3">
                                            <p:txEl>
                                              <p:pRg st="11" end="11"/>
                                            </p:txEl>
                                          </p:spTgt>
                                        </p:tgtEl>
                                        <p:attrNameLst>
                                          <p:attrName>style.visibility</p:attrName>
                                        </p:attrNameLst>
                                      </p:cBhvr>
                                      <p:to>
                                        <p:strVal val="visible"/>
                                      </p:to>
                                    </p:set>
                                  </p:childTnLst>
                                </p:cTn>
                              </p:par>
                            </p:childTnLst>
                          </p:cTn>
                        </p:par>
                      </p:childTnLst>
                    </p:cTn>
                  </p:par>
                  <p:par>
                    <p:cTn id="39" fill="hold">
                      <p:stCondLst>
                        <p:cond delay="indefinite"/>
                      </p:stCondLst>
                      <p:childTnLst>
                        <p:par>
                          <p:cTn id="40" fill="hold">
                            <p:stCondLst>
                              <p:cond delay="0"/>
                            </p:stCondLst>
                            <p:childTnLst>
                              <p:par>
                                <p:cTn id="41" presetID="1" presetClass="entr" presetSubtype="0" fill="hold" grpId="0" nodeType="clickEffect">
                                  <p:stCondLst>
                                    <p:cond delay="0"/>
                                  </p:stCondLst>
                                  <p:childTnLst>
                                    <p:set>
                                      <p:cBhvr>
                                        <p:cTn id="42" dur="1" fill="hold">
                                          <p:stCondLst>
                                            <p:cond delay="0"/>
                                          </p:stCondLst>
                                        </p:cTn>
                                        <p:tgtEl>
                                          <p:spTgt spid="4"/>
                                        </p:tgtEl>
                                        <p:attrNameLst>
                                          <p:attrName>style.visibility</p:attrName>
                                        </p:attrNameLst>
                                      </p:cBhvr>
                                      <p:to>
                                        <p:strVal val="visible"/>
                                      </p:to>
                                    </p:set>
                                  </p:childTnLst>
                                </p:cTn>
                              </p:par>
                              <p:par>
                                <p:cTn id="43" presetID="1" presetClass="entr" presetSubtype="0" fill="hold" grpId="0" nodeType="withEffect">
                                  <p:stCondLst>
                                    <p:cond delay="0"/>
                                  </p:stCondLst>
                                  <p:childTnLst>
                                    <p:set>
                                      <p:cBhvr>
                                        <p:cTn id="44" dur="1" fill="hold">
                                          <p:stCondLst>
                                            <p:cond delay="0"/>
                                          </p:stCondLst>
                                        </p:cTn>
                                        <p:tgtEl>
                                          <p:spTgt spid="5"/>
                                        </p:tgtEl>
                                        <p:attrNameLst>
                                          <p:attrName>style.visibility</p:attrName>
                                        </p:attrNameLst>
                                      </p:cBhvr>
                                      <p:to>
                                        <p:strVal val="visible"/>
                                      </p:to>
                                    </p:set>
                                  </p:childTnLst>
                                </p:cTn>
                              </p:par>
                            </p:childTnLst>
                          </p:cTn>
                        </p:par>
                      </p:childTnLst>
                    </p:cTn>
                  </p:par>
                  <p:par>
                    <p:cTn id="45" fill="hold">
                      <p:stCondLst>
                        <p:cond delay="indefinite"/>
                      </p:stCondLst>
                      <p:childTnLst>
                        <p:par>
                          <p:cTn id="46" fill="hold">
                            <p:stCondLst>
                              <p:cond delay="0"/>
                            </p:stCondLst>
                            <p:childTnLst>
                              <p:par>
                                <p:cTn id="47" presetID="1" presetClass="entr" presetSubtype="0" fill="hold" nodeType="clickEffect">
                                  <p:stCondLst>
                                    <p:cond delay="0"/>
                                  </p:stCondLst>
                                  <p:childTnLst>
                                    <p:set>
                                      <p:cBhvr>
                                        <p:cTn id="48" dur="1" fill="hold">
                                          <p:stCondLst>
                                            <p:cond delay="0"/>
                                          </p:stCondLst>
                                        </p:cTn>
                                        <p:tgtEl>
                                          <p:spTgt spid="3">
                                            <p:txEl>
                                              <p:pRg st="12" end="12"/>
                                            </p:txEl>
                                          </p:spTgt>
                                        </p:tgtEl>
                                        <p:attrNameLst>
                                          <p:attrName>style.visibility</p:attrName>
                                        </p:attrNameLst>
                                      </p:cBhvr>
                                      <p:to>
                                        <p:strVal val="visible"/>
                                      </p:to>
                                    </p:set>
                                  </p:childTnLst>
                                </p:cTn>
                              </p:par>
                              <p:par>
                                <p:cTn id="49" presetID="1" presetClass="entr" presetSubtype="0" fill="hold" nodeType="withEffect">
                                  <p:stCondLst>
                                    <p:cond delay="0"/>
                                  </p:stCondLst>
                                  <p:childTnLst>
                                    <p:set>
                                      <p:cBhvr>
                                        <p:cTn id="50" dur="1" fill="hold">
                                          <p:stCondLst>
                                            <p:cond delay="0"/>
                                          </p:stCondLst>
                                        </p:cTn>
                                        <p:tgtEl>
                                          <p:spTgt spid="3">
                                            <p:txEl>
                                              <p:pRg st="13" end="13"/>
                                            </p:txEl>
                                          </p:spTgt>
                                        </p:tgtEl>
                                        <p:attrNameLst>
                                          <p:attrName>style.visibility</p:attrName>
                                        </p:attrNameLst>
                                      </p:cBhvr>
                                      <p:to>
                                        <p:strVal val="visible"/>
                                      </p:to>
                                    </p:set>
                                  </p:childTnLst>
                                </p:cTn>
                              </p:par>
                              <p:par>
                                <p:cTn id="51" presetID="1" presetClass="entr" presetSubtype="0" fill="hold" nodeType="withEffect">
                                  <p:stCondLst>
                                    <p:cond delay="0"/>
                                  </p:stCondLst>
                                  <p:childTnLst>
                                    <p:set>
                                      <p:cBhvr>
                                        <p:cTn id="52" dur="1" fill="hold">
                                          <p:stCondLst>
                                            <p:cond delay="0"/>
                                          </p:stCondLst>
                                        </p:cTn>
                                        <p:tgtEl>
                                          <p:spTgt spid="3">
                                            <p:txEl>
                                              <p:pRg st="14" end="14"/>
                                            </p:txEl>
                                          </p:spTgt>
                                        </p:tgtEl>
                                        <p:attrNameLst>
                                          <p:attrName>style.visibility</p:attrName>
                                        </p:attrNameLst>
                                      </p:cBhvr>
                                      <p:to>
                                        <p:strVal val="visible"/>
                                      </p:to>
                                    </p:set>
                                  </p:childTnLst>
                                </p:cTn>
                              </p:par>
                              <p:par>
                                <p:cTn id="53" presetID="1" presetClass="entr" presetSubtype="0" fill="hold" nodeType="withEffect">
                                  <p:stCondLst>
                                    <p:cond delay="0"/>
                                  </p:stCondLst>
                                  <p:childTnLst>
                                    <p:set>
                                      <p:cBhvr>
                                        <p:cTn id="54" dur="1" fill="hold">
                                          <p:stCondLst>
                                            <p:cond delay="0"/>
                                          </p:stCondLst>
                                        </p:cTn>
                                        <p:tgtEl>
                                          <p:spTgt spid="3">
                                            <p:txEl>
                                              <p:pRg st="15" end="15"/>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0" grpId="0" animBg="1"/>
      <p:bldP spid="4" grpId="0" animBg="1"/>
      <p:bldP spid="5" grpId="0"/>
    </p:bld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464C22C-8172-678E-B106-4BAB1EC46C9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C4EE69F-1BCE-39D8-BEC7-77C33B2AB438}"/>
              </a:ext>
            </a:extLst>
          </p:cNvPr>
          <p:cNvSpPr>
            <a:spLocks noGrp="1"/>
          </p:cNvSpPr>
          <p:nvPr>
            <p:ph type="title"/>
          </p:nvPr>
        </p:nvSpPr>
        <p:spPr>
          <a:xfrm>
            <a:off x="513433" y="335028"/>
            <a:ext cx="8596668" cy="1320800"/>
          </a:xfrm>
        </p:spPr>
        <p:txBody>
          <a:bodyPr/>
          <a:lstStyle/>
          <a:p>
            <a:r>
              <a:rPr lang="en-US" dirty="0" err="1"/>
              <a:t>Technische</a:t>
            </a:r>
            <a:r>
              <a:rPr lang="en-US" dirty="0"/>
              <a:t> </a:t>
            </a:r>
            <a:r>
              <a:rPr lang="en-US" dirty="0" err="1"/>
              <a:t>natuurkunde</a:t>
            </a:r>
            <a:r>
              <a:rPr lang="en-US" dirty="0"/>
              <a:t> - </a:t>
            </a:r>
            <a:r>
              <a:rPr lang="en-US" dirty="0" err="1"/>
              <a:t>rendementen</a:t>
            </a:r>
            <a:r>
              <a:rPr lang="en-US" dirty="0"/>
              <a:t> </a:t>
            </a:r>
            <a:endParaRPr lang="nl-NL" dirty="0"/>
          </a:p>
        </p:txBody>
      </p:sp>
      <p:sp>
        <p:nvSpPr>
          <p:cNvPr id="8" name="TextBox 7">
            <a:extLst>
              <a:ext uri="{FF2B5EF4-FFF2-40B4-BE49-F238E27FC236}">
                <a16:creationId xmlns:a16="http://schemas.microsoft.com/office/drawing/2014/main" id="{792F3471-5AAF-8749-8241-E79C8B2CB5C9}"/>
              </a:ext>
            </a:extLst>
          </p:cNvPr>
          <p:cNvSpPr txBox="1"/>
          <p:nvPr/>
        </p:nvSpPr>
        <p:spPr>
          <a:xfrm>
            <a:off x="9357503" y="6396335"/>
            <a:ext cx="2633213" cy="461665"/>
          </a:xfrm>
          <a:prstGeom prst="rect">
            <a:avLst/>
          </a:prstGeom>
          <a:noFill/>
        </p:spPr>
        <p:txBody>
          <a:bodyPr wrap="square">
            <a:spAutoFit/>
          </a:bodyPr>
          <a:lstStyle/>
          <a:p>
            <a:r>
              <a:rPr lang="nl-NL" sz="800" dirty="0"/>
              <a:t>https://www.vereniginghogescholen.nl/kennisbank/feiten-en-cijfers/artikelen/dashboard-studiesucces-uitval-en-studiewissel</a:t>
            </a:r>
          </a:p>
        </p:txBody>
      </p:sp>
      <p:grpSp>
        <p:nvGrpSpPr>
          <p:cNvPr id="118" name="Group 117">
            <a:extLst>
              <a:ext uri="{FF2B5EF4-FFF2-40B4-BE49-F238E27FC236}">
                <a16:creationId xmlns:a16="http://schemas.microsoft.com/office/drawing/2014/main" id="{D523320D-3704-E872-AE19-6F0D2BFF6C5F}"/>
              </a:ext>
            </a:extLst>
          </p:cNvPr>
          <p:cNvGrpSpPr/>
          <p:nvPr/>
        </p:nvGrpSpPr>
        <p:grpSpPr>
          <a:xfrm>
            <a:off x="1242398" y="2294078"/>
            <a:ext cx="7001276" cy="1877234"/>
            <a:chOff x="1432179" y="3791106"/>
            <a:chExt cx="7001276" cy="1877234"/>
          </a:xfrm>
        </p:grpSpPr>
        <p:grpSp>
          <p:nvGrpSpPr>
            <p:cNvPr id="87" name="Group 86">
              <a:extLst>
                <a:ext uri="{FF2B5EF4-FFF2-40B4-BE49-F238E27FC236}">
                  <a16:creationId xmlns:a16="http://schemas.microsoft.com/office/drawing/2014/main" id="{96096A29-CB3B-40C9-120A-C410EE6D3B7F}"/>
                </a:ext>
              </a:extLst>
            </p:cNvPr>
            <p:cNvGrpSpPr/>
            <p:nvPr/>
          </p:nvGrpSpPr>
          <p:grpSpPr>
            <a:xfrm>
              <a:off x="1432179" y="3791106"/>
              <a:ext cx="7001276" cy="909831"/>
              <a:chOff x="1432179" y="1556860"/>
              <a:chExt cx="7001276" cy="909831"/>
            </a:xfrm>
          </p:grpSpPr>
          <p:grpSp>
            <p:nvGrpSpPr>
              <p:cNvPr id="88" name="Group 87">
                <a:extLst>
                  <a:ext uri="{FF2B5EF4-FFF2-40B4-BE49-F238E27FC236}">
                    <a16:creationId xmlns:a16="http://schemas.microsoft.com/office/drawing/2014/main" id="{9E7E78ED-1A3C-13D4-5DDE-6F2D7E8FBCDC}"/>
                  </a:ext>
                </a:extLst>
              </p:cNvPr>
              <p:cNvGrpSpPr/>
              <p:nvPr/>
            </p:nvGrpSpPr>
            <p:grpSpPr>
              <a:xfrm>
                <a:off x="1432179" y="1972419"/>
                <a:ext cx="7001276" cy="494272"/>
                <a:chOff x="6065277" y="1894782"/>
                <a:chExt cx="7001276" cy="494272"/>
              </a:xfrm>
            </p:grpSpPr>
            <p:grpSp>
              <p:nvGrpSpPr>
                <p:cNvPr id="103" name="Group 102">
                  <a:extLst>
                    <a:ext uri="{FF2B5EF4-FFF2-40B4-BE49-F238E27FC236}">
                      <a16:creationId xmlns:a16="http://schemas.microsoft.com/office/drawing/2014/main" id="{4BF4B859-3297-AF7E-B923-02219F1E78ED}"/>
                    </a:ext>
                  </a:extLst>
                </p:cNvPr>
                <p:cNvGrpSpPr/>
                <p:nvPr/>
              </p:nvGrpSpPr>
              <p:grpSpPr>
                <a:xfrm>
                  <a:off x="6065277" y="2019722"/>
                  <a:ext cx="2372669" cy="369332"/>
                  <a:chOff x="6824401" y="2018819"/>
                  <a:chExt cx="2372669" cy="369332"/>
                </a:xfrm>
              </p:grpSpPr>
              <p:sp>
                <p:nvSpPr>
                  <p:cNvPr id="111" name="TextBox 110">
                    <a:extLst>
                      <a:ext uri="{FF2B5EF4-FFF2-40B4-BE49-F238E27FC236}">
                        <a16:creationId xmlns:a16="http://schemas.microsoft.com/office/drawing/2014/main" id="{B4F93390-F0BF-176D-A609-CEC54E9E4BFC}"/>
                      </a:ext>
                    </a:extLst>
                  </p:cNvPr>
                  <p:cNvSpPr txBox="1"/>
                  <p:nvPr/>
                </p:nvSpPr>
                <p:spPr>
                  <a:xfrm>
                    <a:off x="6824401" y="2018819"/>
                    <a:ext cx="184731" cy="369332"/>
                  </a:xfrm>
                  <a:prstGeom prst="rect">
                    <a:avLst/>
                  </a:prstGeom>
                  <a:noFill/>
                </p:spPr>
                <p:txBody>
                  <a:bodyPr wrap="none" rtlCol="0">
                    <a:spAutoFit/>
                  </a:bodyPr>
                  <a:lstStyle/>
                  <a:p>
                    <a:endParaRPr lang="nl-NL" dirty="0"/>
                  </a:p>
                </p:txBody>
              </p:sp>
              <p:sp>
                <p:nvSpPr>
                  <p:cNvPr id="112" name="TextBox 111">
                    <a:extLst>
                      <a:ext uri="{FF2B5EF4-FFF2-40B4-BE49-F238E27FC236}">
                        <a16:creationId xmlns:a16="http://schemas.microsoft.com/office/drawing/2014/main" id="{0C1E7698-C6B4-CFC9-882F-1C5BEBEBDB05}"/>
                      </a:ext>
                    </a:extLst>
                  </p:cNvPr>
                  <p:cNvSpPr txBox="1"/>
                  <p:nvPr/>
                </p:nvSpPr>
                <p:spPr>
                  <a:xfrm>
                    <a:off x="7176965" y="2018819"/>
                    <a:ext cx="2020105" cy="369332"/>
                  </a:xfrm>
                  <a:prstGeom prst="rect">
                    <a:avLst/>
                  </a:prstGeom>
                  <a:noFill/>
                </p:spPr>
                <p:txBody>
                  <a:bodyPr wrap="none" rtlCol="0">
                    <a:spAutoFit/>
                  </a:bodyPr>
                  <a:lstStyle/>
                  <a:p>
                    <a:r>
                      <a:rPr lang="en-US" dirty="0"/>
                      <a:t>Diploma </a:t>
                    </a:r>
                    <a:r>
                      <a:rPr lang="en-US" dirty="0" err="1"/>
                      <a:t>na</a:t>
                    </a:r>
                    <a:r>
                      <a:rPr lang="en-US" dirty="0"/>
                      <a:t> 5 </a:t>
                    </a:r>
                    <a:r>
                      <a:rPr lang="en-US" dirty="0" err="1"/>
                      <a:t>jaar</a:t>
                    </a:r>
                    <a:endParaRPr lang="nl-NL" dirty="0"/>
                  </a:p>
                </p:txBody>
              </p:sp>
            </p:grpSp>
            <p:cxnSp>
              <p:nvCxnSpPr>
                <p:cNvPr id="104" name="Straight Connector 103">
                  <a:extLst>
                    <a:ext uri="{FF2B5EF4-FFF2-40B4-BE49-F238E27FC236}">
                      <a16:creationId xmlns:a16="http://schemas.microsoft.com/office/drawing/2014/main" id="{B376F434-AFD5-AE8D-9B17-435EFED30580}"/>
                    </a:ext>
                  </a:extLst>
                </p:cNvPr>
                <p:cNvCxnSpPr>
                  <a:cxnSpLocks/>
                </p:cNvCxnSpPr>
                <p:nvPr/>
              </p:nvCxnSpPr>
              <p:spPr>
                <a:xfrm>
                  <a:off x="6466123" y="1894782"/>
                  <a:ext cx="6600430" cy="12730"/>
                </a:xfrm>
                <a:prstGeom prst="line">
                  <a:avLst/>
                </a:prstGeom>
              </p:spPr>
              <p:style>
                <a:lnRef idx="1">
                  <a:schemeClr val="accent1"/>
                </a:lnRef>
                <a:fillRef idx="0">
                  <a:schemeClr val="accent1"/>
                </a:fillRef>
                <a:effectRef idx="0">
                  <a:schemeClr val="accent1"/>
                </a:effectRef>
                <a:fontRef idx="minor">
                  <a:schemeClr val="tx1"/>
                </a:fontRef>
              </p:style>
            </p:cxnSp>
            <p:sp>
              <p:nvSpPr>
                <p:cNvPr id="106" name="TextBox 105">
                  <a:extLst>
                    <a:ext uri="{FF2B5EF4-FFF2-40B4-BE49-F238E27FC236}">
                      <a16:creationId xmlns:a16="http://schemas.microsoft.com/office/drawing/2014/main" id="{91E27A38-0D8C-BC3E-E04B-CDAFFBEC831F}"/>
                    </a:ext>
                  </a:extLst>
                </p:cNvPr>
                <p:cNvSpPr txBox="1"/>
                <p:nvPr/>
              </p:nvSpPr>
              <p:spPr>
                <a:xfrm>
                  <a:off x="10530779" y="2000883"/>
                  <a:ext cx="566181" cy="369332"/>
                </a:xfrm>
                <a:prstGeom prst="rect">
                  <a:avLst/>
                </a:prstGeom>
                <a:noFill/>
              </p:spPr>
              <p:txBody>
                <a:bodyPr wrap="none" rtlCol="0">
                  <a:spAutoFit/>
                </a:bodyPr>
                <a:lstStyle/>
                <a:p>
                  <a:r>
                    <a:rPr lang="en-US" dirty="0"/>
                    <a:t>33%</a:t>
                  </a:r>
                  <a:endParaRPr lang="nl-NL" dirty="0"/>
                </a:p>
              </p:txBody>
            </p:sp>
          </p:grpSp>
          <p:sp>
            <p:nvSpPr>
              <p:cNvPr id="90" name="TextBox 89">
                <a:extLst>
                  <a:ext uri="{FF2B5EF4-FFF2-40B4-BE49-F238E27FC236}">
                    <a16:creationId xmlns:a16="http://schemas.microsoft.com/office/drawing/2014/main" id="{3295B419-5AA0-600C-3A1C-BFE6ABE8628C}"/>
                  </a:ext>
                </a:extLst>
              </p:cNvPr>
              <p:cNvSpPr txBox="1"/>
              <p:nvPr/>
            </p:nvSpPr>
            <p:spPr>
              <a:xfrm>
                <a:off x="5897681" y="1556860"/>
                <a:ext cx="743089" cy="369332"/>
              </a:xfrm>
              <a:prstGeom prst="rect">
                <a:avLst/>
              </a:prstGeom>
              <a:noFill/>
            </p:spPr>
            <p:txBody>
              <a:bodyPr wrap="none" rtlCol="0">
                <a:spAutoFit/>
              </a:bodyPr>
              <a:lstStyle/>
              <a:p>
                <a:r>
                  <a:rPr lang="en-US" dirty="0"/>
                  <a:t>HAVO</a:t>
                </a:r>
                <a:endParaRPr lang="nl-NL" dirty="0"/>
              </a:p>
            </p:txBody>
          </p:sp>
          <p:sp>
            <p:nvSpPr>
              <p:cNvPr id="91" name="TextBox 90">
                <a:extLst>
                  <a:ext uri="{FF2B5EF4-FFF2-40B4-BE49-F238E27FC236}">
                    <a16:creationId xmlns:a16="http://schemas.microsoft.com/office/drawing/2014/main" id="{0CBECC74-1C07-17A4-90B2-C03EF5B67E07}"/>
                  </a:ext>
                </a:extLst>
              </p:cNvPr>
              <p:cNvSpPr txBox="1"/>
              <p:nvPr/>
            </p:nvSpPr>
            <p:spPr>
              <a:xfrm>
                <a:off x="6860964" y="1556860"/>
                <a:ext cx="633507" cy="369332"/>
              </a:xfrm>
              <a:prstGeom prst="rect">
                <a:avLst/>
              </a:prstGeom>
              <a:noFill/>
            </p:spPr>
            <p:txBody>
              <a:bodyPr wrap="none" rtlCol="0">
                <a:spAutoFit/>
              </a:bodyPr>
              <a:lstStyle/>
              <a:p>
                <a:r>
                  <a:rPr lang="en-US" dirty="0"/>
                  <a:t>MBO</a:t>
                </a:r>
                <a:endParaRPr lang="nl-NL" dirty="0"/>
              </a:p>
            </p:txBody>
          </p:sp>
          <p:sp>
            <p:nvSpPr>
              <p:cNvPr id="92" name="TextBox 91">
                <a:extLst>
                  <a:ext uri="{FF2B5EF4-FFF2-40B4-BE49-F238E27FC236}">
                    <a16:creationId xmlns:a16="http://schemas.microsoft.com/office/drawing/2014/main" id="{BE749331-B7B9-769A-EC50-EC52B702D6FA}"/>
                  </a:ext>
                </a:extLst>
              </p:cNvPr>
              <p:cNvSpPr txBox="1"/>
              <p:nvPr/>
            </p:nvSpPr>
            <p:spPr>
              <a:xfrm>
                <a:off x="7668778" y="1556860"/>
                <a:ext cx="673582" cy="369332"/>
              </a:xfrm>
              <a:prstGeom prst="rect">
                <a:avLst/>
              </a:prstGeom>
              <a:noFill/>
            </p:spPr>
            <p:txBody>
              <a:bodyPr wrap="none" rtlCol="0">
                <a:spAutoFit/>
              </a:bodyPr>
              <a:lstStyle/>
              <a:p>
                <a:r>
                  <a:rPr lang="en-US" dirty="0"/>
                  <a:t>VWO</a:t>
                </a:r>
                <a:endParaRPr lang="nl-NL" dirty="0"/>
              </a:p>
            </p:txBody>
          </p:sp>
          <p:sp>
            <p:nvSpPr>
              <p:cNvPr id="93" name="TextBox 92">
                <a:extLst>
                  <a:ext uri="{FF2B5EF4-FFF2-40B4-BE49-F238E27FC236}">
                    <a16:creationId xmlns:a16="http://schemas.microsoft.com/office/drawing/2014/main" id="{D02309B2-BF13-B8CA-9833-92319B149F51}"/>
                  </a:ext>
                </a:extLst>
              </p:cNvPr>
              <p:cNvSpPr txBox="1"/>
              <p:nvPr/>
            </p:nvSpPr>
            <p:spPr>
              <a:xfrm>
                <a:off x="6887835" y="2069542"/>
                <a:ext cx="566181" cy="369332"/>
              </a:xfrm>
              <a:prstGeom prst="rect">
                <a:avLst/>
              </a:prstGeom>
              <a:noFill/>
            </p:spPr>
            <p:txBody>
              <a:bodyPr wrap="none" rtlCol="0">
                <a:spAutoFit/>
              </a:bodyPr>
              <a:lstStyle/>
              <a:p>
                <a:r>
                  <a:rPr lang="en-US" dirty="0"/>
                  <a:t>30%</a:t>
                </a:r>
                <a:endParaRPr lang="nl-NL" dirty="0"/>
              </a:p>
            </p:txBody>
          </p:sp>
          <p:sp>
            <p:nvSpPr>
              <p:cNvPr id="94" name="TextBox 93">
                <a:extLst>
                  <a:ext uri="{FF2B5EF4-FFF2-40B4-BE49-F238E27FC236}">
                    <a16:creationId xmlns:a16="http://schemas.microsoft.com/office/drawing/2014/main" id="{10F91269-5346-863C-AE06-43DE7C4E3ACE}"/>
                  </a:ext>
                </a:extLst>
              </p:cNvPr>
              <p:cNvSpPr txBox="1"/>
              <p:nvPr/>
            </p:nvSpPr>
            <p:spPr>
              <a:xfrm>
                <a:off x="7752977" y="2078520"/>
                <a:ext cx="566181" cy="369332"/>
              </a:xfrm>
              <a:prstGeom prst="rect">
                <a:avLst/>
              </a:prstGeom>
              <a:noFill/>
            </p:spPr>
            <p:txBody>
              <a:bodyPr wrap="none" rtlCol="0">
                <a:spAutoFit/>
              </a:bodyPr>
              <a:lstStyle/>
              <a:p>
                <a:r>
                  <a:rPr lang="en-US" dirty="0"/>
                  <a:t>48%</a:t>
                </a:r>
                <a:endParaRPr lang="nl-NL" dirty="0"/>
              </a:p>
            </p:txBody>
          </p:sp>
          <p:sp>
            <p:nvSpPr>
              <p:cNvPr id="102" name="TextBox 101">
                <a:extLst>
                  <a:ext uri="{FF2B5EF4-FFF2-40B4-BE49-F238E27FC236}">
                    <a16:creationId xmlns:a16="http://schemas.microsoft.com/office/drawing/2014/main" id="{31712E56-2FCF-280D-889D-21B6285B6A2D}"/>
                  </a:ext>
                </a:extLst>
              </p:cNvPr>
              <p:cNvSpPr txBox="1"/>
              <p:nvPr/>
            </p:nvSpPr>
            <p:spPr>
              <a:xfrm>
                <a:off x="1808614" y="1556860"/>
                <a:ext cx="1609993" cy="369332"/>
              </a:xfrm>
              <a:prstGeom prst="rect">
                <a:avLst/>
              </a:prstGeom>
              <a:noFill/>
            </p:spPr>
            <p:txBody>
              <a:bodyPr wrap="none" rtlCol="0">
                <a:spAutoFit/>
              </a:bodyPr>
              <a:lstStyle/>
              <a:p>
                <a:r>
                  <a:rPr lang="en-US" dirty="0" err="1"/>
                  <a:t>Rendement</a:t>
                </a:r>
                <a:r>
                  <a:rPr lang="en-US" dirty="0"/>
                  <a:t>(*)</a:t>
                </a:r>
                <a:endParaRPr lang="nl-NL" dirty="0"/>
              </a:p>
            </p:txBody>
          </p:sp>
        </p:grpSp>
        <p:sp>
          <p:nvSpPr>
            <p:cNvPr id="117" name="TextBox 116">
              <a:extLst>
                <a:ext uri="{FF2B5EF4-FFF2-40B4-BE49-F238E27FC236}">
                  <a16:creationId xmlns:a16="http://schemas.microsoft.com/office/drawing/2014/main" id="{40350E89-E780-6260-5082-A40B2A21C4F1}"/>
                </a:ext>
              </a:extLst>
            </p:cNvPr>
            <p:cNvSpPr txBox="1"/>
            <p:nvPr/>
          </p:nvSpPr>
          <p:spPr>
            <a:xfrm>
              <a:off x="1784742" y="5406730"/>
              <a:ext cx="3794629" cy="261610"/>
            </a:xfrm>
            <a:prstGeom prst="rect">
              <a:avLst/>
            </a:prstGeom>
            <a:noFill/>
          </p:spPr>
          <p:txBody>
            <a:bodyPr wrap="none" rtlCol="0">
              <a:spAutoFit/>
            </a:bodyPr>
            <a:lstStyle/>
            <a:p>
              <a:r>
                <a:rPr lang="en-US" sz="1100" dirty="0"/>
                <a:t>* </a:t>
              </a:r>
              <a:r>
                <a:rPr lang="en-US" sz="1100" dirty="0" err="1"/>
                <a:t>Rendement</a:t>
              </a:r>
              <a:r>
                <a:rPr lang="en-US" sz="1100" dirty="0"/>
                <a:t> van </a:t>
              </a:r>
              <a:r>
                <a:rPr lang="en-US" sz="1100" dirty="0" err="1"/>
                <a:t>een</a:t>
              </a:r>
              <a:r>
                <a:rPr lang="en-US" sz="1100" dirty="0"/>
                <a:t> HBO diploma, </a:t>
              </a:r>
              <a:r>
                <a:rPr lang="en-US" sz="1100" dirty="0" err="1"/>
                <a:t>niet</a:t>
              </a:r>
              <a:r>
                <a:rPr lang="en-US" sz="1100" dirty="0"/>
                <a:t> </a:t>
              </a:r>
              <a:r>
                <a:rPr lang="en-US" sz="1100" dirty="0" err="1"/>
                <a:t>noodzakelijk</a:t>
              </a:r>
              <a:r>
                <a:rPr lang="en-US" sz="1100" dirty="0"/>
                <a:t> TN</a:t>
              </a:r>
              <a:endParaRPr lang="nl-NL" sz="1100" dirty="0"/>
            </a:p>
          </p:txBody>
        </p:sp>
      </p:grpSp>
      <p:sp>
        <p:nvSpPr>
          <p:cNvPr id="3" name="TextBox 2">
            <a:extLst>
              <a:ext uri="{FF2B5EF4-FFF2-40B4-BE49-F238E27FC236}">
                <a16:creationId xmlns:a16="http://schemas.microsoft.com/office/drawing/2014/main" id="{8DED15D5-082D-DC95-E298-D5B99CD0ADF5}"/>
              </a:ext>
            </a:extLst>
          </p:cNvPr>
          <p:cNvSpPr txBox="1"/>
          <p:nvPr/>
        </p:nvSpPr>
        <p:spPr>
          <a:xfrm>
            <a:off x="289273" y="1671478"/>
            <a:ext cx="4107215" cy="369332"/>
          </a:xfrm>
          <a:prstGeom prst="rect">
            <a:avLst/>
          </a:prstGeom>
          <a:noFill/>
        </p:spPr>
        <p:txBody>
          <a:bodyPr wrap="none" rtlCol="0">
            <a:spAutoFit/>
          </a:bodyPr>
          <a:lstStyle/>
          <a:p>
            <a:r>
              <a:rPr lang="en-US" dirty="0" err="1"/>
              <a:t>Gemiddelden</a:t>
            </a:r>
            <a:r>
              <a:rPr lang="en-US" dirty="0"/>
              <a:t> van </a:t>
            </a:r>
            <a:r>
              <a:rPr lang="en-US" dirty="0" err="1"/>
              <a:t>cohorten</a:t>
            </a:r>
            <a:r>
              <a:rPr lang="en-US" dirty="0"/>
              <a:t> 2015-2019</a:t>
            </a:r>
            <a:endParaRPr lang="nl-NL" dirty="0"/>
          </a:p>
        </p:txBody>
      </p:sp>
      <p:pic>
        <p:nvPicPr>
          <p:cNvPr id="5" name="Picture 4">
            <a:extLst>
              <a:ext uri="{FF2B5EF4-FFF2-40B4-BE49-F238E27FC236}">
                <a16:creationId xmlns:a16="http://schemas.microsoft.com/office/drawing/2014/main" id="{193D9DF7-54F7-F0B8-E0EE-BCFA3F205461}"/>
              </a:ext>
            </a:extLst>
          </p:cNvPr>
          <p:cNvPicPr>
            <a:picLocks noChangeAspect="1"/>
          </p:cNvPicPr>
          <p:nvPr/>
        </p:nvPicPr>
        <p:blipFill>
          <a:blip r:embed="rId2"/>
          <a:stretch>
            <a:fillRect/>
          </a:stretch>
        </p:blipFill>
        <p:spPr>
          <a:xfrm>
            <a:off x="2099990" y="4684398"/>
            <a:ext cx="5715798" cy="1781424"/>
          </a:xfrm>
          <a:prstGeom prst="rect">
            <a:avLst/>
          </a:prstGeom>
        </p:spPr>
      </p:pic>
    </p:spTree>
    <p:extLst>
      <p:ext uri="{BB962C8B-B14F-4D97-AF65-F5344CB8AC3E}">
        <p14:creationId xmlns:p14="http://schemas.microsoft.com/office/powerpoint/2010/main" val="3067051058"/>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theme/theme1.xml><?xml version="1.0" encoding="utf-8"?>
<a:theme xmlns:a="http://schemas.openxmlformats.org/drawingml/2006/main" name="Facet">
  <a:themeElements>
    <a:clrScheme name="Facet">
      <a:dk1>
        <a:sysClr val="windowText" lastClr="000000"/>
      </a:dk1>
      <a:lt1>
        <a:sysClr val="window" lastClr="FFFFFF"/>
      </a:lt1>
      <a:dk2>
        <a:srgbClr val="2C3C43"/>
      </a:dk2>
      <a:lt2>
        <a:srgbClr val="EBEBEB"/>
      </a:lt2>
      <a:accent1>
        <a:srgbClr val="90C226"/>
      </a:accent1>
      <a:accent2>
        <a:srgbClr val="54A021"/>
      </a:accent2>
      <a:accent3>
        <a:srgbClr val="E6B91E"/>
      </a:accent3>
      <a:accent4>
        <a:srgbClr val="E76618"/>
      </a:accent4>
      <a:accent5>
        <a:srgbClr val="C42F1A"/>
      </a:accent5>
      <a:accent6>
        <a:srgbClr val="918655"/>
      </a:accent6>
      <a:hlink>
        <a:srgbClr val="99CA3C"/>
      </a:hlink>
      <a:folHlink>
        <a:srgbClr val="B9D181"/>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8C59B386-999D-4CB6-B907-9F3997C027CC}"/>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40A4B93CEBC5940B5A14EBAB7FE33F8" ma:contentTypeVersion="19" ma:contentTypeDescription="Een nieuw document maken." ma:contentTypeScope="" ma:versionID="7960ca3aa68ca9f17edd6b8f857a63f5">
  <xsd:schema xmlns:xsd="http://www.w3.org/2001/XMLSchema" xmlns:xs="http://www.w3.org/2001/XMLSchema" xmlns:p="http://schemas.microsoft.com/office/2006/metadata/properties" xmlns:ns2="ab96586f-1037-4adb-bc18-ba5318d0eb4a" xmlns:ns3="81f0fa60-f0ea-4038-87c8-fe57cae25449" targetNamespace="http://schemas.microsoft.com/office/2006/metadata/properties" ma:root="true" ma:fieldsID="a387e48d9297d7e0bc2f8c4282def007" ns2:_="" ns3:_="">
    <xsd:import namespace="ab96586f-1037-4adb-bc18-ba5318d0eb4a"/>
    <xsd:import namespace="81f0fa60-f0ea-4038-87c8-fe57cae25449"/>
    <xsd:element name="properties">
      <xsd:complexType>
        <xsd:sequence>
          <xsd:element name="documentManagement">
            <xsd:complexType>
              <xsd:all>
                <xsd:element ref="ns2:MediaServiceMetadata" minOccurs="0"/>
                <xsd:element ref="ns2:MediaServiceFastMetadata" minOccurs="0"/>
                <xsd:element ref="ns2:MediaServiceDateTaken" minOccurs="0"/>
                <xsd:element ref="ns2:MediaLengthInSeconds" minOccurs="0"/>
                <xsd:element ref="ns2:MediaServiceAutoTags" minOccurs="0"/>
                <xsd:element ref="ns2:MediaServiceGenerationTime" minOccurs="0"/>
                <xsd:element ref="ns2:MediaServiceEventHashCode" minOccurs="0"/>
                <xsd:element ref="ns2:MediaServiceLocation" minOccurs="0"/>
                <xsd:element ref="ns2:MediaServiceOCR" minOccurs="0"/>
                <xsd:element ref="ns3:SharedWithUsers" minOccurs="0"/>
                <xsd:element ref="ns3:SharedWithDetails" minOccurs="0"/>
                <xsd:element ref="ns2:MediaServiceAutoKeyPoints" minOccurs="0"/>
                <xsd:element ref="ns2:MediaServiceKeyPoints" minOccurs="0"/>
                <xsd:element ref="ns2:lcf76f155ced4ddcb4097134ff3c332f" minOccurs="0"/>
                <xsd:element ref="ns3:TaxCatchAll" minOccurs="0"/>
                <xsd:element ref="ns2:MediaServiceObjectDetectorVersions" minOccurs="0"/>
                <xsd:element ref="ns2:MediaServiceSearchProperties" minOccurs="0"/>
                <xsd:element ref="ns2:MediaServiceBillingMetadata"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b96586f-1037-4adb-bc18-ba5318d0eb4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DateTaken" ma:index="10" nillable="true" ma:displayName="MediaServiceDateTaken" ma:hidden="true" ma:internalName="MediaServiceDateTaken" ma:readOnly="true">
      <xsd:simpleType>
        <xsd:restriction base="dms:Text"/>
      </xsd:simpleType>
    </xsd:element>
    <xsd:element name="MediaLengthInSeconds" ma:index="11" nillable="true" ma:displayName="Length (seconds)" ma:internalName="MediaLengthInSeconds" ma:readOnly="true">
      <xsd:simpleType>
        <xsd:restriction base="dms:Unknown"/>
      </xsd:simpleType>
    </xsd:element>
    <xsd:element name="MediaServiceAutoTags" ma:index="12" nillable="true" ma:displayName="Tags" ma:internalName="MediaServiceAutoTags" ma:readOnly="true">
      <xsd:simpleType>
        <xsd:restriction base="dms:Text"/>
      </xsd:simpleType>
    </xsd:element>
    <xsd:element name="MediaServiceGenerationTime" ma:index="13" nillable="true" ma:displayName="MediaServiceGenerationTime" ma:hidden="true" ma:internalName="MediaServiceGenerationTime" ma:readOnly="true">
      <xsd:simpleType>
        <xsd:restriction base="dms:Text"/>
      </xsd:simpleType>
    </xsd:element>
    <xsd:element name="MediaServiceEventHashCode" ma:index="14" nillable="true" ma:displayName="MediaServiceEventHashCode" ma:hidden="true" ma:internalName="MediaServiceEventHashCode" ma:readOnly="true">
      <xsd:simpleType>
        <xsd:restriction base="dms:Text"/>
      </xsd:simpleType>
    </xsd:element>
    <xsd:element name="MediaServiceLocation" ma:index="15" nillable="true" ma:displayName="Location" ma:internalName="MediaServiceLocation"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AutoKeyPoints" ma:index="19" nillable="true" ma:displayName="MediaServiceAutoKeyPoints" ma:hidden="true" ma:internalName="MediaServiceAutoKeyPoints" ma:readOnly="true">
      <xsd:simpleType>
        <xsd:restriction base="dms:Note"/>
      </xsd:simpleType>
    </xsd:element>
    <xsd:element name="MediaServiceKeyPoints" ma:index="20" nillable="true" ma:displayName="KeyPoints" ma:internalName="MediaServiceKeyPoints" ma:readOnly="true">
      <xsd:simpleType>
        <xsd:restriction base="dms:Note">
          <xsd:maxLength value="255"/>
        </xsd:restriction>
      </xsd:simpleType>
    </xsd:element>
    <xsd:element name="lcf76f155ced4ddcb4097134ff3c332f" ma:index="22" nillable="true" ma:taxonomy="true" ma:internalName="lcf76f155ced4ddcb4097134ff3c332f" ma:taxonomyFieldName="MediaServiceImageTags" ma:displayName="Afbeeldingtags" ma:readOnly="false" ma:fieldId="{5cf76f15-5ced-4ddc-b409-7134ff3c332f}" ma:taxonomyMulti="true" ma:sspId="32d39682-ccf7-48d8-962f-2ca2d3d56b7f" ma:termSetId="09814cd3-568e-fe90-9814-8d621ff8fb84" ma:anchorId="fba54fb3-c3e1-fe81-a776-ca4b69148c4d" ma:open="true" ma:isKeyword="false">
      <xsd:complexType>
        <xsd:sequence>
          <xsd:element ref="pc:Terms" minOccurs="0" maxOccurs="1"/>
        </xsd:sequence>
      </xsd:complexType>
    </xsd:element>
    <xsd:element name="MediaServiceObjectDetectorVersions" ma:index="24" nillable="true" ma:displayName="MediaServiceObjectDetectorVersions" ma:hidden="true" ma:indexed="true" ma:internalName="MediaServiceObjectDetectorVersions" ma:readOnly="true">
      <xsd:simpleType>
        <xsd:restriction base="dms:Text"/>
      </xsd:simpleType>
    </xsd:element>
    <xsd:element name="MediaServiceSearchProperties" ma:index="25" nillable="true" ma:displayName="MediaServiceSearchProperties" ma:hidden="true" ma:internalName="MediaServiceSearchProperties" ma:readOnly="true">
      <xsd:simpleType>
        <xsd:restriction base="dms:Note"/>
      </xsd:simpleType>
    </xsd:element>
    <xsd:element name="MediaServiceBillingMetadata" ma:index="26" nillable="true" ma:displayName="MediaServiceBillingMetadata" ma:hidden="true" ma:internalName="MediaServiceBillingMetadata"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81f0fa60-f0ea-4038-87c8-fe57cae25449" elementFormDefault="qualified">
    <xsd:import namespace="http://schemas.microsoft.com/office/2006/documentManagement/types"/>
    <xsd:import namespace="http://schemas.microsoft.com/office/infopath/2007/PartnerControls"/>
    <xsd:element name="SharedWithUsers" ma:index="17" nillable="true" ma:displayName="Gedeeld met"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8" nillable="true" ma:displayName="Gedeeld met details" ma:internalName="SharedWithDetails" ma:readOnly="true">
      <xsd:simpleType>
        <xsd:restriction base="dms:Note">
          <xsd:maxLength value="255"/>
        </xsd:restriction>
      </xsd:simpleType>
    </xsd:element>
    <xsd:element name="TaxCatchAll" ma:index="23" nillable="true" ma:displayName="Taxonomy Catch All Column" ma:hidden="true" ma:list="{62a527d2-28f0-4b9d-a226-ef5c08b70b9c}" ma:internalName="TaxCatchAll" ma:showField="CatchAllData" ma:web="81f0fa60-f0ea-4038-87c8-fe57cae25449">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Inhoudstype"/>
        <xsd:element ref="dc:title" minOccurs="0" maxOccurs="1" ma:index="4" ma:displayName="Titel"/>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mso-contentType ?>
<FormTemplates xmlns="http://schemas.microsoft.com/sharepoint/v3/contenttype/forms">
  <Display>DocumentLibraryForm</Display>
  <Edit>DocumentLibraryForm</Edit>
  <New>DocumentLibraryForm</New>
</FormTemplates>
</file>

<file path=customXml/item3.xml><?xml version="1.0" encoding="utf-8"?>
<p:properties xmlns:p="http://schemas.microsoft.com/office/2006/metadata/properties" xmlns:xsi="http://www.w3.org/2001/XMLSchema-instance" xmlns:pc="http://schemas.microsoft.com/office/infopath/2007/PartnerControls">
  <documentManagement>
    <lcf76f155ced4ddcb4097134ff3c332f xmlns="ab96586f-1037-4adb-bc18-ba5318d0eb4a">
      <Terms xmlns="http://schemas.microsoft.com/office/infopath/2007/PartnerControls"/>
    </lcf76f155ced4ddcb4097134ff3c332f>
    <TaxCatchAll xmlns="81f0fa60-f0ea-4038-87c8-fe57cae25449" xsi:nil="true"/>
  </documentManagement>
</p:properties>
</file>

<file path=customXml/itemProps1.xml><?xml version="1.0" encoding="utf-8"?>
<ds:datastoreItem xmlns:ds="http://schemas.openxmlformats.org/officeDocument/2006/customXml" ds:itemID="{C0D040F3-D324-4AC4-8F06-3DE8C5974372}">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b96586f-1037-4adb-bc18-ba5318d0eb4a"/>
    <ds:schemaRef ds:uri="81f0fa60-f0ea-4038-87c8-fe57cae25449"/>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2.xml><?xml version="1.0" encoding="utf-8"?>
<ds:datastoreItem xmlns:ds="http://schemas.openxmlformats.org/officeDocument/2006/customXml" ds:itemID="{1F8A6AFB-1CB3-442C-9B46-3FBCD5DF0B44}">
  <ds:schemaRefs>
    <ds:schemaRef ds:uri="http://schemas.microsoft.com/sharepoint/v3/contenttype/forms"/>
  </ds:schemaRefs>
</ds:datastoreItem>
</file>

<file path=customXml/itemProps3.xml><?xml version="1.0" encoding="utf-8"?>
<ds:datastoreItem xmlns:ds="http://schemas.openxmlformats.org/officeDocument/2006/customXml" ds:itemID="{5C1015F5-AD13-4C87-8674-9B149640EA72}">
  <ds:schemaRefs>
    <ds:schemaRef ds:uri="http://schemas.microsoft.com/office/2006/metadata/properties"/>
    <ds:schemaRef ds:uri="http://schemas.microsoft.com/office/infopath/2007/PartnerControls"/>
    <ds:schemaRef ds:uri="ab96586f-1037-4adb-bc18-ba5318d0eb4a"/>
    <ds:schemaRef ds:uri="81f0fa60-f0ea-4038-87c8-fe57cae25449"/>
  </ds:schemaRefs>
</ds:datastoreItem>
</file>

<file path=docProps/app.xml><?xml version="1.0" encoding="utf-8"?>
<Properties xmlns="http://schemas.openxmlformats.org/officeDocument/2006/extended-properties" xmlns:vt="http://schemas.openxmlformats.org/officeDocument/2006/docPropsVTypes">
  <Template>Facet</Template>
  <TotalTime>970</TotalTime>
  <Words>1065</Words>
  <Application>Microsoft Office PowerPoint</Application>
  <PresentationFormat>Breedbeeld</PresentationFormat>
  <Paragraphs>176</Paragraphs>
  <Slides>14</Slides>
  <Notes>0</Notes>
  <HiddenSlides>0</HiddenSlides>
  <MMClips>0</MMClips>
  <ScaleCrop>false</ScaleCrop>
  <HeadingPairs>
    <vt:vector size="6" baseType="variant">
      <vt:variant>
        <vt:lpstr>Gebruikte lettertypen</vt:lpstr>
      </vt:variant>
      <vt:variant>
        <vt:i4>5</vt:i4>
      </vt:variant>
      <vt:variant>
        <vt:lpstr>Thema</vt:lpstr>
      </vt:variant>
      <vt:variant>
        <vt:i4>1</vt:i4>
      </vt:variant>
      <vt:variant>
        <vt:lpstr>Diatitels</vt:lpstr>
      </vt:variant>
      <vt:variant>
        <vt:i4>14</vt:i4>
      </vt:variant>
    </vt:vector>
  </HeadingPairs>
  <TitlesOfParts>
    <vt:vector size="20" baseType="lpstr">
      <vt:lpstr>Arial</vt:lpstr>
      <vt:lpstr>Open Sans</vt:lpstr>
      <vt:lpstr>Trebuchet MS</vt:lpstr>
      <vt:lpstr>Wingdings</vt:lpstr>
      <vt:lpstr>Wingdings 3</vt:lpstr>
      <vt:lpstr>Facet</vt:lpstr>
      <vt:lpstr>Technische Natuurkunde</vt:lpstr>
      <vt:lpstr>Agenda</vt:lpstr>
      <vt:lpstr>Wie ben ik?</vt:lpstr>
      <vt:lpstr>Wat is Technische Natuurkunde</vt:lpstr>
      <vt:lpstr>Opleidingsprofiel</vt:lpstr>
      <vt:lpstr>Wiskunde onderwijs</vt:lpstr>
      <vt:lpstr>Technische natuurkunde - instroom </vt:lpstr>
      <vt:lpstr>Technische natuurkunde - uitval</vt:lpstr>
      <vt:lpstr>Uitval per wiskunde achtergrond</vt:lpstr>
      <vt:lpstr>P in 1 jaar per wiskunde achtergrond</vt:lpstr>
      <vt:lpstr>Ervaring van student: instroom met wiskunde A</vt:lpstr>
      <vt:lpstr>Ervaring van student: instroom vanuit MBO</vt:lpstr>
      <vt:lpstr>Aansluiting verbeteren?</vt:lpstr>
      <vt:lpstr>Technische natuurkunde - rendementen </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Saskia van Asselt</dc:creator>
  <cp:lastModifiedBy>Christiaan Boudri</cp:lastModifiedBy>
  <cp:revision>2</cp:revision>
  <dcterms:created xsi:type="dcterms:W3CDTF">2025-12-03T12:03:18Z</dcterms:created>
  <dcterms:modified xsi:type="dcterms:W3CDTF">2025-12-12T16:34:27Z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0x010100040A4B93CEBC5940B5A14EBAB7FE33F8</vt:lpwstr>
  </property>
  <property fmtid="{D5CDD505-2E9C-101B-9397-08002B2CF9AE}" pid="3" name="MediaServiceImageTags">
    <vt:lpwstr/>
  </property>
</Properties>
</file>