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Lst>
  <p:notesMasterIdLst>
    <p:notesMasterId r:id="rId26"/>
  </p:notesMasterIdLst>
  <p:handoutMasterIdLst>
    <p:handoutMasterId r:id="rId27"/>
  </p:handoutMasterIdLst>
  <p:sldIdLst>
    <p:sldId id="2134805673" r:id="rId5"/>
    <p:sldId id="278" r:id="rId6"/>
    <p:sldId id="279" r:id="rId7"/>
    <p:sldId id="280" r:id="rId8"/>
    <p:sldId id="294" r:id="rId9"/>
    <p:sldId id="2134805674" r:id="rId10"/>
    <p:sldId id="295" r:id="rId11"/>
    <p:sldId id="298" r:id="rId12"/>
    <p:sldId id="2134805672" r:id="rId13"/>
    <p:sldId id="292" r:id="rId14"/>
    <p:sldId id="296" r:id="rId15"/>
    <p:sldId id="299" r:id="rId16"/>
    <p:sldId id="297" r:id="rId17"/>
    <p:sldId id="281" r:id="rId18"/>
    <p:sldId id="283" r:id="rId19"/>
    <p:sldId id="284" r:id="rId20"/>
    <p:sldId id="282" r:id="rId21"/>
    <p:sldId id="286" r:id="rId22"/>
    <p:sldId id="285" r:id="rId23"/>
    <p:sldId id="288" r:id="rId24"/>
    <p:sldId id="28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1D9BEA-1386-4AD5-A9E4-82477118FA8F}" v="91" dt="2025-10-09T13:20:25.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104" d="100"/>
          <a:sy n="104" d="100"/>
        </p:scale>
        <p:origin x="795" y="51"/>
      </p:cViewPr>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9F3AC2-7F66-4DDD-80D5-3596BEDED6D1}" type="datetime1">
              <a:rPr lang="nl-NL" smtClean="0"/>
              <a:t>9-10-2025</a:t>
            </a:fld>
            <a:endParaRPr lang="nl-NL" dirty="0"/>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90EAF0-F49B-4B3A-8B4B-238ABFD12E05}" type="slidenum">
              <a:rPr lang="nl-NL" smtClean="0"/>
              <a:t>‹nr.›</a:t>
            </a:fld>
            <a:endParaRPr lang="nl-NL" dirty="0"/>
          </a:p>
        </p:txBody>
      </p:sp>
    </p:spTree>
    <p:extLst>
      <p:ext uri="{BB962C8B-B14F-4D97-AF65-F5344CB8AC3E}">
        <p14:creationId xmlns:p14="http://schemas.microsoft.com/office/powerpoint/2010/main" val="8611976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6EB079-61E4-4BBB-A44C-A56370A34A68}" type="datetime1">
              <a:rPr lang="nl-NL" smtClean="0"/>
              <a:pPr/>
              <a:t>9-10-2025</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noProof="0"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E6DE88F-1F85-4A27-9D34-D74A50E7B0DA}" type="slidenum">
              <a:rPr lang="nl-NL" noProof="0" smtClean="0"/>
              <a:t>‹nr.›</a:t>
            </a:fld>
            <a:endParaRPr lang="nl-NL" noProof="0"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0E4A1-9208-8B64-7AC9-A8A5F62E02F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DF7F35-8C9E-BA30-6E8C-EA6EE92126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A7F0C7-AAD2-E868-339F-BDB272B580F5}"/>
              </a:ext>
            </a:extLst>
          </p:cNvPr>
          <p:cNvSpPr>
            <a:spLocks noGrp="1"/>
          </p:cNvSpPr>
          <p:nvPr>
            <p:ph type="body" idx="1"/>
          </p:nvPr>
        </p:nvSpPr>
        <p:spPr/>
        <p:txBody>
          <a:bodyPr rtlCol="0"/>
          <a:lstStyle/>
          <a:p>
            <a:pPr rtl="0"/>
            <a:endParaRPr lang="nl-NL" dirty="0"/>
          </a:p>
        </p:txBody>
      </p:sp>
      <p:sp>
        <p:nvSpPr>
          <p:cNvPr id="4" name="Tijdelijke aanduiding voor dianummer 3">
            <a:extLst>
              <a:ext uri="{FF2B5EF4-FFF2-40B4-BE49-F238E27FC236}">
                <a16:creationId xmlns:a16="http://schemas.microsoft.com/office/drawing/2014/main" id="{879D9231-6518-7515-7582-3292A2FB6C96}"/>
              </a:ext>
            </a:extLst>
          </p:cNvPr>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nl-NL"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960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rtl="0"/>
            <a:fld id="{2E6DE88F-1F85-4A27-9D34-D74A50E7B0DA}" type="slidenum">
              <a:rPr lang="nl-NL" smtClean="0"/>
              <a:t>2</a:t>
            </a:fld>
            <a:endParaRPr lang="nl-NL" dirty="0"/>
          </a:p>
        </p:txBody>
      </p:sp>
    </p:spTree>
    <p:extLst>
      <p:ext uri="{BB962C8B-B14F-4D97-AF65-F5344CB8AC3E}">
        <p14:creationId xmlns:p14="http://schemas.microsoft.com/office/powerpoint/2010/main" val="4186943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dirty="0"/>
          </a:p>
        </p:txBody>
      </p:sp>
      <p:sp>
        <p:nvSpPr>
          <p:cNvPr id="4" name="Tijdelijke aanduiding voor dianumm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nl-NL"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BFE76-40BB-9FA6-B19E-CEFC7157F7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F6589B9-78C5-EEBE-E3D2-5BCE0AE0D5B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DDA45E5-6890-6AA3-7DCB-1155C78E7DAA}"/>
              </a:ext>
            </a:extLst>
          </p:cNvPr>
          <p:cNvSpPr>
            <a:spLocks noGrp="1"/>
          </p:cNvSpPr>
          <p:nvPr>
            <p:ph type="body" idx="1"/>
          </p:nvPr>
        </p:nvSpPr>
        <p:spPr/>
        <p:txBody>
          <a:bodyPr rtlCol="0"/>
          <a:lstStyle/>
          <a:p>
            <a:pPr rtl="0"/>
            <a:endParaRPr lang="nl-NL" dirty="0"/>
          </a:p>
        </p:txBody>
      </p:sp>
      <p:sp>
        <p:nvSpPr>
          <p:cNvPr id="4" name="Tijdelijke aanduiding voor dianummer 3">
            <a:extLst>
              <a:ext uri="{FF2B5EF4-FFF2-40B4-BE49-F238E27FC236}">
                <a16:creationId xmlns:a16="http://schemas.microsoft.com/office/drawing/2014/main" id="{1341E11F-DE47-89CE-E407-1D3A76AF9094}"/>
              </a:ext>
            </a:extLst>
          </p:cNvPr>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nl-NL"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5664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 </a:t>
            </a:r>
            <a:r>
              <a:rPr lang="en-US" dirty="0" err="1"/>
              <a:t>gebruikelijk</a:t>
            </a:r>
            <a:r>
              <a:rPr lang="en-US" dirty="0"/>
              <a:t>: </a:t>
            </a:r>
            <a:r>
              <a:rPr lang="en-US" dirty="0" err="1"/>
              <a:t>vanuit</a:t>
            </a:r>
            <a:r>
              <a:rPr lang="en-US" dirty="0"/>
              <a:t> de </a:t>
            </a:r>
            <a:r>
              <a:rPr lang="en-US" dirty="0" err="1"/>
              <a:t>BoKS</a:t>
            </a:r>
            <a:r>
              <a:rPr lang="en-US" dirty="0"/>
              <a:t> &gt; lessen &gt; </a:t>
            </a:r>
            <a:r>
              <a:rPr lang="en-US" dirty="0" err="1"/>
              <a:t>luks</a:t>
            </a:r>
            <a:endParaRPr lang="en-US" dirty="0"/>
          </a:p>
          <a:p>
            <a:r>
              <a:rPr lang="en-US" dirty="0" err="1"/>
              <a:t>nadeel</a:t>
            </a:r>
            <a:r>
              <a:rPr lang="en-US" dirty="0"/>
              <a:t>: </a:t>
            </a:r>
            <a:r>
              <a:rPr lang="en-US" dirty="0" err="1"/>
              <a:t>samenhang</a:t>
            </a:r>
            <a:r>
              <a:rPr lang="en-US" dirty="0"/>
              <a:t> in het curriculum is </a:t>
            </a:r>
            <a:r>
              <a:rPr lang="en-US" dirty="0" err="1"/>
              <a:t>niet</a:t>
            </a:r>
            <a:r>
              <a:rPr lang="en-US" dirty="0"/>
              <a:t> </a:t>
            </a:r>
            <a:r>
              <a:rPr lang="en-US" dirty="0" err="1"/>
              <a:t>gegarandeerd</a:t>
            </a:r>
            <a:r>
              <a:rPr lang="en-US" dirty="0"/>
              <a:t>. </a:t>
            </a:r>
          </a:p>
          <a:p>
            <a:pPr marL="0" indent="0">
              <a:buFontTx/>
              <a:buNone/>
            </a:pPr>
            <a:endParaRPr lang="nl-NL" dirty="0"/>
          </a:p>
        </p:txBody>
      </p:sp>
      <p:sp>
        <p:nvSpPr>
          <p:cNvPr id="4" name="Slide Number Placeholder 3"/>
          <p:cNvSpPr>
            <a:spLocks noGrp="1"/>
          </p:cNvSpPr>
          <p:nvPr>
            <p:ph type="sldNum" sz="quarter" idx="5"/>
          </p:nvPr>
        </p:nvSpPr>
        <p:spPr/>
        <p:txBody>
          <a:bodyPr/>
          <a:lstStyle/>
          <a:p>
            <a:fld id="{5EB975E7-4466-4875-9780-79F85FC725BE}" type="slidenum">
              <a:rPr lang="nl-NL" smtClean="0"/>
              <a:t>9</a:t>
            </a:fld>
            <a:endParaRPr lang="nl-NL"/>
          </a:p>
        </p:txBody>
      </p:sp>
    </p:spTree>
    <p:extLst>
      <p:ext uri="{BB962C8B-B14F-4D97-AF65-F5344CB8AC3E}">
        <p14:creationId xmlns:p14="http://schemas.microsoft.com/office/powerpoint/2010/main" val="4007838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8" name="Footer Placeholder 7"/>
          <p:cNvSpPr>
            <a:spLocks noGrp="1"/>
          </p:cNvSpPr>
          <p:nvPr>
            <p:ph type="ftr" sz="quarter" idx="11"/>
          </p:nvPr>
        </p:nvSpPr>
        <p:spPr/>
        <p:txBody>
          <a:bodyPr/>
          <a:lstStyle/>
          <a:p>
            <a:pPr rtl="0"/>
            <a:endParaRPr lang="nl-NL" noProof="0" dirty="0"/>
          </a:p>
        </p:txBody>
      </p:sp>
      <p:sp>
        <p:nvSpPr>
          <p:cNvPr id="9" name="Slide Number Placeholder 8"/>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976757584"/>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8" name="Footer Placeholder 7"/>
          <p:cNvSpPr>
            <a:spLocks noGrp="1"/>
          </p:cNvSpPr>
          <p:nvPr>
            <p:ph type="ftr" sz="quarter" idx="11"/>
          </p:nvPr>
        </p:nvSpPr>
        <p:spPr/>
        <p:txBody>
          <a:bodyPr/>
          <a:lstStyle/>
          <a:p>
            <a:pPr rtl="0"/>
            <a:endParaRPr lang="nl-NL" noProof="0" dirty="0"/>
          </a:p>
        </p:txBody>
      </p:sp>
      <p:sp>
        <p:nvSpPr>
          <p:cNvPr id="9" name="Slide Number Placeholder 8"/>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28888314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8" name="Footer Placeholder 7"/>
          <p:cNvSpPr>
            <a:spLocks noGrp="1"/>
          </p:cNvSpPr>
          <p:nvPr>
            <p:ph type="ftr" sz="quarter" idx="11"/>
          </p:nvPr>
        </p:nvSpPr>
        <p:spPr/>
        <p:txBody>
          <a:bodyPr/>
          <a:lstStyle/>
          <a:p>
            <a:pPr rtl="0"/>
            <a:endParaRPr lang="nl-NL" noProof="0" dirty="0"/>
          </a:p>
        </p:txBody>
      </p:sp>
      <p:sp>
        <p:nvSpPr>
          <p:cNvPr id="9" name="Slide Number Placeholder 8"/>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4700120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9" name="Footer Placeholder 8"/>
          <p:cNvSpPr>
            <a:spLocks noGrp="1"/>
          </p:cNvSpPr>
          <p:nvPr>
            <p:ph type="ftr" sz="quarter" idx="11"/>
          </p:nvPr>
        </p:nvSpPr>
        <p:spPr/>
        <p:txBody>
          <a:bodyPr/>
          <a:lstStyle/>
          <a:p>
            <a:pPr rtl="0"/>
            <a:endParaRPr lang="nl-NL" noProof="0" dirty="0"/>
          </a:p>
        </p:txBody>
      </p:sp>
      <p:sp>
        <p:nvSpPr>
          <p:cNvPr id="10" name="Slide Number Placeholder 9"/>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76716194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8" name="Footer Placeholder 7"/>
          <p:cNvSpPr>
            <a:spLocks noGrp="1"/>
          </p:cNvSpPr>
          <p:nvPr>
            <p:ph type="ftr" sz="quarter" idx="11"/>
          </p:nvPr>
        </p:nvSpPr>
        <p:spPr/>
        <p:txBody>
          <a:bodyPr/>
          <a:lstStyle/>
          <a:p>
            <a:pPr rtl="0"/>
            <a:endParaRPr lang="nl-NL" noProof="0" dirty="0"/>
          </a:p>
        </p:txBody>
      </p:sp>
      <p:sp>
        <p:nvSpPr>
          <p:cNvPr id="9" name="Slide Number Placeholder 8"/>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2312471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4" name="Footer Placeholder 3"/>
          <p:cNvSpPr>
            <a:spLocks noGrp="1"/>
          </p:cNvSpPr>
          <p:nvPr>
            <p:ph type="ftr" sz="quarter" idx="11"/>
          </p:nvPr>
        </p:nvSpPr>
        <p:spPr/>
        <p:txBody>
          <a:bodyPr/>
          <a:lstStyle/>
          <a:p>
            <a:pPr rtl="0"/>
            <a:endParaRPr lang="nl-NL" noProof="0" dirty="0"/>
          </a:p>
        </p:txBody>
      </p:sp>
      <p:sp>
        <p:nvSpPr>
          <p:cNvPr id="5" name="Slide Number Placeholder 4"/>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150595065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3" name="Footer Placeholder 2"/>
          <p:cNvSpPr>
            <a:spLocks noGrp="1"/>
          </p:cNvSpPr>
          <p:nvPr>
            <p:ph type="ftr" sz="quarter" idx="11"/>
          </p:nvPr>
        </p:nvSpPr>
        <p:spPr/>
        <p:txBody>
          <a:bodyPr/>
          <a:lstStyle/>
          <a:p>
            <a:pPr rtl="0"/>
            <a:endParaRPr lang="nl-NL" noProof="0" dirty="0"/>
          </a:p>
        </p:txBody>
      </p:sp>
      <p:sp>
        <p:nvSpPr>
          <p:cNvPr id="4" name="Slide Number Placeholder 3"/>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385751984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rtl="0"/>
            <a:endParaRPr lang="nl-NL" noProof="0" dirty="0"/>
          </a:p>
        </p:txBody>
      </p:sp>
      <p:sp>
        <p:nvSpPr>
          <p:cNvPr id="11" name="Slide Number Placeholder 10"/>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73439965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rtl="0"/>
            <a:fld id="{252ABDF1-0231-4F6D-839C-EFD217F5A87E}" type="datetime1">
              <a:rPr lang="nl-NL" noProof="0" smtClean="0"/>
              <a:t>9-10-2025</a:t>
            </a:fld>
            <a:endParaRPr lang="nl-NL" noProof="0"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pPr rtl="0"/>
            <a:endParaRPr lang="nl-NL" noProof="0" dirty="0"/>
          </a:p>
        </p:txBody>
      </p:sp>
      <p:sp>
        <p:nvSpPr>
          <p:cNvPr id="10" name="Slide Number Placeholder 9"/>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206687280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5" name="Footer Placeholder 4"/>
          <p:cNvSpPr>
            <a:spLocks noGrp="1"/>
          </p:cNvSpPr>
          <p:nvPr>
            <p:ph type="ftr" sz="quarter" idx="11"/>
          </p:nvPr>
        </p:nvSpPr>
        <p:spPr/>
        <p:txBody>
          <a:bodyPr/>
          <a:lstStyle/>
          <a:p>
            <a:pPr rtl="0"/>
            <a:endParaRPr lang="nl-NL" noProof="0" dirty="0"/>
          </a:p>
        </p:txBody>
      </p:sp>
      <p:sp>
        <p:nvSpPr>
          <p:cNvPr id="6" name="Slide Number Placeholder 5"/>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395747266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252ABDF1-0231-4F6D-839C-EFD217F5A87E}" type="datetime1">
              <a:rPr lang="nl-NL" noProof="0" smtClean="0"/>
              <a:t>9-10-2025</a:t>
            </a:fld>
            <a:endParaRPr lang="nl-NL" noProof="0" dirty="0"/>
          </a:p>
        </p:txBody>
      </p:sp>
      <p:sp>
        <p:nvSpPr>
          <p:cNvPr id="5" name="Footer Placeholder 4"/>
          <p:cNvSpPr>
            <a:spLocks noGrp="1"/>
          </p:cNvSpPr>
          <p:nvPr>
            <p:ph type="ftr" sz="quarter" idx="11"/>
          </p:nvPr>
        </p:nvSpPr>
        <p:spPr/>
        <p:txBody>
          <a:bodyPr/>
          <a:lstStyle/>
          <a:p>
            <a:pPr rtl="0"/>
            <a:endParaRPr lang="nl-NL" noProof="0" dirty="0"/>
          </a:p>
        </p:txBody>
      </p:sp>
      <p:sp>
        <p:nvSpPr>
          <p:cNvPr id="6" name="Slide Number Placeholder 5"/>
          <p:cNvSpPr>
            <a:spLocks noGrp="1"/>
          </p:cNvSpPr>
          <p:nvPr>
            <p:ph type="sldNum" sz="quarter" idx="12"/>
          </p:nvPr>
        </p:nvSpPr>
        <p:spPr/>
        <p:txBody>
          <a:body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326276072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Tekst">
    <p:spTree>
      <p:nvGrpSpPr>
        <p:cNvPr id="1" name=""/>
        <p:cNvGrpSpPr/>
        <p:nvPr/>
      </p:nvGrpSpPr>
      <p:grpSpPr>
        <a:xfrm>
          <a:off x="0" y="0"/>
          <a:ext cx="0" cy="0"/>
          <a:chOff x="0" y="0"/>
          <a:chExt cx="0" cy="0"/>
        </a:xfrm>
      </p:grpSpPr>
      <p:sp>
        <p:nvSpPr>
          <p:cNvPr id="4" name="Titel 6">
            <a:extLst>
              <a:ext uri="{FF2B5EF4-FFF2-40B4-BE49-F238E27FC236}">
                <a16:creationId xmlns:a16="http://schemas.microsoft.com/office/drawing/2014/main" id="{24158585-8C9B-2444-8413-2968F1CB97F5}"/>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7" name="Tijdelijke aanduiding voor tekst 2"/>
          <p:cNvSpPr>
            <a:spLocks noGrp="1"/>
          </p:cNvSpPr>
          <p:nvPr>
            <p:ph type="body" sz="quarter" idx="11"/>
          </p:nvPr>
        </p:nvSpPr>
        <p:spPr>
          <a:xfrm>
            <a:off x="838200" y="1925638"/>
            <a:ext cx="5257800" cy="4248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jdelijke aanduiding voor dianummer 1">
            <a:extLst>
              <a:ext uri="{FF2B5EF4-FFF2-40B4-BE49-F238E27FC236}">
                <a16:creationId xmlns:a16="http://schemas.microsoft.com/office/drawing/2014/main" id="{1D7D2143-8A99-4F87-AD10-03EFEAABE85B}"/>
              </a:ext>
            </a:extLst>
          </p:cNvPr>
          <p:cNvSpPr>
            <a:spLocks noGrp="1"/>
          </p:cNvSpPr>
          <p:nvPr>
            <p:ph type="sldNum" sz="quarter" idx="12"/>
          </p:nvPr>
        </p:nvSpPr>
        <p:spPr/>
        <p:txBody>
          <a:bodyPr/>
          <a:lstStyle/>
          <a:p>
            <a:fld id="{FACE7509-F60A-4509-9491-CD4ED7B54EDD}" type="slidenum">
              <a:rPr lang="nl-NL" smtClean="0"/>
              <a:pPr/>
              <a:t>‹nr.›</a:t>
            </a:fld>
            <a:endParaRPr lang="nl-NL"/>
          </a:p>
        </p:txBody>
      </p:sp>
    </p:spTree>
    <p:extLst>
      <p:ext uri="{BB962C8B-B14F-4D97-AF65-F5344CB8AC3E}">
        <p14:creationId xmlns:p14="http://schemas.microsoft.com/office/powerpoint/2010/main" val="1120493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252ABDF1-0231-4F6D-839C-EFD217F5A87E}" type="datetime1">
              <a:rPr lang="nl-NL" noProof="0" smtClean="0"/>
              <a:t>9-10-2025</a:t>
            </a:fld>
            <a:endParaRPr lang="nl-NL" noProof="0"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endParaRPr lang="nl-NL" noProof="0"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3A98EE3D-8CD1-4C3F-BD1C-C98C9596463C}" type="slidenum">
              <a:rPr lang="nl-NL" noProof="0" smtClean="0"/>
              <a:t>‹nr.›</a:t>
            </a:fld>
            <a:endParaRPr lang="nl-NL" noProof="0" dirty="0"/>
          </a:p>
        </p:txBody>
      </p:sp>
    </p:spTree>
    <p:extLst>
      <p:ext uri="{BB962C8B-B14F-4D97-AF65-F5344CB8AC3E}">
        <p14:creationId xmlns:p14="http://schemas.microsoft.com/office/powerpoint/2010/main" val="61417887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10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0FFA-8814-34E7-5C55-14560D3B6AA9}"/>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73466528-EAD8-6E93-57C7-00E59A9995FF}"/>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9526" y="10071"/>
            <a:ext cx="12191980" cy="6857990"/>
          </a:xfrm>
          <a:prstGeom prst="rect">
            <a:avLst/>
          </a:prstGeom>
        </p:spPr>
      </p:pic>
      <p:grpSp>
        <p:nvGrpSpPr>
          <p:cNvPr id="4" name="Groep 3">
            <a:extLst>
              <a:ext uri="{FF2B5EF4-FFF2-40B4-BE49-F238E27FC236}">
                <a16:creationId xmlns:a16="http://schemas.microsoft.com/office/drawing/2014/main" id="{4E7DF502-4EB3-D14E-7772-60DD2F49131C}"/>
              </a:ext>
            </a:extLst>
          </p:cNvPr>
          <p:cNvGrpSpPr/>
          <p:nvPr/>
        </p:nvGrpSpPr>
        <p:grpSpPr>
          <a:xfrm>
            <a:off x="9017671" y="6312783"/>
            <a:ext cx="3187029" cy="535146"/>
            <a:chOff x="9017671" y="6312783"/>
            <a:chExt cx="3187029" cy="535146"/>
          </a:xfrm>
        </p:grpSpPr>
        <p:pic>
          <p:nvPicPr>
            <p:cNvPr id="5" name="Afbeelding 4" descr="Afbeelding met tekst, Lettertype, logo, Graphics&#10;&#10;Door AI gegenereerde inhoud is mogelijk onjuist.">
              <a:extLst>
                <a:ext uri="{FF2B5EF4-FFF2-40B4-BE49-F238E27FC236}">
                  <a16:creationId xmlns:a16="http://schemas.microsoft.com/office/drawing/2014/main" id="{5CCD0313-DA5D-E20C-A1C2-7F3BF8D3EB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6" name="Afbeelding 5" descr="Afbeelding met logo, Graphics, Lettertype, symbool&#10;&#10;Door AI gegenereerde inhoud is mogelijk onjuist.">
              <a:extLst>
                <a:ext uri="{FF2B5EF4-FFF2-40B4-BE49-F238E27FC236}">
                  <a16:creationId xmlns:a16="http://schemas.microsoft.com/office/drawing/2014/main" id="{45E2F1CB-64BF-D5D9-332A-8403A94DE5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18EC5130-A65F-F37D-EA70-EF45D81E48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
        <p:nvSpPr>
          <p:cNvPr id="11" name="Tijdelijke aanduiding voor inhoud 10">
            <a:extLst>
              <a:ext uri="{FF2B5EF4-FFF2-40B4-BE49-F238E27FC236}">
                <a16:creationId xmlns:a16="http://schemas.microsoft.com/office/drawing/2014/main" id="{99C59F81-E8B5-78B6-F4A1-510BAC83B7C8}"/>
              </a:ext>
            </a:extLst>
          </p:cNvPr>
          <p:cNvSpPr>
            <a:spLocks noGrp="1"/>
          </p:cNvSpPr>
          <p:nvPr>
            <p:ph idx="1"/>
          </p:nvPr>
        </p:nvSpPr>
        <p:spPr>
          <a:xfrm>
            <a:off x="2683597" y="993808"/>
            <a:ext cx="7136678" cy="5851775"/>
          </a:xfrm>
        </p:spPr>
        <p:txBody>
          <a:bodyPr>
            <a:noAutofit/>
          </a:bodyPr>
          <a:lstStyle/>
          <a:p>
            <a:pPr marL="0" indent="0" algn="ctr">
              <a:buNone/>
            </a:pPr>
            <a:r>
              <a:rPr lang="nl-NL" sz="3200" dirty="0">
                <a:solidFill>
                  <a:srgbClr val="0070C0"/>
                </a:solidFill>
              </a:rPr>
              <a:t>De themabijeenkomst</a:t>
            </a:r>
          </a:p>
          <a:p>
            <a:pPr marL="0" indent="0" algn="ctr">
              <a:buNone/>
            </a:pPr>
            <a:r>
              <a:rPr lang="nl-NL" sz="3200" dirty="0">
                <a:solidFill>
                  <a:srgbClr val="0070C0"/>
                </a:solidFill>
              </a:rPr>
              <a:t>“Wiskunde in de propedeuse </a:t>
            </a:r>
            <a:br>
              <a:rPr lang="nl-NL" sz="3200" dirty="0">
                <a:solidFill>
                  <a:srgbClr val="0070C0"/>
                </a:solidFill>
              </a:rPr>
            </a:br>
            <a:r>
              <a:rPr lang="nl-NL" sz="3200" dirty="0">
                <a:solidFill>
                  <a:srgbClr val="0070C0"/>
                </a:solidFill>
              </a:rPr>
              <a:t>van het technische hbo” </a:t>
            </a:r>
          </a:p>
          <a:p>
            <a:pPr marL="0" indent="0" algn="ctr">
              <a:buNone/>
            </a:pPr>
            <a:r>
              <a:rPr lang="nl-NL" sz="3200" dirty="0">
                <a:solidFill>
                  <a:srgbClr val="0070C0"/>
                </a:solidFill>
              </a:rPr>
              <a:t>begint om 20:00 uur.</a:t>
            </a:r>
          </a:p>
          <a:p>
            <a:pPr marL="0" indent="0" algn="ctr">
              <a:buNone/>
            </a:pPr>
            <a:endParaRPr lang="nl-NL" sz="2800" dirty="0"/>
          </a:p>
          <a:p>
            <a:pPr marL="0" indent="0">
              <a:buNone/>
            </a:pPr>
            <a:endParaRPr lang="nl-NL" sz="2800" dirty="0"/>
          </a:p>
          <a:p>
            <a:pPr marL="0" indent="0">
              <a:buNone/>
            </a:pPr>
            <a:r>
              <a:rPr lang="nl-NL" sz="2000" dirty="0">
                <a:solidFill>
                  <a:srgbClr val="0070C0"/>
                </a:solidFill>
              </a:rPr>
              <a:t>Deze en andere themabijeenkomsten worden georganiseerd door de werkgroep mbo-hbo.  </a:t>
            </a:r>
            <a:br>
              <a:rPr lang="nl-NL" sz="2000" dirty="0">
                <a:solidFill>
                  <a:srgbClr val="0070C0"/>
                </a:solidFill>
              </a:rPr>
            </a:br>
            <a:br>
              <a:rPr lang="nl-NL" sz="2000" dirty="0">
                <a:solidFill>
                  <a:srgbClr val="0070C0"/>
                </a:solidFill>
              </a:rPr>
            </a:br>
            <a:r>
              <a:rPr lang="nl-NL" sz="2000" dirty="0">
                <a:solidFill>
                  <a:srgbClr val="0070C0"/>
                </a:solidFill>
              </a:rPr>
              <a:t>Wij bestaan momenteel uit 5 leden. Lijkt het u leuk zich bij de werkgroep aan te sluiten, dan informeren </a:t>
            </a:r>
            <a:br>
              <a:rPr lang="nl-NL" sz="2000" dirty="0">
                <a:solidFill>
                  <a:srgbClr val="0070C0"/>
                </a:solidFill>
              </a:rPr>
            </a:br>
            <a:r>
              <a:rPr lang="nl-NL" sz="2000" dirty="0">
                <a:solidFill>
                  <a:srgbClr val="0070C0"/>
                </a:solidFill>
              </a:rPr>
              <a:t>wij u graag verder!</a:t>
            </a:r>
            <a:br>
              <a:rPr lang="nl-NL" sz="2000" dirty="0">
                <a:solidFill>
                  <a:srgbClr val="0070C0"/>
                </a:solidFill>
              </a:rPr>
            </a:br>
            <a:r>
              <a:rPr lang="nl-NL" sz="2000" dirty="0">
                <a:solidFill>
                  <a:srgbClr val="0070C0"/>
                </a:solidFill>
              </a:rPr>
              <a:t>Mail u dan naar christiaan.boudri@han.nl </a:t>
            </a:r>
          </a:p>
        </p:txBody>
      </p:sp>
    </p:spTree>
    <p:extLst>
      <p:ext uri="{BB962C8B-B14F-4D97-AF65-F5344CB8AC3E}">
        <p14:creationId xmlns:p14="http://schemas.microsoft.com/office/powerpoint/2010/main" val="223630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0D1F047C-C727-42A7-85C5-68C5AA1B1A93}"/>
              </a:ext>
            </a:extLst>
          </p:cNvPr>
          <p:cNvSpPr>
            <a:spLocks noGrp="1"/>
          </p:cNvSpPr>
          <p:nvPr>
            <p:ph type="ctrTitle"/>
          </p:nvPr>
        </p:nvSpPr>
        <p:spPr>
          <a:xfrm>
            <a:off x="1600200" y="2386744"/>
            <a:ext cx="8991600" cy="1645920"/>
          </a:xfrm>
          <a:solidFill>
            <a:schemeClr val="bg1">
              <a:alpha val="47000"/>
            </a:schemeClr>
          </a:solidFill>
          <a:ln w="38100" cap="sq">
            <a:solidFill>
              <a:schemeClr val="tx1"/>
            </a:solidFill>
            <a:miter lim="800000"/>
          </a:ln>
        </p:spPr>
        <p:txBody>
          <a:bodyPr rtlCol="0" anchor="ctr">
            <a:normAutofit/>
          </a:bodyPr>
          <a:lstStyle/>
          <a:p>
            <a:r>
              <a:rPr lang="nl-NL" dirty="0">
                <a:solidFill>
                  <a:schemeClr val="tx1"/>
                </a:solidFill>
              </a:rPr>
              <a:t>Wiskunde in de propedeuse </a:t>
            </a:r>
            <a:br>
              <a:rPr lang="nl-NL" dirty="0">
                <a:solidFill>
                  <a:schemeClr val="tx1"/>
                </a:solidFill>
              </a:rPr>
            </a:br>
            <a:r>
              <a:rPr lang="nl-NL" dirty="0">
                <a:solidFill>
                  <a:schemeClr val="tx1"/>
                </a:solidFill>
              </a:rPr>
              <a:t>WTB HU en HAN</a:t>
            </a:r>
          </a:p>
        </p:txBody>
      </p:sp>
      <p:sp>
        <p:nvSpPr>
          <p:cNvPr id="3" name="Subtitel 2">
            <a:extLst>
              <a:ext uri="{FF2B5EF4-FFF2-40B4-BE49-F238E27FC236}">
                <a16:creationId xmlns:a16="http://schemas.microsoft.com/office/drawing/2014/main" id="{DB93FB3F-A8D4-46D3-A1C6-C79C64563729}"/>
              </a:ext>
            </a:extLst>
          </p:cNvPr>
          <p:cNvSpPr>
            <a:spLocks noGrp="1"/>
          </p:cNvSpPr>
          <p:nvPr>
            <p:ph type="subTitle" idx="1"/>
          </p:nvPr>
        </p:nvSpPr>
        <p:spPr>
          <a:xfrm>
            <a:off x="3840480" y="4352543"/>
            <a:ext cx="4206240" cy="1533619"/>
          </a:xfrm>
          <a:solidFill>
            <a:schemeClr val="tx1">
              <a:lumMod val="50000"/>
              <a:alpha val="50000"/>
            </a:schemeClr>
          </a:solidFill>
          <a:ln w="38100">
            <a:solidFill>
              <a:schemeClr val="tx1"/>
            </a:solidFill>
          </a:ln>
        </p:spPr>
        <p:txBody>
          <a:bodyPr rtlCol="0">
            <a:normAutofit fontScale="47500" lnSpcReduction="20000"/>
          </a:bodyPr>
          <a:lstStyle/>
          <a:p>
            <a:r>
              <a:rPr lang="nl-NL" sz="4000" dirty="0"/>
              <a:t>Werkgroep Mbo-Hbo Wiskunde</a:t>
            </a:r>
          </a:p>
          <a:p>
            <a:r>
              <a:rPr lang="nl-NL" sz="4000" dirty="0"/>
              <a:t>Arjen Boesveld HU</a:t>
            </a:r>
          </a:p>
          <a:p>
            <a:r>
              <a:rPr lang="nl-NL" sz="4000" dirty="0"/>
              <a:t>Christiaan Boudri HAN</a:t>
            </a:r>
          </a:p>
          <a:p>
            <a:r>
              <a:rPr lang="nl-NL" sz="4000" dirty="0"/>
              <a:t>9-10-2025</a:t>
            </a:r>
          </a:p>
        </p:txBody>
      </p:sp>
      <p:pic>
        <p:nvPicPr>
          <p:cNvPr id="4" name="Afbeelding 3" descr="Afbeelding met tekst, Lettertype, logo, Graphics&#10;&#10;Door AI gegenereerde inhoud is mogelijk onjuist.">
            <a:extLst>
              <a:ext uri="{FF2B5EF4-FFF2-40B4-BE49-F238E27FC236}">
                <a16:creationId xmlns:a16="http://schemas.microsoft.com/office/drawing/2014/main" id="{F957F6BF-FBB6-C491-369F-E0973E3064C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1060576" y="98896"/>
            <a:ext cx="1082357" cy="973208"/>
          </a:xfrm>
          <a:prstGeom prst="rect">
            <a:avLst/>
          </a:prstGeom>
        </p:spPr>
      </p:pic>
      <p:pic>
        <p:nvPicPr>
          <p:cNvPr id="6" name="Afbeelding 5" descr="Afbeelding met logo, Graphics, Lettertype, symbool&#10;&#10;Door AI gegenereerde inhoud is mogelijk onjuist.">
            <a:extLst>
              <a:ext uri="{FF2B5EF4-FFF2-40B4-BE49-F238E27FC236}">
                <a16:creationId xmlns:a16="http://schemas.microsoft.com/office/drawing/2014/main" id="{8A48230B-3547-7335-81C9-14F49F857D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5343" y="-1370"/>
            <a:ext cx="973208" cy="973208"/>
          </a:xfrm>
          <a:prstGeom prst="rect">
            <a:avLst/>
          </a:prstGeom>
        </p:spPr>
      </p:pic>
      <p:pic>
        <p:nvPicPr>
          <p:cNvPr id="9" name="Picture 8">
            <a:extLst>
              <a:ext uri="{FF2B5EF4-FFF2-40B4-BE49-F238E27FC236}">
                <a16:creationId xmlns:a16="http://schemas.microsoft.com/office/drawing/2014/main" id="{1BE2EAB4-9D50-97F1-B84A-D0D094EB01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67" y="98896"/>
            <a:ext cx="1873346" cy="533427"/>
          </a:xfrm>
          <a:prstGeom prst="rect">
            <a:avLst/>
          </a:prstGeom>
        </p:spPr>
      </p:pic>
      <p:sp>
        <p:nvSpPr>
          <p:cNvPr id="7" name="Tekstvak 6">
            <a:extLst>
              <a:ext uri="{FF2B5EF4-FFF2-40B4-BE49-F238E27FC236}">
                <a16:creationId xmlns:a16="http://schemas.microsoft.com/office/drawing/2014/main" id="{9A9247C7-7A64-CADB-C511-66FDAE5BC0F7}"/>
              </a:ext>
            </a:extLst>
          </p:cNvPr>
          <p:cNvSpPr txBox="1"/>
          <p:nvPr/>
        </p:nvSpPr>
        <p:spPr>
          <a:xfrm rot="1655542">
            <a:off x="8358188" y="1190625"/>
            <a:ext cx="2910156" cy="369332"/>
          </a:xfrm>
          <a:prstGeom prst="rect">
            <a:avLst/>
          </a:prstGeom>
          <a:noFill/>
        </p:spPr>
        <p:txBody>
          <a:bodyPr wrap="none" rtlCol="0">
            <a:spAutoFit/>
          </a:bodyPr>
          <a:lstStyle/>
          <a:p>
            <a:r>
              <a:rPr lang="nl-NL" dirty="0" err="1">
                <a:solidFill>
                  <a:srgbClr val="FFFF00"/>
                </a:solidFill>
              </a:rPr>
              <a:t>Reminnder</a:t>
            </a:r>
            <a:r>
              <a:rPr lang="nl-NL" dirty="0">
                <a:solidFill>
                  <a:srgbClr val="FFFF00"/>
                </a:solidFill>
              </a:rPr>
              <a:t>: opname starten!!</a:t>
            </a:r>
          </a:p>
        </p:txBody>
      </p:sp>
    </p:spTree>
    <p:extLst>
      <p:ext uri="{BB962C8B-B14F-4D97-AF65-F5344CB8AC3E}">
        <p14:creationId xmlns:p14="http://schemas.microsoft.com/office/powerpoint/2010/main" val="416788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extLst>
              <a:ext uri="{28A0092B-C50C-407E-A947-70E740481C1C}">
                <a14:useLocalDpi xmlns:a14="http://schemas.microsoft.com/office/drawing/2010/main" val="0"/>
              </a:ext>
            </a:extLst>
          </a:blip>
          <a:stretch/>
        </a:blip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1"/>
          <a:stretch/>
        </p:blipFill>
        <p:spPr>
          <a:xfrm>
            <a:off x="-8622" y="10"/>
            <a:ext cx="6096000" cy="6857990"/>
          </a:xfrm>
          <a:prstGeom prst="rect">
            <a:avLst/>
          </a:prstGeom>
        </p:spPr>
      </p:pic>
      <p:sp>
        <p:nvSpPr>
          <p:cNvPr id="2" name="Titel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rtlCol="0" anchor="b">
            <a:normAutofit fontScale="90000"/>
          </a:bodyPr>
          <a:lstStyle/>
          <a:p>
            <a:pPr algn="l"/>
            <a:r>
              <a:rPr lang="nl-NL" sz="4000" dirty="0"/>
              <a:t>Arjen Boesveld</a:t>
            </a:r>
          </a:p>
        </p:txBody>
      </p:sp>
      <p:sp>
        <p:nvSpPr>
          <p:cNvPr id="24" name="Tijdelijke aanduiding voor inhoud 2">
            <a:extLst>
              <a:ext uri="{FF2B5EF4-FFF2-40B4-BE49-F238E27FC236}">
                <a16:creationId xmlns:a16="http://schemas.microsoft.com/office/drawing/2014/main" id="{F260476B-CCA6-412B-A9C5-399C34AE6F05}"/>
              </a:ext>
            </a:extLst>
          </p:cNvPr>
          <p:cNvSpPr>
            <a:spLocks noGrp="1"/>
          </p:cNvSpPr>
          <p:nvPr>
            <p:ph idx="1"/>
          </p:nvPr>
        </p:nvSpPr>
        <p:spPr>
          <a:xfrm>
            <a:off x="6267450" y="1732449"/>
            <a:ext cx="5829300" cy="4816133"/>
          </a:xfrm>
        </p:spPr>
        <p:txBody>
          <a:bodyPr rtlCol="0" anchor="t">
            <a:normAutofit fontScale="92500"/>
          </a:bodyPr>
          <a:lstStyle/>
          <a:p>
            <a:pPr marL="36900" lvl="0" indent="0">
              <a:buNone/>
            </a:pPr>
            <a:r>
              <a:rPr lang="nl-NL" sz="2400" b="1" dirty="0"/>
              <a:t>2016 – nu</a:t>
            </a:r>
          </a:p>
          <a:p>
            <a:pPr marL="36900" lvl="0" indent="0">
              <a:buNone/>
            </a:pPr>
            <a:r>
              <a:rPr lang="nl-NL" sz="2400" dirty="0"/>
              <a:t>Docent, Hogeschool Utrecht</a:t>
            </a:r>
          </a:p>
          <a:p>
            <a:pPr marL="36900" lvl="0" indent="0">
              <a:buNone/>
            </a:pPr>
            <a:r>
              <a:rPr lang="nl-NL" sz="2400" b="1" dirty="0"/>
              <a:t>2009 – 2016</a:t>
            </a:r>
          </a:p>
          <a:p>
            <a:pPr marL="36900" lvl="0" indent="0">
              <a:buNone/>
            </a:pPr>
            <a:r>
              <a:rPr lang="nl-NL" sz="2400" dirty="0"/>
              <a:t>Project Manager, Pure Energie</a:t>
            </a:r>
          </a:p>
          <a:p>
            <a:pPr marL="36900" lvl="0" indent="0">
              <a:buNone/>
            </a:pPr>
            <a:r>
              <a:rPr lang="nl-NL" sz="2400" b="1" dirty="0"/>
              <a:t>2007 – 2009</a:t>
            </a:r>
          </a:p>
          <a:p>
            <a:pPr marL="36900" lvl="0" indent="0">
              <a:buNone/>
            </a:pPr>
            <a:r>
              <a:rPr lang="nl-NL" sz="2400" dirty="0"/>
              <a:t>Lead Consultant Sustainability,  </a:t>
            </a:r>
            <a:r>
              <a:rPr lang="nl-NL" sz="2400" dirty="0" err="1"/>
              <a:t>Altran</a:t>
            </a:r>
            <a:endParaRPr lang="nl-NL" sz="2400" dirty="0"/>
          </a:p>
          <a:p>
            <a:pPr marL="36900" lvl="0" indent="0">
              <a:buNone/>
            </a:pPr>
            <a:r>
              <a:rPr lang="nl-NL" sz="2400" b="1" dirty="0"/>
              <a:t>2004 – 2007</a:t>
            </a:r>
          </a:p>
          <a:p>
            <a:pPr marL="36900" lvl="0" indent="0">
              <a:buNone/>
            </a:pPr>
            <a:r>
              <a:rPr lang="nl-NL" sz="2400" dirty="0"/>
              <a:t>Accountmanager, KPN</a:t>
            </a:r>
          </a:p>
          <a:p>
            <a:pPr marL="36900" lvl="0" indent="0">
              <a:buNone/>
            </a:pPr>
            <a:r>
              <a:rPr lang="nl-NL" sz="2400" b="1" dirty="0"/>
              <a:t>2004</a:t>
            </a:r>
            <a:r>
              <a:rPr lang="nl-NL" sz="2400" dirty="0"/>
              <a:t> </a:t>
            </a:r>
            <a:r>
              <a:rPr lang="nl-NL" sz="2400" dirty="0" err="1"/>
              <a:t>M.Sc</a:t>
            </a:r>
            <a:r>
              <a:rPr lang="nl-NL" sz="2400" dirty="0"/>
              <a:t>. Technische Bestuurskunde, TU Delft</a:t>
            </a:r>
          </a:p>
          <a:p>
            <a:pPr marL="36900" lvl="0" indent="0">
              <a:buNone/>
            </a:pPr>
            <a:r>
              <a:rPr lang="nl-NL" sz="2400" b="1" dirty="0"/>
              <a:t>2001</a:t>
            </a:r>
            <a:r>
              <a:rPr lang="nl-NL" sz="2400" dirty="0"/>
              <a:t> </a:t>
            </a:r>
            <a:r>
              <a:rPr lang="nl-NL" sz="2400" dirty="0" err="1"/>
              <a:t>B.Sc</a:t>
            </a:r>
            <a:r>
              <a:rPr lang="nl-NL" sz="2400" dirty="0"/>
              <a:t>. Technische Natuurkunde, TH Rijswijk</a:t>
            </a:r>
          </a:p>
        </p:txBody>
      </p:sp>
      <p:grpSp>
        <p:nvGrpSpPr>
          <p:cNvPr id="4" name="Groep 3">
            <a:extLst>
              <a:ext uri="{FF2B5EF4-FFF2-40B4-BE49-F238E27FC236}">
                <a16:creationId xmlns:a16="http://schemas.microsoft.com/office/drawing/2014/main" id="{4CF66844-6307-8D2B-BD84-B75F11F95D97}"/>
              </a:ext>
            </a:extLst>
          </p:cNvPr>
          <p:cNvGrpSpPr/>
          <p:nvPr/>
        </p:nvGrpSpPr>
        <p:grpSpPr>
          <a:xfrm>
            <a:off x="9017671" y="6312783"/>
            <a:ext cx="3187029" cy="535146"/>
            <a:chOff x="9017671" y="6312783"/>
            <a:chExt cx="3187029" cy="535146"/>
          </a:xfrm>
        </p:grpSpPr>
        <p:pic>
          <p:nvPicPr>
            <p:cNvPr id="5" name="Afbeelding 4" descr="Afbeelding met tekst, Lettertype, logo, Graphics&#10;&#10;Door AI gegenereerde inhoud is mogelijk onjuist.">
              <a:extLst>
                <a:ext uri="{FF2B5EF4-FFF2-40B4-BE49-F238E27FC236}">
                  <a16:creationId xmlns:a16="http://schemas.microsoft.com/office/drawing/2014/main" id="{8402E954-0D5F-5FC7-09DC-7E5E80C964D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6" name="Afbeelding 5" descr="Afbeelding met logo, Graphics, Lettertype, symbool&#10;&#10;Door AI gegenereerde inhoud is mogelijk onjuist.">
              <a:extLst>
                <a:ext uri="{FF2B5EF4-FFF2-40B4-BE49-F238E27FC236}">
                  <a16:creationId xmlns:a16="http://schemas.microsoft.com/office/drawing/2014/main" id="{4F8B3B4F-7CB8-A1C5-9442-59AE84C8BE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E6D0A18A-5658-A8E1-2306-DEE525B1F4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3220235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extLst>
              <a:ext uri="{28A0092B-C50C-407E-A947-70E740481C1C}">
                <a14:useLocalDpi xmlns:a14="http://schemas.microsoft.com/office/drawing/2010/main" val="0"/>
              </a:ext>
            </a:extLst>
          </a:blip>
          <a:stretch/>
        </a:blipFill>
        <a:effectLst/>
      </p:bgPr>
    </p:bg>
    <p:spTree>
      <p:nvGrpSpPr>
        <p:cNvPr id="1" name="">
          <a:extLst>
            <a:ext uri="{FF2B5EF4-FFF2-40B4-BE49-F238E27FC236}">
              <a16:creationId xmlns:a16="http://schemas.microsoft.com/office/drawing/2014/main" id="{FDDF87F7-D569-F536-A8B1-BDA811F7F75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B75E5337-BE48-401A-25BD-59B9E29FEBB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1"/>
          <a:stretch/>
        </p:blipFill>
        <p:spPr>
          <a:xfrm>
            <a:off x="6199189" y="0"/>
            <a:ext cx="6096000" cy="6857990"/>
          </a:xfrm>
          <a:prstGeom prst="rect">
            <a:avLst/>
          </a:prstGeom>
        </p:spPr>
      </p:pic>
      <p:sp>
        <p:nvSpPr>
          <p:cNvPr id="2" name="Titel 1">
            <a:extLst>
              <a:ext uri="{FF2B5EF4-FFF2-40B4-BE49-F238E27FC236}">
                <a16:creationId xmlns:a16="http://schemas.microsoft.com/office/drawing/2014/main" id="{B55BF4DD-DC43-07FF-AB66-E10AA06D226F}"/>
              </a:ext>
            </a:extLst>
          </p:cNvPr>
          <p:cNvSpPr>
            <a:spLocks noGrp="1"/>
          </p:cNvSpPr>
          <p:nvPr>
            <p:ph type="title"/>
          </p:nvPr>
        </p:nvSpPr>
        <p:spPr>
          <a:xfrm>
            <a:off x="519232" y="499321"/>
            <a:ext cx="5431259" cy="970450"/>
          </a:xfrm>
        </p:spPr>
        <p:txBody>
          <a:bodyPr rtlCol="0" anchor="b">
            <a:normAutofit fontScale="90000"/>
          </a:bodyPr>
          <a:lstStyle/>
          <a:p>
            <a:pPr algn="l"/>
            <a:r>
              <a:rPr lang="nl-NL" sz="4000" dirty="0"/>
              <a:t>Christiaan Boudri</a:t>
            </a:r>
          </a:p>
        </p:txBody>
      </p:sp>
      <p:sp>
        <p:nvSpPr>
          <p:cNvPr id="24" name="Tijdelijke aanduiding voor inhoud 2">
            <a:extLst>
              <a:ext uri="{FF2B5EF4-FFF2-40B4-BE49-F238E27FC236}">
                <a16:creationId xmlns:a16="http://schemas.microsoft.com/office/drawing/2014/main" id="{1F431E49-59D0-6041-5086-0275F10154FF}"/>
              </a:ext>
            </a:extLst>
          </p:cNvPr>
          <p:cNvSpPr>
            <a:spLocks noGrp="1"/>
          </p:cNvSpPr>
          <p:nvPr>
            <p:ph idx="1"/>
          </p:nvPr>
        </p:nvSpPr>
        <p:spPr>
          <a:xfrm>
            <a:off x="163512" y="1622170"/>
            <a:ext cx="5829300" cy="4816133"/>
          </a:xfrm>
        </p:spPr>
        <p:txBody>
          <a:bodyPr rtlCol="0" anchor="t">
            <a:normAutofit/>
          </a:bodyPr>
          <a:lstStyle/>
          <a:p>
            <a:pPr marL="36900" lvl="0" indent="0">
              <a:buNone/>
            </a:pPr>
            <a:r>
              <a:rPr lang="nl-NL" sz="2400" b="1" dirty="0"/>
              <a:t>2007 – nu</a:t>
            </a:r>
          </a:p>
          <a:p>
            <a:pPr marL="36900" lvl="0" indent="0">
              <a:buNone/>
            </a:pPr>
            <a:r>
              <a:rPr lang="nl-NL" sz="2400" dirty="0"/>
              <a:t>Docent, Hogeschool van Arnhem en Nijmegen</a:t>
            </a:r>
          </a:p>
          <a:p>
            <a:pPr marL="36900" lvl="0" indent="0">
              <a:buNone/>
            </a:pPr>
            <a:r>
              <a:rPr lang="nl-NL" sz="2400" b="1" dirty="0"/>
              <a:t>2002 – 2007 </a:t>
            </a:r>
          </a:p>
          <a:p>
            <a:pPr marL="36900" lvl="0" indent="0">
              <a:buNone/>
            </a:pPr>
            <a:r>
              <a:rPr lang="nl-NL" sz="2400" dirty="0"/>
              <a:t>Docent wiskunde havo/vwo</a:t>
            </a:r>
          </a:p>
          <a:p>
            <a:pPr marL="36900" lvl="0" indent="0">
              <a:buNone/>
            </a:pPr>
            <a:r>
              <a:rPr lang="nl-NL" sz="2400" b="1" dirty="0"/>
              <a:t>1996 – 2001 </a:t>
            </a:r>
          </a:p>
          <a:p>
            <a:pPr marL="36900" lvl="0" indent="0">
              <a:buNone/>
            </a:pPr>
            <a:r>
              <a:rPr lang="nl-NL" sz="2400" dirty="0"/>
              <a:t>Onderzoeker </a:t>
            </a:r>
            <a:r>
              <a:rPr lang="nl-NL" sz="1900" dirty="0"/>
              <a:t>(KEMA en Wageningen Universiteit)</a:t>
            </a:r>
          </a:p>
          <a:p>
            <a:pPr marL="36900" lvl="0" indent="0">
              <a:buNone/>
            </a:pPr>
            <a:r>
              <a:rPr lang="nl-NL" sz="2400" b="1" dirty="0"/>
              <a:t>1994</a:t>
            </a:r>
            <a:r>
              <a:rPr lang="nl-NL" sz="2400" dirty="0"/>
              <a:t> PhD  TU Twente</a:t>
            </a:r>
          </a:p>
          <a:p>
            <a:pPr marL="36900" lvl="0" indent="0">
              <a:buNone/>
            </a:pPr>
            <a:r>
              <a:rPr lang="nl-NL" sz="2400" b="1" dirty="0"/>
              <a:t>1986</a:t>
            </a:r>
            <a:r>
              <a:rPr lang="nl-NL" sz="2400" dirty="0"/>
              <a:t> MSc Werktuigbouwkunde, TU Twente</a:t>
            </a:r>
          </a:p>
        </p:txBody>
      </p:sp>
      <p:grpSp>
        <p:nvGrpSpPr>
          <p:cNvPr id="4" name="Groep 3">
            <a:extLst>
              <a:ext uri="{FF2B5EF4-FFF2-40B4-BE49-F238E27FC236}">
                <a16:creationId xmlns:a16="http://schemas.microsoft.com/office/drawing/2014/main" id="{4FED8AF0-D301-3DA2-E1B3-B8970EFC044B}"/>
              </a:ext>
            </a:extLst>
          </p:cNvPr>
          <p:cNvGrpSpPr/>
          <p:nvPr/>
        </p:nvGrpSpPr>
        <p:grpSpPr>
          <a:xfrm>
            <a:off x="9017671" y="6312783"/>
            <a:ext cx="3187029" cy="535146"/>
            <a:chOff x="9017671" y="6312783"/>
            <a:chExt cx="3187029" cy="535146"/>
          </a:xfrm>
        </p:grpSpPr>
        <p:pic>
          <p:nvPicPr>
            <p:cNvPr id="5" name="Afbeelding 4" descr="Afbeelding met tekst, Lettertype, logo, Graphics&#10;&#10;Door AI gegenereerde inhoud is mogelijk onjuist.">
              <a:extLst>
                <a:ext uri="{FF2B5EF4-FFF2-40B4-BE49-F238E27FC236}">
                  <a16:creationId xmlns:a16="http://schemas.microsoft.com/office/drawing/2014/main" id="{85D779D4-CC0D-3B22-2873-70E032FE629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6" name="Afbeelding 5" descr="Afbeelding met logo, Graphics, Lettertype, symbool&#10;&#10;Door AI gegenereerde inhoud is mogelijk onjuist.">
              <a:extLst>
                <a:ext uri="{FF2B5EF4-FFF2-40B4-BE49-F238E27FC236}">
                  <a16:creationId xmlns:a16="http://schemas.microsoft.com/office/drawing/2014/main" id="{DBA35AF9-F118-5E2C-5EEA-48F5684C9A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24F7B23F-7257-48C6-9D69-202F591FBE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764069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B57D1-314A-FEC3-6F51-3B3A22A62E39}"/>
              </a:ext>
            </a:extLst>
          </p:cNvPr>
          <p:cNvSpPr>
            <a:spLocks noGrp="1"/>
          </p:cNvSpPr>
          <p:nvPr>
            <p:ph type="title"/>
          </p:nvPr>
        </p:nvSpPr>
        <p:spPr>
          <a:xfrm>
            <a:off x="1735837" y="367839"/>
            <a:ext cx="7729728" cy="841490"/>
          </a:xfrm>
        </p:spPr>
        <p:txBody>
          <a:bodyPr>
            <a:normAutofit/>
          </a:bodyPr>
          <a:lstStyle/>
          <a:p>
            <a:r>
              <a:rPr lang="nl-NL" sz="2400" dirty="0"/>
              <a:t>Uitgangspunt </a:t>
            </a:r>
          </a:p>
        </p:txBody>
      </p:sp>
      <p:pic>
        <p:nvPicPr>
          <p:cNvPr id="75" name="Afbeelding 74" descr="Afbeelding met tekst, Lettertype, logo, Graphics&#10;&#10;Door AI gegenereerde inhoud is mogelijk onjuist.">
            <a:extLst>
              <a:ext uri="{FF2B5EF4-FFF2-40B4-BE49-F238E27FC236}">
                <a16:creationId xmlns:a16="http://schemas.microsoft.com/office/drawing/2014/main" id="{C7355C4D-71E5-1F0D-8BA3-25F14BED454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3649"/>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75F17ECE-4F61-BD62-56D4-71A597670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4511"/>
            <a:ext cx="532800" cy="532800"/>
          </a:xfrm>
          <a:prstGeom prst="rect">
            <a:avLst/>
          </a:prstGeom>
        </p:spPr>
      </p:pic>
      <p:pic>
        <p:nvPicPr>
          <p:cNvPr id="77" name="Picture 8">
            <a:extLst>
              <a:ext uri="{FF2B5EF4-FFF2-40B4-BE49-F238E27FC236}">
                <a16:creationId xmlns:a16="http://schemas.microsoft.com/office/drawing/2014/main" id="{5028BF56-BBDC-624E-01E9-4FB8EAF041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5368"/>
            <a:ext cx="1873346" cy="533427"/>
          </a:xfrm>
          <a:prstGeom prst="rect">
            <a:avLst/>
          </a:prstGeom>
        </p:spPr>
      </p:pic>
      <p:sp>
        <p:nvSpPr>
          <p:cNvPr id="3" name="Tekstvak 2">
            <a:extLst>
              <a:ext uri="{FF2B5EF4-FFF2-40B4-BE49-F238E27FC236}">
                <a16:creationId xmlns:a16="http://schemas.microsoft.com/office/drawing/2014/main" id="{E92D169F-A6D1-F56F-A5D1-AEED28BA397B}"/>
              </a:ext>
            </a:extLst>
          </p:cNvPr>
          <p:cNvSpPr txBox="1"/>
          <p:nvPr/>
        </p:nvSpPr>
        <p:spPr>
          <a:xfrm flipH="1">
            <a:off x="1781554" y="2202181"/>
            <a:ext cx="9605583" cy="4801314"/>
          </a:xfrm>
          <a:prstGeom prst="rect">
            <a:avLst/>
          </a:prstGeom>
          <a:noFill/>
        </p:spPr>
        <p:txBody>
          <a:bodyPr wrap="square" rtlCol="0">
            <a:spAutoFit/>
          </a:bodyPr>
          <a:lstStyle/>
          <a:p>
            <a:pPr marL="285750" indent="-285750">
              <a:buFontTx/>
              <a:buChar char="-"/>
            </a:pPr>
            <a:r>
              <a:rPr lang="nl-NL" dirty="0"/>
              <a:t>We laten zien hoe wiskunde is ingebed in het huidige curriculum van onze opleiding (WTB);</a:t>
            </a:r>
          </a:p>
          <a:p>
            <a:pPr marL="285750" indent="-285750">
              <a:buFontTx/>
              <a:buChar char="-"/>
            </a:pPr>
            <a:r>
              <a:rPr lang="nl-NL" dirty="0"/>
              <a:t>We bespreken de plannen voor curriculumvernieuwing</a:t>
            </a:r>
          </a:p>
          <a:p>
            <a:pPr marL="285750" indent="-285750">
              <a:buFontTx/>
              <a:buChar char="-"/>
            </a:pPr>
            <a:r>
              <a:rPr lang="nl-NL" dirty="0"/>
              <a:t>Daarbij aandacht voor </a:t>
            </a:r>
          </a:p>
          <a:p>
            <a:r>
              <a:rPr lang="nl-NL" dirty="0"/>
              <a:t>		- aansluiting</a:t>
            </a:r>
          </a:p>
          <a:p>
            <a:r>
              <a:rPr lang="nl-NL" dirty="0"/>
              <a:t>		- integratie</a:t>
            </a:r>
          </a:p>
          <a:p>
            <a:r>
              <a:rPr lang="nl-NL" dirty="0"/>
              <a:t>		- didactiek</a:t>
            </a:r>
          </a:p>
          <a:p>
            <a:pPr marL="285750" indent="-285750">
              <a:buFontTx/>
              <a:buChar char="-"/>
            </a:pPr>
            <a:r>
              <a:rPr lang="nl-NL" dirty="0"/>
              <a:t>Doel is ideeënuitwisseling en wederzijdse inspiratie</a:t>
            </a:r>
          </a:p>
          <a:p>
            <a:pPr marL="285750" indent="-285750">
              <a:buFontTx/>
              <a:buChar char="-"/>
            </a:pPr>
            <a:endParaRPr lang="nl-NL" dirty="0"/>
          </a:p>
          <a:p>
            <a:pPr marL="285750" indent="-285750">
              <a:buFontTx/>
              <a:buChar char="-"/>
            </a:pPr>
            <a:endParaRPr lang="nl-NL" dirty="0"/>
          </a:p>
          <a:p>
            <a:pPr marL="285750" indent="-285750">
              <a:buFontTx/>
              <a:buChar char="-"/>
            </a:pPr>
            <a:r>
              <a:rPr lang="nl-NL" dirty="0"/>
              <a:t>Informatieve vragen mogen tussendoor (via hand opsteken); discussievragen graag na de inleidingen</a:t>
            </a:r>
          </a:p>
          <a:p>
            <a:endParaRPr lang="nl-NL" dirty="0"/>
          </a:p>
          <a:p>
            <a:endParaRPr lang="nl-NL" dirty="0"/>
          </a:p>
          <a:p>
            <a:endParaRPr lang="nl-NL" dirty="0"/>
          </a:p>
          <a:p>
            <a:pPr marL="285750" indent="-285750">
              <a:buFontTx/>
              <a:buChar char="-"/>
            </a:pPr>
            <a:endParaRPr lang="nl-NL" dirty="0"/>
          </a:p>
          <a:p>
            <a:endParaRPr lang="nl-NL" dirty="0"/>
          </a:p>
          <a:p>
            <a:endParaRPr lang="nl-NL" dirty="0"/>
          </a:p>
          <a:p>
            <a:endParaRPr lang="nl-NL" dirty="0"/>
          </a:p>
        </p:txBody>
      </p:sp>
    </p:spTree>
    <p:extLst>
      <p:ext uri="{BB962C8B-B14F-4D97-AF65-F5344CB8AC3E}">
        <p14:creationId xmlns:p14="http://schemas.microsoft.com/office/powerpoint/2010/main" val="3416303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D289A-A875-6C2D-DF03-75A2094CAB0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1B1D76-7920-2272-063E-DC23D963F59D}"/>
              </a:ext>
            </a:extLst>
          </p:cNvPr>
          <p:cNvSpPr>
            <a:spLocks noGrp="1"/>
          </p:cNvSpPr>
          <p:nvPr>
            <p:ph type="title"/>
          </p:nvPr>
        </p:nvSpPr>
        <p:spPr>
          <a:xfrm>
            <a:off x="1735837" y="367839"/>
            <a:ext cx="7729728" cy="841490"/>
          </a:xfrm>
        </p:spPr>
        <p:txBody>
          <a:bodyPr>
            <a:normAutofit/>
          </a:bodyPr>
          <a:lstStyle/>
          <a:p>
            <a:r>
              <a:rPr lang="nl-NL" sz="2400" dirty="0"/>
              <a:t>Opbouw propedeuse WTB </a:t>
            </a:r>
            <a:r>
              <a:rPr lang="nl-NL" sz="2400" dirty="0" err="1"/>
              <a:t>han</a:t>
            </a:r>
            <a:endParaRPr lang="nl-NL" sz="2400" dirty="0"/>
          </a:p>
        </p:txBody>
      </p:sp>
      <p:sp>
        <p:nvSpPr>
          <p:cNvPr id="51" name="Rechthoek 50">
            <a:extLst>
              <a:ext uri="{FF2B5EF4-FFF2-40B4-BE49-F238E27FC236}">
                <a16:creationId xmlns:a16="http://schemas.microsoft.com/office/drawing/2014/main" id="{5DE0291C-2122-DE52-85D8-946E86566518}"/>
              </a:ext>
            </a:extLst>
          </p:cNvPr>
          <p:cNvSpPr/>
          <p:nvPr/>
        </p:nvSpPr>
        <p:spPr>
          <a:xfrm>
            <a:off x="2655258" y="1762621"/>
            <a:ext cx="2040169"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a:solidFill>
                  <a:schemeClr val="tx1"/>
                </a:solidFill>
              </a:rPr>
              <a:t>CAD</a:t>
            </a:r>
          </a:p>
          <a:p>
            <a:r>
              <a:rPr lang="nl-NL" sz="1200" dirty="0">
                <a:solidFill>
                  <a:schemeClr val="tx1"/>
                </a:solidFill>
              </a:rPr>
              <a:t>Materiaalkunde</a:t>
            </a:r>
          </a:p>
        </p:txBody>
      </p:sp>
      <p:sp>
        <p:nvSpPr>
          <p:cNvPr id="52" name="Rechthoek 51">
            <a:extLst>
              <a:ext uri="{FF2B5EF4-FFF2-40B4-BE49-F238E27FC236}">
                <a16:creationId xmlns:a16="http://schemas.microsoft.com/office/drawing/2014/main" id="{6F1C3F06-5582-C48E-FA45-3F0E5E7D7352}"/>
              </a:ext>
            </a:extLst>
          </p:cNvPr>
          <p:cNvSpPr/>
          <p:nvPr/>
        </p:nvSpPr>
        <p:spPr>
          <a:xfrm>
            <a:off x="2655258" y="2967270"/>
            <a:ext cx="2040169"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a:solidFill>
                  <a:schemeClr val="tx1"/>
                </a:solidFill>
              </a:rPr>
              <a:t>CAD</a:t>
            </a:r>
          </a:p>
          <a:p>
            <a:r>
              <a:rPr lang="nl-NL" sz="1200" dirty="0">
                <a:solidFill>
                  <a:schemeClr val="tx1"/>
                </a:solidFill>
              </a:rPr>
              <a:t>Materiaalkunde</a:t>
            </a:r>
          </a:p>
          <a:p>
            <a:r>
              <a:rPr lang="nl-NL" sz="1200" dirty="0">
                <a:solidFill>
                  <a:schemeClr val="tx1"/>
                </a:solidFill>
              </a:rPr>
              <a:t>Werktuigkundig ontwerpen Leerteam 1</a:t>
            </a:r>
          </a:p>
        </p:txBody>
      </p:sp>
      <p:sp>
        <p:nvSpPr>
          <p:cNvPr id="53" name="Rechthoek 52">
            <a:extLst>
              <a:ext uri="{FF2B5EF4-FFF2-40B4-BE49-F238E27FC236}">
                <a16:creationId xmlns:a16="http://schemas.microsoft.com/office/drawing/2014/main" id="{730A26DA-FEAA-92CB-416B-FD492740672F}"/>
              </a:ext>
            </a:extLst>
          </p:cNvPr>
          <p:cNvSpPr/>
          <p:nvPr/>
        </p:nvSpPr>
        <p:spPr>
          <a:xfrm>
            <a:off x="2655258" y="4267648"/>
            <a:ext cx="2040169"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a:solidFill>
                  <a:schemeClr val="tx1"/>
                </a:solidFill>
              </a:rPr>
              <a:t>CAD</a:t>
            </a:r>
          </a:p>
          <a:p>
            <a:r>
              <a:rPr lang="nl-NL" sz="1200" dirty="0">
                <a:solidFill>
                  <a:schemeClr val="tx1"/>
                </a:solidFill>
              </a:rPr>
              <a:t>Logische circuits</a:t>
            </a:r>
          </a:p>
          <a:p>
            <a:r>
              <a:rPr lang="nl-NL" sz="1200" dirty="0" err="1">
                <a:solidFill>
                  <a:schemeClr val="tx1"/>
                </a:solidFill>
              </a:rPr>
              <a:t>PLC’s</a:t>
            </a:r>
            <a:endParaRPr lang="nl-NL" sz="1200" dirty="0">
              <a:solidFill>
                <a:schemeClr val="tx1"/>
              </a:solidFill>
            </a:endParaRPr>
          </a:p>
          <a:p>
            <a:r>
              <a:rPr lang="nl-NL" sz="1200" dirty="0">
                <a:solidFill>
                  <a:schemeClr val="tx1"/>
                </a:solidFill>
              </a:rPr>
              <a:t>Practicum</a:t>
            </a:r>
          </a:p>
          <a:p>
            <a:endParaRPr lang="nl-NL" sz="1200" dirty="0">
              <a:solidFill>
                <a:schemeClr val="tx1"/>
              </a:solidFill>
            </a:endParaRPr>
          </a:p>
        </p:txBody>
      </p:sp>
      <p:sp>
        <p:nvSpPr>
          <p:cNvPr id="54" name="Rechthoek 53">
            <a:extLst>
              <a:ext uri="{FF2B5EF4-FFF2-40B4-BE49-F238E27FC236}">
                <a16:creationId xmlns:a16="http://schemas.microsoft.com/office/drawing/2014/main" id="{4354B1E2-0679-C7D3-CB44-11A260525389}"/>
              </a:ext>
            </a:extLst>
          </p:cNvPr>
          <p:cNvSpPr/>
          <p:nvPr/>
        </p:nvSpPr>
        <p:spPr>
          <a:xfrm>
            <a:off x="2655258" y="5476126"/>
            <a:ext cx="2040169"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a:solidFill>
                  <a:schemeClr val="tx1"/>
                </a:solidFill>
              </a:rPr>
              <a:t>Stromingsleer</a:t>
            </a:r>
          </a:p>
          <a:p>
            <a:r>
              <a:rPr lang="nl-NL" sz="1200" dirty="0">
                <a:solidFill>
                  <a:schemeClr val="tx1"/>
                </a:solidFill>
              </a:rPr>
              <a:t>Leerteam 2</a:t>
            </a:r>
          </a:p>
        </p:txBody>
      </p:sp>
      <p:sp>
        <p:nvSpPr>
          <p:cNvPr id="55" name="Tekstvak 54">
            <a:extLst>
              <a:ext uri="{FF2B5EF4-FFF2-40B4-BE49-F238E27FC236}">
                <a16:creationId xmlns:a16="http://schemas.microsoft.com/office/drawing/2014/main" id="{2C497CF9-DFEB-E2C5-776C-7BDE2DD6F066}"/>
              </a:ext>
            </a:extLst>
          </p:cNvPr>
          <p:cNvSpPr txBox="1"/>
          <p:nvPr/>
        </p:nvSpPr>
        <p:spPr>
          <a:xfrm rot="16200000">
            <a:off x="716177" y="2510733"/>
            <a:ext cx="2761580" cy="369332"/>
          </a:xfrm>
          <a:prstGeom prst="rect">
            <a:avLst/>
          </a:prstGeom>
          <a:noFill/>
        </p:spPr>
        <p:txBody>
          <a:bodyPr wrap="square" rtlCol="0">
            <a:spAutoFit/>
          </a:bodyPr>
          <a:lstStyle/>
          <a:p>
            <a:r>
              <a:rPr lang="nl-NL" dirty="0"/>
              <a:t>Mechanisch ontwerpen</a:t>
            </a:r>
          </a:p>
        </p:txBody>
      </p:sp>
      <p:sp>
        <p:nvSpPr>
          <p:cNvPr id="56" name="Tekstvak 55">
            <a:extLst>
              <a:ext uri="{FF2B5EF4-FFF2-40B4-BE49-F238E27FC236}">
                <a16:creationId xmlns:a16="http://schemas.microsoft.com/office/drawing/2014/main" id="{E1E62E81-1F4B-ABAD-1BD3-DF97FBCB9C04}"/>
              </a:ext>
            </a:extLst>
          </p:cNvPr>
          <p:cNvSpPr txBox="1"/>
          <p:nvPr/>
        </p:nvSpPr>
        <p:spPr>
          <a:xfrm rot="16200000">
            <a:off x="844453" y="5144036"/>
            <a:ext cx="2505027" cy="369332"/>
          </a:xfrm>
          <a:prstGeom prst="rect">
            <a:avLst/>
          </a:prstGeom>
          <a:noFill/>
        </p:spPr>
        <p:txBody>
          <a:bodyPr wrap="square" rtlCol="0">
            <a:spAutoFit/>
          </a:bodyPr>
          <a:lstStyle/>
          <a:p>
            <a:r>
              <a:rPr lang="nl-NL" dirty="0"/>
              <a:t>Energetisch ontwerpen</a:t>
            </a:r>
          </a:p>
        </p:txBody>
      </p:sp>
      <p:sp>
        <p:nvSpPr>
          <p:cNvPr id="57" name="Rechthoek 56">
            <a:extLst>
              <a:ext uri="{FF2B5EF4-FFF2-40B4-BE49-F238E27FC236}">
                <a16:creationId xmlns:a16="http://schemas.microsoft.com/office/drawing/2014/main" id="{71E66930-9390-538E-C21E-301B4713935D}"/>
              </a:ext>
            </a:extLst>
          </p:cNvPr>
          <p:cNvSpPr/>
          <p:nvPr/>
        </p:nvSpPr>
        <p:spPr>
          <a:xfrm>
            <a:off x="5183262" y="176262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200" dirty="0">
                <a:solidFill>
                  <a:schemeClr val="tx1"/>
                </a:solidFill>
              </a:rPr>
              <a:t>Herhaling           Statica</a:t>
            </a:r>
          </a:p>
          <a:p>
            <a:r>
              <a:rPr lang="nl-NL" sz="1200" dirty="0">
                <a:solidFill>
                  <a:schemeClr val="tx1"/>
                </a:solidFill>
              </a:rPr>
              <a:t>Havo </a:t>
            </a:r>
            <a:r>
              <a:rPr lang="nl-NL" sz="1200" dirty="0" err="1">
                <a:solidFill>
                  <a:schemeClr val="tx1"/>
                </a:solidFill>
              </a:rPr>
              <a:t>WiB</a:t>
            </a:r>
            <a:r>
              <a:rPr lang="nl-NL" sz="1200" dirty="0">
                <a:solidFill>
                  <a:schemeClr val="tx1"/>
                </a:solidFill>
              </a:rPr>
              <a:t>           Werktuig-	  WIS0		      onderdelen</a:t>
            </a:r>
          </a:p>
          <a:p>
            <a:endParaRPr lang="nl-NL" sz="1200" dirty="0">
              <a:solidFill>
                <a:schemeClr val="tx1"/>
              </a:solidFill>
            </a:endParaRPr>
          </a:p>
          <a:p>
            <a:r>
              <a:rPr lang="nl-NL" sz="1200" dirty="0">
                <a:solidFill>
                  <a:schemeClr val="tx1"/>
                </a:solidFill>
              </a:rPr>
              <a:t>Intro </a:t>
            </a:r>
            <a:r>
              <a:rPr lang="nl-NL" sz="1200" dirty="0" err="1">
                <a:solidFill>
                  <a:schemeClr val="tx1"/>
                </a:solidFill>
              </a:rPr>
              <a:t>DIF</a:t>
            </a:r>
            <a:r>
              <a:rPr lang="nl-NL" sz="1200" dirty="0">
                <a:solidFill>
                  <a:schemeClr val="tx1"/>
                </a:solidFill>
              </a:rPr>
              <a:t>/INT</a:t>
            </a:r>
          </a:p>
        </p:txBody>
      </p:sp>
      <p:sp>
        <p:nvSpPr>
          <p:cNvPr id="58" name="Rechthoek 57">
            <a:extLst>
              <a:ext uri="{FF2B5EF4-FFF2-40B4-BE49-F238E27FC236}">
                <a16:creationId xmlns:a16="http://schemas.microsoft.com/office/drawing/2014/main" id="{E9B2EDAE-46A9-19B4-DC0D-C561A8B177E6}"/>
              </a:ext>
            </a:extLst>
          </p:cNvPr>
          <p:cNvSpPr/>
          <p:nvPr/>
        </p:nvSpPr>
        <p:spPr>
          <a:xfrm>
            <a:off x="5183262" y="2967270"/>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a:solidFill>
                  <a:schemeClr val="tx1"/>
                </a:solidFill>
              </a:rPr>
              <a:t>		Sterkteleer</a:t>
            </a:r>
          </a:p>
          <a:p>
            <a:r>
              <a:rPr lang="nl-NL" sz="1200" dirty="0">
                <a:solidFill>
                  <a:schemeClr val="tx1"/>
                </a:solidFill>
              </a:rPr>
              <a:t>		Dynamica</a:t>
            </a:r>
          </a:p>
        </p:txBody>
      </p:sp>
      <p:sp>
        <p:nvSpPr>
          <p:cNvPr id="59" name="Rechthoek 58">
            <a:extLst>
              <a:ext uri="{FF2B5EF4-FFF2-40B4-BE49-F238E27FC236}">
                <a16:creationId xmlns:a16="http://schemas.microsoft.com/office/drawing/2014/main" id="{313DA0E3-A3C0-E36F-4533-0E1B2A32201A}"/>
              </a:ext>
            </a:extLst>
          </p:cNvPr>
          <p:cNvSpPr/>
          <p:nvPr/>
        </p:nvSpPr>
        <p:spPr>
          <a:xfrm>
            <a:off x="5183262" y="4267648"/>
            <a:ext cx="2250771"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err="1">
                <a:solidFill>
                  <a:schemeClr val="tx1"/>
                </a:solidFill>
              </a:rPr>
              <a:t>DIF</a:t>
            </a:r>
            <a:r>
              <a:rPr lang="nl-NL" sz="1200" dirty="0">
                <a:solidFill>
                  <a:schemeClr val="tx1"/>
                </a:solidFill>
              </a:rPr>
              <a:t>/INT	Thermodynamica</a:t>
            </a:r>
          </a:p>
          <a:p>
            <a:r>
              <a:rPr lang="nl-NL" sz="1200" dirty="0">
                <a:solidFill>
                  <a:schemeClr val="tx1"/>
                </a:solidFill>
              </a:rPr>
              <a:t>		Elektrotechniek</a:t>
            </a:r>
          </a:p>
        </p:txBody>
      </p:sp>
      <p:sp>
        <p:nvSpPr>
          <p:cNvPr id="60" name="Rechthoek 59">
            <a:extLst>
              <a:ext uri="{FF2B5EF4-FFF2-40B4-BE49-F238E27FC236}">
                <a16:creationId xmlns:a16="http://schemas.microsoft.com/office/drawing/2014/main" id="{AB024653-B773-7B96-9FE7-D5893C755DBE}"/>
              </a:ext>
            </a:extLst>
          </p:cNvPr>
          <p:cNvSpPr/>
          <p:nvPr/>
        </p:nvSpPr>
        <p:spPr>
          <a:xfrm>
            <a:off x="5183262" y="5476126"/>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200" dirty="0">
                <a:solidFill>
                  <a:schemeClr val="tx1"/>
                </a:solidFill>
              </a:rPr>
              <a:t>		Materiaalkunde</a:t>
            </a:r>
          </a:p>
          <a:p>
            <a:r>
              <a:rPr lang="nl-NL" sz="1200" dirty="0">
                <a:solidFill>
                  <a:schemeClr val="tx1"/>
                </a:solidFill>
              </a:rPr>
              <a:t>		</a:t>
            </a:r>
            <a:r>
              <a:rPr lang="nl-NL" sz="1200" dirty="0" err="1">
                <a:solidFill>
                  <a:schemeClr val="tx1"/>
                </a:solidFill>
              </a:rPr>
              <a:t>Energiesytemen</a:t>
            </a:r>
            <a:endParaRPr lang="nl-NL" sz="1200" dirty="0">
              <a:solidFill>
                <a:schemeClr val="tx1"/>
              </a:solidFill>
            </a:endParaRPr>
          </a:p>
        </p:txBody>
      </p:sp>
      <p:sp>
        <p:nvSpPr>
          <p:cNvPr id="61" name="Tekstvak 60">
            <a:extLst>
              <a:ext uri="{FF2B5EF4-FFF2-40B4-BE49-F238E27FC236}">
                <a16:creationId xmlns:a16="http://schemas.microsoft.com/office/drawing/2014/main" id="{08EBA4EA-0D62-350E-DBC8-0A4E13DBD0EB}"/>
              </a:ext>
            </a:extLst>
          </p:cNvPr>
          <p:cNvSpPr txBox="1"/>
          <p:nvPr/>
        </p:nvSpPr>
        <p:spPr>
          <a:xfrm>
            <a:off x="2281633" y="2044343"/>
            <a:ext cx="481707" cy="369332"/>
          </a:xfrm>
          <a:prstGeom prst="rect">
            <a:avLst/>
          </a:prstGeom>
          <a:noFill/>
        </p:spPr>
        <p:txBody>
          <a:bodyPr wrap="square" rtlCol="0">
            <a:spAutoFit/>
          </a:bodyPr>
          <a:lstStyle/>
          <a:p>
            <a:r>
              <a:rPr lang="nl-NL" dirty="0"/>
              <a:t>P1</a:t>
            </a:r>
          </a:p>
        </p:txBody>
      </p:sp>
      <p:sp>
        <p:nvSpPr>
          <p:cNvPr id="62" name="Tekstvak 61">
            <a:extLst>
              <a:ext uri="{FF2B5EF4-FFF2-40B4-BE49-F238E27FC236}">
                <a16:creationId xmlns:a16="http://schemas.microsoft.com/office/drawing/2014/main" id="{89B2C48E-12BA-51F8-C5B7-B8BB2C179FA6}"/>
              </a:ext>
            </a:extLst>
          </p:cNvPr>
          <p:cNvSpPr txBox="1"/>
          <p:nvPr/>
        </p:nvSpPr>
        <p:spPr>
          <a:xfrm>
            <a:off x="2260238" y="3247424"/>
            <a:ext cx="481707" cy="369332"/>
          </a:xfrm>
          <a:prstGeom prst="rect">
            <a:avLst/>
          </a:prstGeom>
          <a:noFill/>
        </p:spPr>
        <p:txBody>
          <a:bodyPr wrap="square" rtlCol="0">
            <a:spAutoFit/>
          </a:bodyPr>
          <a:lstStyle/>
          <a:p>
            <a:r>
              <a:rPr lang="nl-NL" dirty="0"/>
              <a:t>P2</a:t>
            </a:r>
          </a:p>
        </p:txBody>
      </p:sp>
      <p:sp>
        <p:nvSpPr>
          <p:cNvPr id="63" name="Tekstvak 62">
            <a:extLst>
              <a:ext uri="{FF2B5EF4-FFF2-40B4-BE49-F238E27FC236}">
                <a16:creationId xmlns:a16="http://schemas.microsoft.com/office/drawing/2014/main" id="{F443C25F-96B2-A784-E568-46F340445152}"/>
              </a:ext>
            </a:extLst>
          </p:cNvPr>
          <p:cNvSpPr txBox="1"/>
          <p:nvPr/>
        </p:nvSpPr>
        <p:spPr>
          <a:xfrm>
            <a:off x="2227591" y="4538113"/>
            <a:ext cx="481707" cy="369332"/>
          </a:xfrm>
          <a:prstGeom prst="rect">
            <a:avLst/>
          </a:prstGeom>
          <a:noFill/>
        </p:spPr>
        <p:txBody>
          <a:bodyPr wrap="square" rtlCol="0">
            <a:spAutoFit/>
          </a:bodyPr>
          <a:lstStyle/>
          <a:p>
            <a:r>
              <a:rPr lang="nl-NL" dirty="0"/>
              <a:t>P3</a:t>
            </a:r>
          </a:p>
        </p:txBody>
      </p:sp>
      <p:sp>
        <p:nvSpPr>
          <p:cNvPr id="64" name="Tekstvak 63">
            <a:extLst>
              <a:ext uri="{FF2B5EF4-FFF2-40B4-BE49-F238E27FC236}">
                <a16:creationId xmlns:a16="http://schemas.microsoft.com/office/drawing/2014/main" id="{2EDA8D82-36EB-6249-63DC-E09C7EF2A8E8}"/>
              </a:ext>
            </a:extLst>
          </p:cNvPr>
          <p:cNvSpPr txBox="1"/>
          <p:nvPr/>
        </p:nvSpPr>
        <p:spPr>
          <a:xfrm>
            <a:off x="2227592" y="5688926"/>
            <a:ext cx="481707" cy="369332"/>
          </a:xfrm>
          <a:prstGeom prst="rect">
            <a:avLst/>
          </a:prstGeom>
          <a:noFill/>
        </p:spPr>
        <p:txBody>
          <a:bodyPr wrap="square" rtlCol="0">
            <a:spAutoFit/>
          </a:bodyPr>
          <a:lstStyle/>
          <a:p>
            <a:r>
              <a:rPr lang="nl-NL" dirty="0"/>
              <a:t>P4</a:t>
            </a:r>
          </a:p>
        </p:txBody>
      </p:sp>
      <p:sp>
        <p:nvSpPr>
          <p:cNvPr id="65" name="Rechthoek 64">
            <a:extLst>
              <a:ext uri="{FF2B5EF4-FFF2-40B4-BE49-F238E27FC236}">
                <a16:creationId xmlns:a16="http://schemas.microsoft.com/office/drawing/2014/main" id="{C065F2C7-CFAB-A73B-45C9-B35F6BDCCC9A}"/>
              </a:ext>
            </a:extLst>
          </p:cNvPr>
          <p:cNvSpPr/>
          <p:nvPr/>
        </p:nvSpPr>
        <p:spPr>
          <a:xfrm rot="16200000">
            <a:off x="7211179" y="2515430"/>
            <a:ext cx="2137428" cy="6425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nl-NL" sz="1600" dirty="0">
                <a:solidFill>
                  <a:schemeClr val="tx1"/>
                </a:solidFill>
              </a:rPr>
              <a:t>Project Windmolen</a:t>
            </a:r>
          </a:p>
        </p:txBody>
      </p:sp>
      <p:sp>
        <p:nvSpPr>
          <p:cNvPr id="66" name="Rechthoek 65">
            <a:extLst>
              <a:ext uri="{FF2B5EF4-FFF2-40B4-BE49-F238E27FC236}">
                <a16:creationId xmlns:a16="http://schemas.microsoft.com/office/drawing/2014/main" id="{00E2A53E-74A9-EB5C-6942-B67E07E63CDB}"/>
              </a:ext>
            </a:extLst>
          </p:cNvPr>
          <p:cNvSpPr/>
          <p:nvPr/>
        </p:nvSpPr>
        <p:spPr>
          <a:xfrm rot="16200000">
            <a:off x="7211180" y="5024287"/>
            <a:ext cx="2137428" cy="6425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nl-NL" sz="1600" dirty="0">
                <a:solidFill>
                  <a:schemeClr val="tx1"/>
                </a:solidFill>
              </a:rPr>
              <a:t>Project Mechanische opslag van energie</a:t>
            </a:r>
          </a:p>
        </p:txBody>
      </p:sp>
      <p:sp>
        <p:nvSpPr>
          <p:cNvPr id="67" name="Tekstvak 66">
            <a:extLst>
              <a:ext uri="{FF2B5EF4-FFF2-40B4-BE49-F238E27FC236}">
                <a16:creationId xmlns:a16="http://schemas.microsoft.com/office/drawing/2014/main" id="{BEF76D8F-2839-8A12-F2EC-374D1BF7D43C}"/>
              </a:ext>
            </a:extLst>
          </p:cNvPr>
          <p:cNvSpPr txBox="1"/>
          <p:nvPr/>
        </p:nvSpPr>
        <p:spPr>
          <a:xfrm>
            <a:off x="3170134" y="1394155"/>
            <a:ext cx="750526" cy="369332"/>
          </a:xfrm>
          <a:prstGeom prst="rect">
            <a:avLst/>
          </a:prstGeom>
          <a:noFill/>
        </p:spPr>
        <p:txBody>
          <a:bodyPr wrap="none" rtlCol="0">
            <a:spAutoFit/>
          </a:bodyPr>
          <a:lstStyle/>
          <a:p>
            <a:r>
              <a:rPr lang="nl-NL" dirty="0"/>
              <a:t>blok a</a:t>
            </a:r>
          </a:p>
        </p:txBody>
      </p:sp>
      <p:sp>
        <p:nvSpPr>
          <p:cNvPr id="68" name="Tekstvak 67">
            <a:extLst>
              <a:ext uri="{FF2B5EF4-FFF2-40B4-BE49-F238E27FC236}">
                <a16:creationId xmlns:a16="http://schemas.microsoft.com/office/drawing/2014/main" id="{9C5FE6AC-07E9-59EE-7A85-9C1ABAB58882}"/>
              </a:ext>
            </a:extLst>
          </p:cNvPr>
          <p:cNvSpPr txBox="1"/>
          <p:nvPr/>
        </p:nvSpPr>
        <p:spPr>
          <a:xfrm>
            <a:off x="5816601" y="1394155"/>
            <a:ext cx="788999" cy="369332"/>
          </a:xfrm>
          <a:prstGeom prst="rect">
            <a:avLst/>
          </a:prstGeom>
          <a:noFill/>
        </p:spPr>
        <p:txBody>
          <a:bodyPr wrap="none" rtlCol="0">
            <a:spAutoFit/>
          </a:bodyPr>
          <a:lstStyle/>
          <a:p>
            <a:r>
              <a:rPr lang="nl-NL" dirty="0"/>
              <a:t>blok b</a:t>
            </a:r>
          </a:p>
        </p:txBody>
      </p:sp>
      <p:sp>
        <p:nvSpPr>
          <p:cNvPr id="69" name="Tekstvak 68">
            <a:extLst>
              <a:ext uri="{FF2B5EF4-FFF2-40B4-BE49-F238E27FC236}">
                <a16:creationId xmlns:a16="http://schemas.microsoft.com/office/drawing/2014/main" id="{C3663ECB-A8D2-ABAD-E109-0434F4BB19C2}"/>
              </a:ext>
            </a:extLst>
          </p:cNvPr>
          <p:cNvSpPr txBox="1"/>
          <p:nvPr/>
        </p:nvSpPr>
        <p:spPr>
          <a:xfrm>
            <a:off x="7885394" y="1342179"/>
            <a:ext cx="1256113" cy="369332"/>
          </a:xfrm>
          <a:prstGeom prst="rect">
            <a:avLst/>
          </a:prstGeom>
          <a:noFill/>
        </p:spPr>
        <p:txBody>
          <a:bodyPr wrap="none" rtlCol="0">
            <a:spAutoFit/>
          </a:bodyPr>
          <a:lstStyle/>
          <a:p>
            <a:r>
              <a:rPr lang="nl-NL" dirty="0"/>
              <a:t>projectblok</a:t>
            </a:r>
          </a:p>
        </p:txBody>
      </p:sp>
      <p:cxnSp>
        <p:nvCxnSpPr>
          <p:cNvPr id="70" name="Rechte verbindingslijn met pijl 69">
            <a:extLst>
              <a:ext uri="{FF2B5EF4-FFF2-40B4-BE49-F238E27FC236}">
                <a16:creationId xmlns:a16="http://schemas.microsoft.com/office/drawing/2014/main" id="{DE0E24B0-5A3A-39EE-2D03-6AB8ED658006}"/>
              </a:ext>
            </a:extLst>
          </p:cNvPr>
          <p:cNvCxnSpPr/>
          <p:nvPr/>
        </p:nvCxnSpPr>
        <p:spPr>
          <a:xfrm flipV="1">
            <a:off x="5977425" y="1909659"/>
            <a:ext cx="233675" cy="13468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1" name="Rechte verbindingslijn met pijl 70">
            <a:extLst>
              <a:ext uri="{FF2B5EF4-FFF2-40B4-BE49-F238E27FC236}">
                <a16:creationId xmlns:a16="http://schemas.microsoft.com/office/drawing/2014/main" id="{AE68F284-ECE7-EB53-6A79-BDA5F70988FE}"/>
              </a:ext>
            </a:extLst>
          </p:cNvPr>
          <p:cNvCxnSpPr>
            <a:cxnSpLocks/>
          </p:cNvCxnSpPr>
          <p:nvPr/>
        </p:nvCxnSpPr>
        <p:spPr>
          <a:xfrm>
            <a:off x="5977425" y="2044344"/>
            <a:ext cx="233675" cy="8674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2" name="Rechte verbindingslijn met pijl 71">
            <a:extLst>
              <a:ext uri="{FF2B5EF4-FFF2-40B4-BE49-F238E27FC236}">
                <a16:creationId xmlns:a16="http://schemas.microsoft.com/office/drawing/2014/main" id="{551D8157-DB27-DFBD-FA7F-B2AE44EDF74F}"/>
              </a:ext>
            </a:extLst>
          </p:cNvPr>
          <p:cNvCxnSpPr>
            <a:cxnSpLocks/>
          </p:cNvCxnSpPr>
          <p:nvPr/>
        </p:nvCxnSpPr>
        <p:spPr>
          <a:xfrm>
            <a:off x="6074972" y="2699305"/>
            <a:ext cx="135219" cy="30395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3" name="Rechte verbindingslijn met pijl 72">
            <a:extLst>
              <a:ext uri="{FF2B5EF4-FFF2-40B4-BE49-F238E27FC236}">
                <a16:creationId xmlns:a16="http://schemas.microsoft.com/office/drawing/2014/main" id="{5A924679-E9CC-E2BB-54E9-1C2A979C4F46}"/>
              </a:ext>
            </a:extLst>
          </p:cNvPr>
          <p:cNvCxnSpPr>
            <a:cxnSpLocks/>
          </p:cNvCxnSpPr>
          <p:nvPr/>
        </p:nvCxnSpPr>
        <p:spPr>
          <a:xfrm>
            <a:off x="6045824" y="2705778"/>
            <a:ext cx="96757" cy="54164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4" name="Rechte verbindingslijn met pijl 73">
            <a:extLst>
              <a:ext uri="{FF2B5EF4-FFF2-40B4-BE49-F238E27FC236}">
                <a16:creationId xmlns:a16="http://schemas.microsoft.com/office/drawing/2014/main" id="{6882FE6F-697B-7469-57C7-37AA944D60AB}"/>
              </a:ext>
            </a:extLst>
          </p:cNvPr>
          <p:cNvCxnSpPr>
            <a:cxnSpLocks/>
          </p:cNvCxnSpPr>
          <p:nvPr/>
        </p:nvCxnSpPr>
        <p:spPr>
          <a:xfrm>
            <a:off x="5816601" y="4386134"/>
            <a:ext cx="277601"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75" name="Afbeelding 74" descr="Afbeelding met tekst, Lettertype, logo, Graphics&#10;&#10;Door AI gegenereerde inhoud is mogelijk onjuist.">
            <a:extLst>
              <a:ext uri="{FF2B5EF4-FFF2-40B4-BE49-F238E27FC236}">
                <a16:creationId xmlns:a16="http://schemas.microsoft.com/office/drawing/2014/main" id="{3BA339AA-74E8-6A42-9A4C-F5B7C581949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392413B3-2320-C69B-5843-EF3B08E47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7" name="Picture 8">
            <a:extLst>
              <a:ext uri="{FF2B5EF4-FFF2-40B4-BE49-F238E27FC236}">
                <a16:creationId xmlns:a16="http://schemas.microsoft.com/office/drawing/2014/main" id="{F8E09861-A36D-C768-88CE-ADFC226710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spTree>
    <p:extLst>
      <p:ext uri="{BB962C8B-B14F-4D97-AF65-F5344CB8AC3E}">
        <p14:creationId xmlns:p14="http://schemas.microsoft.com/office/powerpoint/2010/main" val="4180877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2C195-FD7B-C8E3-D558-559D322D82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12E6E2-669B-CB54-8682-0F5AEFBEC41C}"/>
              </a:ext>
            </a:extLst>
          </p:cNvPr>
          <p:cNvSpPr>
            <a:spLocks noGrp="1"/>
          </p:cNvSpPr>
          <p:nvPr>
            <p:ph type="title"/>
          </p:nvPr>
        </p:nvSpPr>
        <p:spPr>
          <a:xfrm>
            <a:off x="1735837" y="367839"/>
            <a:ext cx="7729728" cy="841490"/>
          </a:xfrm>
        </p:spPr>
        <p:txBody>
          <a:bodyPr>
            <a:normAutofit/>
          </a:bodyPr>
          <a:lstStyle/>
          <a:p>
            <a:r>
              <a:rPr lang="nl-NL" sz="2400" dirty="0"/>
              <a:t>Opbouw propedeuse WTB </a:t>
            </a:r>
            <a:r>
              <a:rPr lang="nl-NL" sz="2400" dirty="0" err="1"/>
              <a:t>han</a:t>
            </a:r>
            <a:endParaRPr lang="nl-NL" sz="2400" dirty="0"/>
          </a:p>
        </p:txBody>
      </p:sp>
      <p:pic>
        <p:nvPicPr>
          <p:cNvPr id="75" name="Afbeelding 74" descr="Afbeelding met tekst, Lettertype, logo, Graphics&#10;&#10;Door AI gegenereerde inhoud is mogelijk onjuist.">
            <a:extLst>
              <a:ext uri="{FF2B5EF4-FFF2-40B4-BE49-F238E27FC236}">
                <a16:creationId xmlns:a16="http://schemas.microsoft.com/office/drawing/2014/main" id="{FD7B8E1C-4937-EEB8-4518-067C634114D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0A607932-C1E7-BC10-97A4-0C7B11FC4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7" name="Picture 8">
            <a:extLst>
              <a:ext uri="{FF2B5EF4-FFF2-40B4-BE49-F238E27FC236}">
                <a16:creationId xmlns:a16="http://schemas.microsoft.com/office/drawing/2014/main" id="{FE3227A8-FD50-8F77-45AA-FCA62A407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sp>
        <p:nvSpPr>
          <p:cNvPr id="3" name="Tekstvak 2">
            <a:extLst>
              <a:ext uri="{FF2B5EF4-FFF2-40B4-BE49-F238E27FC236}">
                <a16:creationId xmlns:a16="http://schemas.microsoft.com/office/drawing/2014/main" id="{11B12A4A-C70B-54F4-C4E4-093A1D9B7606}"/>
              </a:ext>
            </a:extLst>
          </p:cNvPr>
          <p:cNvSpPr txBox="1"/>
          <p:nvPr/>
        </p:nvSpPr>
        <p:spPr>
          <a:xfrm>
            <a:off x="1267692" y="1490271"/>
            <a:ext cx="9622891" cy="4801314"/>
          </a:xfrm>
          <a:prstGeom prst="rect">
            <a:avLst/>
          </a:prstGeom>
          <a:noFill/>
        </p:spPr>
        <p:txBody>
          <a:bodyPr wrap="square" rtlCol="0">
            <a:spAutoFit/>
          </a:bodyPr>
          <a:lstStyle/>
          <a:p>
            <a:r>
              <a:rPr lang="nl-NL" dirty="0"/>
              <a:t>Doelen wiskunde-onderwijs:</a:t>
            </a:r>
          </a:p>
          <a:p>
            <a:pPr marL="742950" lvl="1" indent="-285750">
              <a:buFontTx/>
              <a:buChar char="-"/>
            </a:pPr>
            <a:r>
              <a:rPr lang="nl-NL" dirty="0"/>
              <a:t>functioneel: moet tijdens de studie nuttig zijn</a:t>
            </a:r>
          </a:p>
          <a:p>
            <a:pPr marL="742950" lvl="1" indent="-285750">
              <a:buFontTx/>
              <a:buChar char="-"/>
            </a:pPr>
            <a:r>
              <a:rPr lang="nl-NL" dirty="0"/>
              <a:t>instrumenteel:  accent ligt op toepassingsvaardigheid</a:t>
            </a:r>
          </a:p>
          <a:p>
            <a:endParaRPr lang="nl-NL" dirty="0"/>
          </a:p>
          <a:p>
            <a:r>
              <a:rPr lang="nl-NL" dirty="0"/>
              <a:t>Uitvoering algemeen:</a:t>
            </a:r>
          </a:p>
          <a:p>
            <a:pPr marL="285750" indent="-285750">
              <a:buFontTx/>
              <a:buChar char="-"/>
            </a:pPr>
            <a:r>
              <a:rPr lang="nl-NL" dirty="0"/>
              <a:t>Lesgeven vanuit de BOKS;</a:t>
            </a:r>
            <a:r>
              <a:rPr lang="en-US" dirty="0"/>
              <a:t> </a:t>
            </a:r>
            <a:r>
              <a:rPr lang="en-US" dirty="0" err="1"/>
              <a:t>nadeel</a:t>
            </a:r>
            <a:r>
              <a:rPr lang="en-US" dirty="0"/>
              <a:t>: </a:t>
            </a:r>
            <a:r>
              <a:rPr lang="en-US" dirty="0" err="1"/>
              <a:t>samenhang</a:t>
            </a:r>
            <a:r>
              <a:rPr lang="en-US" dirty="0"/>
              <a:t> in curriculum </a:t>
            </a:r>
            <a:r>
              <a:rPr lang="en-US" dirty="0" err="1"/>
              <a:t>niet</a:t>
            </a:r>
            <a:r>
              <a:rPr lang="en-US" dirty="0"/>
              <a:t> </a:t>
            </a:r>
            <a:r>
              <a:rPr lang="en-US" dirty="0" err="1"/>
              <a:t>gegarandeerd</a:t>
            </a:r>
            <a:endParaRPr lang="nl-NL" dirty="0"/>
          </a:p>
          <a:p>
            <a:pPr marL="285750" indent="-285750">
              <a:buFontTx/>
              <a:buChar char="-"/>
            </a:pPr>
            <a:r>
              <a:rPr lang="nl-NL" dirty="0"/>
              <a:t>Wiskundelessen voor basis qua inzicht en technieken; toepassingsvakken voor transfer en toepassing.</a:t>
            </a:r>
          </a:p>
          <a:p>
            <a:pPr marL="285750" indent="-285750">
              <a:buFontTx/>
              <a:buChar char="-"/>
            </a:pPr>
            <a:r>
              <a:rPr lang="nl-NL" dirty="0"/>
              <a:t>Weinig ruimte voor wiskundig denken; software wordt hier ingeschakeld (simulatietools, </a:t>
            </a:r>
            <a:r>
              <a:rPr lang="nl-NL" dirty="0" err="1"/>
              <a:t>excel</a:t>
            </a:r>
            <a:r>
              <a:rPr lang="nl-NL" dirty="0"/>
              <a:t>);</a:t>
            </a:r>
          </a:p>
          <a:p>
            <a:endParaRPr lang="nl-NL" dirty="0"/>
          </a:p>
          <a:p>
            <a:r>
              <a:rPr lang="nl-NL" dirty="0"/>
              <a:t>Momenteel:</a:t>
            </a:r>
          </a:p>
          <a:p>
            <a:pPr marL="285750" indent="-285750">
              <a:buFontTx/>
              <a:buChar char="-"/>
            </a:pPr>
            <a:r>
              <a:rPr lang="nl-NL" dirty="0"/>
              <a:t>Uitgangspunt Havo </a:t>
            </a:r>
            <a:r>
              <a:rPr lang="nl-NL" dirty="0" err="1"/>
              <a:t>WisB</a:t>
            </a:r>
            <a:r>
              <a:rPr lang="nl-NL" dirty="0"/>
              <a:t> / MBO met keuzedeel wiskunde / Voorbereidende cursus</a:t>
            </a:r>
          </a:p>
          <a:p>
            <a:pPr marL="285750" indent="-285750">
              <a:buFontTx/>
              <a:buChar char="-"/>
            </a:pPr>
            <a:r>
              <a:rPr lang="nl-NL" dirty="0"/>
              <a:t>Instaptoets niveau Havo 3; bij deficiënties wordt WIS0 met docent aangeboden, plus ondersteuning ouderejaars.</a:t>
            </a:r>
          </a:p>
          <a:p>
            <a:pPr marL="285750" indent="-285750">
              <a:buFontTx/>
              <a:buChar char="-"/>
            </a:pPr>
            <a:r>
              <a:rPr lang="nl-NL" dirty="0"/>
              <a:t>Stof Havo </a:t>
            </a:r>
            <a:r>
              <a:rPr lang="nl-NL" dirty="0" err="1"/>
              <a:t>WiB</a:t>
            </a:r>
            <a:r>
              <a:rPr lang="nl-NL" dirty="0"/>
              <a:t> wordt in grote lijnen 5 weken instrumenteel herhaald.</a:t>
            </a:r>
          </a:p>
          <a:p>
            <a:pPr marL="285750" indent="-285750">
              <a:buFontTx/>
              <a:buChar char="-"/>
            </a:pPr>
            <a:r>
              <a:rPr lang="nl-NL" dirty="0"/>
              <a:t>Extra </a:t>
            </a:r>
            <a:r>
              <a:rPr lang="nl-NL" dirty="0" err="1"/>
              <a:t>toetsmoment</a:t>
            </a:r>
            <a:r>
              <a:rPr lang="nl-NL" dirty="0"/>
              <a:t> Wiskunde-Statica &amp; Dynamica (max 2 toetsen uit 3)</a:t>
            </a:r>
          </a:p>
          <a:p>
            <a:pPr marL="285750" indent="-285750">
              <a:buFontTx/>
              <a:buChar char="-"/>
            </a:pPr>
            <a:r>
              <a:rPr lang="nl-NL" dirty="0"/>
              <a:t>In Hoofdfase volgt nog Differentiaalvergelijkingen </a:t>
            </a:r>
            <a:r>
              <a:rPr lang="nl-NL" dirty="0" err="1"/>
              <a:t>tbv</a:t>
            </a:r>
            <a:r>
              <a:rPr lang="nl-NL" dirty="0"/>
              <a:t> Trillingen en Regeltechniek;</a:t>
            </a:r>
          </a:p>
        </p:txBody>
      </p:sp>
    </p:spTree>
    <p:extLst>
      <p:ext uri="{BB962C8B-B14F-4D97-AF65-F5344CB8AC3E}">
        <p14:creationId xmlns:p14="http://schemas.microsoft.com/office/powerpoint/2010/main" val="417623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DE60A-1169-FC0B-DAAB-A1DCB8478F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81DE60-1BC2-C482-A00F-DFE3B8FE9EDD}"/>
              </a:ext>
            </a:extLst>
          </p:cNvPr>
          <p:cNvSpPr>
            <a:spLocks noGrp="1"/>
          </p:cNvSpPr>
          <p:nvPr>
            <p:ph type="title"/>
          </p:nvPr>
        </p:nvSpPr>
        <p:spPr>
          <a:xfrm>
            <a:off x="1735837" y="367839"/>
            <a:ext cx="7729728" cy="841490"/>
          </a:xfrm>
        </p:spPr>
        <p:txBody>
          <a:bodyPr>
            <a:normAutofit/>
          </a:bodyPr>
          <a:lstStyle/>
          <a:p>
            <a:r>
              <a:rPr lang="nl-NL" sz="2400" dirty="0"/>
              <a:t>nieuwe Opbouw propedeuse WTB </a:t>
            </a:r>
            <a:r>
              <a:rPr lang="nl-NL" sz="2400" dirty="0" err="1"/>
              <a:t>han</a:t>
            </a:r>
            <a:endParaRPr lang="nl-NL" sz="2400" dirty="0"/>
          </a:p>
        </p:txBody>
      </p:sp>
      <p:pic>
        <p:nvPicPr>
          <p:cNvPr id="75" name="Afbeelding 74" descr="Afbeelding met tekst, Lettertype, logo, Graphics&#10;&#10;Door AI gegenereerde inhoud is mogelijk onjuist.">
            <a:extLst>
              <a:ext uri="{FF2B5EF4-FFF2-40B4-BE49-F238E27FC236}">
                <a16:creationId xmlns:a16="http://schemas.microsoft.com/office/drawing/2014/main" id="{E24269B7-01FE-70D9-4222-E2CEFA0E96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DF9400E8-BBB5-C554-F6D2-A3E2D238B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7" name="Picture 8">
            <a:extLst>
              <a:ext uri="{FF2B5EF4-FFF2-40B4-BE49-F238E27FC236}">
                <a16:creationId xmlns:a16="http://schemas.microsoft.com/office/drawing/2014/main" id="{3F8CDC4F-48BE-3AAD-5CC5-786EE50E9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sp>
        <p:nvSpPr>
          <p:cNvPr id="4" name="Tekstvak 3">
            <a:extLst>
              <a:ext uri="{FF2B5EF4-FFF2-40B4-BE49-F238E27FC236}">
                <a16:creationId xmlns:a16="http://schemas.microsoft.com/office/drawing/2014/main" id="{F9F30C77-9642-5CF8-1D40-64B9935254A2}"/>
              </a:ext>
            </a:extLst>
          </p:cNvPr>
          <p:cNvSpPr txBox="1"/>
          <p:nvPr/>
        </p:nvSpPr>
        <p:spPr>
          <a:xfrm>
            <a:off x="1308816" y="1638257"/>
            <a:ext cx="8156749" cy="3693319"/>
          </a:xfrm>
          <a:prstGeom prst="rect">
            <a:avLst/>
          </a:prstGeom>
          <a:noFill/>
        </p:spPr>
        <p:txBody>
          <a:bodyPr wrap="square" rtlCol="0">
            <a:spAutoFit/>
          </a:bodyPr>
          <a:lstStyle/>
          <a:p>
            <a:r>
              <a:rPr lang="nl-NL" dirty="0"/>
              <a:t>Toekomst:</a:t>
            </a:r>
          </a:p>
          <a:p>
            <a:pPr marL="285750" indent="-285750">
              <a:buFontTx/>
              <a:buChar char="-"/>
            </a:pPr>
            <a:r>
              <a:rPr lang="nl-NL" dirty="0"/>
              <a:t>Uitgangspunt wordt Havo </a:t>
            </a:r>
            <a:r>
              <a:rPr lang="nl-NL" dirty="0" err="1"/>
              <a:t>WisA</a:t>
            </a:r>
            <a:r>
              <a:rPr lang="nl-NL" dirty="0"/>
              <a:t> of B of MBO met/zonder keuzedeel wiskunde</a:t>
            </a:r>
          </a:p>
          <a:p>
            <a:pPr marL="285750" indent="-285750">
              <a:buFontTx/>
              <a:buChar char="-"/>
            </a:pPr>
            <a:r>
              <a:rPr lang="nl-NL" dirty="0"/>
              <a:t>Advies blijft Havo </a:t>
            </a:r>
            <a:r>
              <a:rPr lang="nl-NL" dirty="0" err="1"/>
              <a:t>WiB</a:t>
            </a:r>
            <a:r>
              <a:rPr lang="nl-NL" dirty="0"/>
              <a:t>, maar extra ondersteuning of aanpassing curriculum wordt overwogen;</a:t>
            </a:r>
          </a:p>
          <a:p>
            <a:pPr marL="285750" indent="-285750">
              <a:buFontTx/>
              <a:buChar char="-"/>
            </a:pPr>
            <a:endParaRPr lang="nl-NL" dirty="0"/>
          </a:p>
          <a:p>
            <a:pPr marL="285750" indent="-285750">
              <a:buFontTx/>
              <a:buChar char="-"/>
            </a:pPr>
            <a:r>
              <a:rPr lang="nl-NL" dirty="0"/>
              <a:t>Curriculumvernieuwing: </a:t>
            </a:r>
          </a:p>
          <a:p>
            <a:pPr marL="742950" lvl="1" indent="-285750">
              <a:buFontTx/>
              <a:buChar char="-"/>
            </a:pPr>
            <a:r>
              <a:rPr lang="nl-NL" dirty="0"/>
              <a:t>Doel: meer samenhang</a:t>
            </a:r>
          </a:p>
          <a:p>
            <a:pPr marL="742950" lvl="1" indent="-285750">
              <a:buFontTx/>
              <a:buChar char="-"/>
            </a:pPr>
            <a:r>
              <a:rPr lang="nl-NL" dirty="0"/>
              <a:t>Backward Design</a:t>
            </a:r>
          </a:p>
          <a:p>
            <a:pPr marL="742950" lvl="1" indent="-285750">
              <a:buFontTx/>
              <a:buChar char="-"/>
            </a:pPr>
            <a:r>
              <a:rPr lang="nl-NL" dirty="0"/>
              <a:t>Gebaseerd op 8 Beroepstaken</a:t>
            </a:r>
          </a:p>
          <a:p>
            <a:pPr marL="742950" lvl="1" indent="-285750">
              <a:buFontTx/>
              <a:buChar char="-"/>
            </a:pPr>
            <a:r>
              <a:rPr lang="nl-NL" dirty="0"/>
              <a:t>Per OWE 1 Beroepstaak / Niveau / Leeruitkomsten </a:t>
            </a:r>
          </a:p>
          <a:p>
            <a:pPr marL="742950" lvl="1" indent="-285750">
              <a:buFontTx/>
              <a:buChar char="-"/>
            </a:pPr>
            <a:r>
              <a:rPr lang="nl-NL" dirty="0"/>
              <a:t>Flexibilisering: Minder en meer geïntegreerde toetsen.</a:t>
            </a:r>
          </a:p>
          <a:p>
            <a:pPr lvl="1"/>
            <a:endParaRPr lang="nl-NL" dirty="0"/>
          </a:p>
          <a:p>
            <a:pPr lvl="1"/>
            <a:r>
              <a:rPr lang="nl-NL" dirty="0"/>
              <a:t>Opvallend:  beginniveau lijkt als randvoorwaarde in de aanpak te ontbreken</a:t>
            </a:r>
          </a:p>
        </p:txBody>
      </p:sp>
      <p:sp>
        <p:nvSpPr>
          <p:cNvPr id="5" name="Tekstvak 4">
            <a:extLst>
              <a:ext uri="{FF2B5EF4-FFF2-40B4-BE49-F238E27FC236}">
                <a16:creationId xmlns:a16="http://schemas.microsoft.com/office/drawing/2014/main" id="{376DE6D0-5E1D-3B45-2D48-4E4626C94212}"/>
              </a:ext>
            </a:extLst>
          </p:cNvPr>
          <p:cNvSpPr txBox="1"/>
          <p:nvPr/>
        </p:nvSpPr>
        <p:spPr>
          <a:xfrm>
            <a:off x="7341239" y="2997267"/>
            <a:ext cx="4670026" cy="1754326"/>
          </a:xfrm>
          <a:prstGeom prst="rect">
            <a:avLst/>
          </a:prstGeom>
          <a:noFill/>
          <a:ln w="25400">
            <a:solidFill>
              <a:schemeClr val="tx1"/>
            </a:solidFill>
          </a:ln>
        </p:spPr>
        <p:txBody>
          <a:bodyPr wrap="square">
            <a:spAutoFit/>
          </a:bodyPr>
          <a:lstStyle/>
          <a:p>
            <a:pPr algn="l"/>
            <a:r>
              <a:rPr lang="nl-NL" sz="1200" b="0" i="0" u="none" strike="noStrike" baseline="0" dirty="0">
                <a:solidFill>
                  <a:srgbClr val="FF0000"/>
                </a:solidFill>
                <a:latin typeface="CIDFont+F1"/>
              </a:rPr>
              <a:t>BEROEPSTAKEN</a:t>
            </a:r>
          </a:p>
          <a:p>
            <a:pPr algn="l"/>
            <a:r>
              <a:rPr lang="nl-NL" sz="1200" b="0" i="0" u="none" strike="noStrike" baseline="0" dirty="0">
                <a:latin typeface="CIDFont+F1"/>
              </a:rPr>
              <a:t>• </a:t>
            </a:r>
            <a:r>
              <a:rPr lang="nl-NL" sz="1200" b="0" i="0" u="none" strike="noStrike" baseline="0" dirty="0">
                <a:latin typeface="CIDFont+F2"/>
              </a:rPr>
              <a:t>ONTWERPEN VAN MECHANISCHE MACHINES EN COMPONENTEN (M)</a:t>
            </a:r>
          </a:p>
          <a:p>
            <a:pPr algn="l"/>
            <a:r>
              <a:rPr lang="nl-NL" sz="1200" b="0" i="0" u="none" strike="noStrike" baseline="0" dirty="0">
                <a:latin typeface="CIDFont+F1"/>
              </a:rPr>
              <a:t>• </a:t>
            </a:r>
            <a:r>
              <a:rPr lang="nl-NL" sz="1200" b="0" i="0" u="none" strike="noStrike" baseline="0" dirty="0">
                <a:latin typeface="CIDFont+F2"/>
              </a:rPr>
              <a:t>ONTWERPEN VAN ENERGETISCHE MACHINES EN COMPONENTEN (E)</a:t>
            </a:r>
          </a:p>
          <a:p>
            <a:pPr algn="l"/>
            <a:r>
              <a:rPr lang="nl-NL" sz="1200" b="0" i="0" u="none" strike="noStrike" baseline="0" dirty="0">
                <a:latin typeface="CIDFont+F1"/>
              </a:rPr>
              <a:t>• </a:t>
            </a:r>
            <a:r>
              <a:rPr lang="nl-NL" sz="1200" b="0" i="0" u="none" strike="noStrike" baseline="0" dirty="0">
                <a:latin typeface="CIDFont+F2"/>
              </a:rPr>
              <a:t>ONTWERPEN VAN ENERGETISCH SYSTEEM (E)</a:t>
            </a:r>
          </a:p>
          <a:p>
            <a:pPr algn="l"/>
            <a:r>
              <a:rPr lang="nl-NL" sz="1200" b="0" i="0" u="none" strike="noStrike" baseline="0" dirty="0">
                <a:latin typeface="CIDFont+F1"/>
              </a:rPr>
              <a:t>• </a:t>
            </a:r>
            <a:r>
              <a:rPr lang="nl-NL" sz="1200" b="0" i="0" u="none" strike="noStrike" baseline="0" dirty="0">
                <a:latin typeface="CIDFont+F2"/>
              </a:rPr>
              <a:t>AUTOMATISEREN VAN PRODUCTIEMACHINES (E/M)</a:t>
            </a:r>
          </a:p>
          <a:p>
            <a:pPr algn="l"/>
            <a:r>
              <a:rPr lang="nl-NL" sz="1200" b="0" i="0" u="none" strike="noStrike" baseline="0" dirty="0">
                <a:latin typeface="CIDFont+F1"/>
              </a:rPr>
              <a:t>• </a:t>
            </a:r>
            <a:r>
              <a:rPr lang="nl-NL" sz="1200" b="0" i="0" u="none" strike="noStrike" baseline="0" dirty="0">
                <a:latin typeface="CIDFont+F2"/>
              </a:rPr>
              <a:t>REALISEREN EN </a:t>
            </a:r>
            <a:r>
              <a:rPr lang="nl-NL" sz="1200" b="0" i="0" u="none" strike="noStrike" baseline="0" dirty="0" err="1">
                <a:latin typeface="CIDFont+F2"/>
              </a:rPr>
              <a:t>PDM</a:t>
            </a:r>
            <a:r>
              <a:rPr lang="nl-NL" sz="1200" b="0" i="0" u="none" strike="noStrike" baseline="0" dirty="0">
                <a:latin typeface="CIDFont+F2"/>
              </a:rPr>
              <a:t> VAN </a:t>
            </a:r>
            <a:r>
              <a:rPr lang="nl-NL" sz="1200" b="0" i="0" u="none" strike="noStrike" baseline="0" dirty="0" err="1">
                <a:latin typeface="CIDFont+F2"/>
              </a:rPr>
              <a:t>INDUSTRIELE</a:t>
            </a:r>
            <a:r>
              <a:rPr lang="nl-NL" sz="1200" b="0" i="0" u="none" strike="noStrike" baseline="0" dirty="0">
                <a:latin typeface="CIDFont+F2"/>
              </a:rPr>
              <a:t> PROCESSEN (M)</a:t>
            </a:r>
          </a:p>
          <a:p>
            <a:pPr algn="l"/>
            <a:r>
              <a:rPr lang="nl-NL" sz="1200" b="0" i="0" u="none" strike="noStrike" baseline="0" dirty="0">
                <a:latin typeface="CIDFont+F1"/>
              </a:rPr>
              <a:t>• </a:t>
            </a:r>
            <a:r>
              <a:rPr lang="nl-NL" sz="1200" b="0" i="0" u="none" strike="noStrike" baseline="0" dirty="0">
                <a:latin typeface="CIDFont+F2"/>
              </a:rPr>
              <a:t>ONDERZOEKEN VAN PROCESOPTIMALISATIE (E)</a:t>
            </a:r>
          </a:p>
          <a:p>
            <a:pPr algn="l"/>
            <a:r>
              <a:rPr lang="nl-NL" sz="1200" b="0" i="0" u="none" strike="noStrike" baseline="0" dirty="0">
                <a:latin typeface="CIDFont+F1"/>
              </a:rPr>
              <a:t>• </a:t>
            </a:r>
            <a:r>
              <a:rPr lang="nl-NL" sz="1200" b="0" i="0" u="none" strike="noStrike" baseline="0" dirty="0">
                <a:latin typeface="CIDFont+F2"/>
              </a:rPr>
              <a:t>STUREN VAN PRODUCTIE EN ONDERHOUD (M)</a:t>
            </a:r>
          </a:p>
          <a:p>
            <a:pPr algn="l"/>
            <a:r>
              <a:rPr lang="nl-NL" sz="1200" b="0" i="0" u="none" strike="noStrike" baseline="0" dirty="0">
                <a:latin typeface="CIDFont+F1"/>
              </a:rPr>
              <a:t>• </a:t>
            </a:r>
            <a:r>
              <a:rPr lang="nl-NL" sz="1200" b="0" i="0" u="none" strike="noStrike" baseline="0" dirty="0">
                <a:latin typeface="CIDFont+F2"/>
              </a:rPr>
              <a:t>ADVISEREN OVER DE INZET VAN MACHINES EN SYSTEMEN (E/M)</a:t>
            </a:r>
            <a:endParaRPr lang="nl-NL" sz="1200" dirty="0"/>
          </a:p>
        </p:txBody>
      </p:sp>
    </p:spTree>
    <p:extLst>
      <p:ext uri="{BB962C8B-B14F-4D97-AF65-F5344CB8AC3E}">
        <p14:creationId xmlns:p14="http://schemas.microsoft.com/office/powerpoint/2010/main" val="320081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a:extLst>
              <a:ext uri="{FF2B5EF4-FFF2-40B4-BE49-F238E27FC236}">
                <a16:creationId xmlns:a16="http://schemas.microsoft.com/office/drawing/2014/main" id="{41C0B5F5-308B-3BC0-F6E9-F4F176A7F0D4}"/>
              </a:ext>
            </a:extLst>
          </p:cNvPr>
          <p:cNvPicPr>
            <a:picLocks noChangeAspect="1"/>
          </p:cNvPicPr>
          <p:nvPr/>
        </p:nvPicPr>
        <p:blipFill>
          <a:blip r:embed="rId3"/>
          <a:stretch>
            <a:fillRect/>
          </a:stretch>
        </p:blipFill>
        <p:spPr>
          <a:xfrm>
            <a:off x="262647" y="128768"/>
            <a:ext cx="11464458" cy="6486041"/>
          </a:xfrm>
          <a:prstGeom prst="rect">
            <a:avLst/>
          </a:prstGeom>
        </p:spPr>
      </p:pic>
    </p:spTree>
    <p:extLst>
      <p:ext uri="{BB962C8B-B14F-4D97-AF65-F5344CB8AC3E}">
        <p14:creationId xmlns:p14="http://schemas.microsoft.com/office/powerpoint/2010/main" val="386039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DA3E30-3E7F-DD2B-762B-0E309BCDB79B}"/>
              </a:ext>
            </a:extLst>
          </p:cNvPr>
          <p:cNvSpPr>
            <a:spLocks noGrp="1"/>
          </p:cNvSpPr>
          <p:nvPr>
            <p:ph type="title"/>
          </p:nvPr>
        </p:nvSpPr>
        <p:spPr/>
        <p:txBody>
          <a:bodyPr/>
          <a:lstStyle/>
          <a:p>
            <a:r>
              <a:rPr lang="nl-NL" dirty="0"/>
              <a:t>Voorbeeld beroepstaak</a:t>
            </a:r>
          </a:p>
        </p:txBody>
      </p:sp>
      <p:pic>
        <p:nvPicPr>
          <p:cNvPr id="4" name="Afbeelding 3">
            <a:extLst>
              <a:ext uri="{FF2B5EF4-FFF2-40B4-BE49-F238E27FC236}">
                <a16:creationId xmlns:a16="http://schemas.microsoft.com/office/drawing/2014/main" id="{89CD500C-1291-16A9-D058-ABD03254DC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019" y="518706"/>
            <a:ext cx="10297962" cy="5820587"/>
          </a:xfrm>
          <a:prstGeom prst="rect">
            <a:avLst/>
          </a:prstGeom>
        </p:spPr>
      </p:pic>
      <p:grpSp>
        <p:nvGrpSpPr>
          <p:cNvPr id="3" name="Groep 2">
            <a:extLst>
              <a:ext uri="{FF2B5EF4-FFF2-40B4-BE49-F238E27FC236}">
                <a16:creationId xmlns:a16="http://schemas.microsoft.com/office/drawing/2014/main" id="{EA3C61C2-9E84-249E-0ADF-1E459BB06693}"/>
              </a:ext>
            </a:extLst>
          </p:cNvPr>
          <p:cNvGrpSpPr/>
          <p:nvPr/>
        </p:nvGrpSpPr>
        <p:grpSpPr>
          <a:xfrm>
            <a:off x="9017671" y="6312783"/>
            <a:ext cx="3187029" cy="535146"/>
            <a:chOff x="9017671" y="6312783"/>
            <a:chExt cx="3187029" cy="535146"/>
          </a:xfrm>
        </p:grpSpPr>
        <p:pic>
          <p:nvPicPr>
            <p:cNvPr id="5" name="Afbeelding 4" descr="Afbeelding met tekst, Lettertype, logo, Graphics&#10;&#10;Door AI gegenereerde inhoud is mogelijk onjuist.">
              <a:extLst>
                <a:ext uri="{FF2B5EF4-FFF2-40B4-BE49-F238E27FC236}">
                  <a16:creationId xmlns:a16="http://schemas.microsoft.com/office/drawing/2014/main" id="{E27F36D0-81D5-CFAC-96B2-E952629DE6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6" name="Afbeelding 5" descr="Afbeelding met logo, Graphics, Lettertype, symbool&#10;&#10;Door AI gegenereerde inhoud is mogelijk onjuist.">
              <a:extLst>
                <a:ext uri="{FF2B5EF4-FFF2-40B4-BE49-F238E27FC236}">
                  <a16:creationId xmlns:a16="http://schemas.microsoft.com/office/drawing/2014/main" id="{5DFCA33F-50A6-8AE8-84F7-A5A23FD37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82C3D489-2DD8-D913-E3D6-D8ACE809E0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2083364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93F43-93A0-C62E-8166-29E1955E19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F3782E-34C8-5A3A-654F-A99E9CA2768A}"/>
              </a:ext>
            </a:extLst>
          </p:cNvPr>
          <p:cNvSpPr>
            <a:spLocks noGrp="1"/>
          </p:cNvSpPr>
          <p:nvPr>
            <p:ph type="title"/>
          </p:nvPr>
        </p:nvSpPr>
        <p:spPr>
          <a:xfrm>
            <a:off x="1735837" y="367839"/>
            <a:ext cx="7729728" cy="841490"/>
          </a:xfrm>
        </p:spPr>
        <p:txBody>
          <a:bodyPr>
            <a:normAutofit/>
          </a:bodyPr>
          <a:lstStyle/>
          <a:p>
            <a:r>
              <a:rPr lang="nl-NL" sz="2400" dirty="0"/>
              <a:t>nieuwe Opbouw propedeuse WTB </a:t>
            </a:r>
            <a:r>
              <a:rPr lang="nl-NL" sz="2400" dirty="0" err="1"/>
              <a:t>han</a:t>
            </a:r>
            <a:endParaRPr lang="nl-NL" sz="2400" dirty="0"/>
          </a:p>
        </p:txBody>
      </p:sp>
      <p:pic>
        <p:nvPicPr>
          <p:cNvPr id="75" name="Afbeelding 74" descr="Afbeelding met tekst, Lettertype, logo, Graphics&#10;&#10;Door AI gegenereerde inhoud is mogelijk onjuist.">
            <a:extLst>
              <a:ext uri="{FF2B5EF4-FFF2-40B4-BE49-F238E27FC236}">
                <a16:creationId xmlns:a16="http://schemas.microsoft.com/office/drawing/2014/main" id="{6265F7D4-E800-37F4-617B-E381B800CF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3E2F574C-9C49-3638-B4F5-04BAE218C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7" name="Picture 8">
            <a:extLst>
              <a:ext uri="{FF2B5EF4-FFF2-40B4-BE49-F238E27FC236}">
                <a16:creationId xmlns:a16="http://schemas.microsoft.com/office/drawing/2014/main" id="{E1E154E7-8E55-01B0-B4A2-FB2B555705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mc:AlternateContent xmlns:mc="http://schemas.openxmlformats.org/markup-compatibility/2006" xmlns:a14="http://schemas.microsoft.com/office/drawing/2010/main">
        <mc:Choice Requires="a14">
          <p:sp>
            <p:nvSpPr>
              <p:cNvPr id="4" name="Tekstvak 3">
                <a:extLst>
                  <a:ext uri="{FF2B5EF4-FFF2-40B4-BE49-F238E27FC236}">
                    <a16:creationId xmlns:a16="http://schemas.microsoft.com/office/drawing/2014/main" id="{3828FB5D-6D1C-7A1E-0A58-99BC34164A63}"/>
                  </a:ext>
                </a:extLst>
              </p:cNvPr>
              <p:cNvSpPr txBox="1"/>
              <p:nvPr/>
            </p:nvSpPr>
            <p:spPr>
              <a:xfrm>
                <a:off x="1308816" y="1638257"/>
                <a:ext cx="8156749" cy="3970318"/>
              </a:xfrm>
              <a:prstGeom prst="rect">
                <a:avLst/>
              </a:prstGeom>
              <a:noFill/>
            </p:spPr>
            <p:txBody>
              <a:bodyPr wrap="square" rtlCol="0">
                <a:spAutoFit/>
              </a:bodyPr>
              <a:lstStyle/>
              <a:p>
                <a:pPr marL="0" lvl="1"/>
                <a:r>
                  <a:rPr lang="nl-NL" dirty="0"/>
                  <a:t>Kader:</a:t>
                </a:r>
              </a:p>
              <a:p>
                <a:pPr marL="285750" lvl="1" indent="-285750">
                  <a:buFontTx/>
                  <a:buChar char="-"/>
                </a:pPr>
                <a:r>
                  <a:rPr lang="nl-NL" dirty="0"/>
                  <a:t>Doel wiskunde wordt verlegd naar modelvorming; </a:t>
                </a:r>
              </a:p>
              <a:p>
                <a:pPr marL="285750" lvl="1" indent="-285750">
                  <a:buFontTx/>
                  <a:buChar char="-"/>
                </a:pPr>
                <a:r>
                  <a:rPr lang="nl-NL" dirty="0"/>
                  <a:t>Wiskunde propedeuse (t/m </a:t>
                </a:r>
                <a:r>
                  <a:rPr lang="nl-NL" dirty="0" err="1"/>
                  <a:t>DIF</a:t>
                </a:r>
                <a:r>
                  <a:rPr lang="nl-NL" dirty="0"/>
                  <a:t>/INT) blijft liefst aparte leerlijn</a:t>
                </a:r>
              </a:p>
              <a:p>
                <a:pPr marL="285750" lvl="1" indent="-285750">
                  <a:buFontTx/>
                  <a:buChar char="-"/>
                </a:pPr>
                <a:r>
                  <a:rPr lang="nl-NL" dirty="0"/>
                  <a:t>Aansluiting bij VO en MBO is voor goed rendement meer dan ooit van belang </a:t>
                </a:r>
                <a:br>
                  <a:rPr lang="nl-NL" dirty="0"/>
                </a:br>
                <a14:m>
                  <m:oMath xmlns:m="http://schemas.openxmlformats.org/officeDocument/2006/math">
                    <m:r>
                      <a:rPr lang="nl-NL" b="0" i="1" smtClean="0">
                        <a:latin typeface="Cambria Math" panose="02040503050406030204" pitchFamily="18" charset="0"/>
                      </a:rPr>
                      <m:t>→</m:t>
                    </m:r>
                  </m:oMath>
                </a14:m>
                <a:r>
                  <a:rPr lang="nl-NL" dirty="0"/>
                  <a:t> Meer ruimte voor WIS0</a:t>
                </a:r>
              </a:p>
              <a:p>
                <a:pPr marL="285750" lvl="1" indent="-285750">
                  <a:buFontTx/>
                  <a:buChar char="-"/>
                </a:pPr>
                <a:r>
                  <a:rPr lang="nl-NL" dirty="0"/>
                  <a:t>Statistiek / Gegevensanalyse wordt opnieuw ingevoerd, maar geïntegreerd met toepassingen. </a:t>
                </a:r>
              </a:p>
              <a:p>
                <a:pPr lvl="1"/>
                <a:endParaRPr lang="nl-NL" dirty="0"/>
              </a:p>
              <a:p>
                <a:pPr marL="0" lvl="1"/>
                <a:r>
                  <a:rPr lang="nl-NL" dirty="0"/>
                  <a:t>Persoonlijke insteek (geen </a:t>
                </a:r>
                <a:r>
                  <a:rPr lang="nl-NL" dirty="0" err="1"/>
                  <a:t>wtb</a:t>
                </a:r>
                <a:r>
                  <a:rPr lang="nl-NL" dirty="0"/>
                  <a:t>-beleid)</a:t>
                </a:r>
              </a:p>
              <a:p>
                <a:pPr marL="285750" lvl="1" indent="-285750">
                  <a:buFontTx/>
                  <a:buChar char="-"/>
                </a:pPr>
                <a:r>
                  <a:rPr lang="nl-NL" dirty="0"/>
                  <a:t>Basisvaardigheden t/m </a:t>
                </a:r>
                <a:r>
                  <a:rPr lang="nl-NL" dirty="0" err="1"/>
                  <a:t>DIF</a:t>
                </a:r>
                <a:r>
                  <a:rPr lang="nl-NL" dirty="0"/>
                  <a:t>/INT blijft afzonderlijke wiskundige leerlijn </a:t>
                </a:r>
              </a:p>
              <a:p>
                <a:pPr marL="285750" lvl="1" indent="-285750">
                  <a:buFontTx/>
                  <a:buChar char="-"/>
                </a:pPr>
                <a:r>
                  <a:rPr lang="nl-NL" dirty="0"/>
                  <a:t>Ondersteuning door vakdidactisch (bij)geschoolde docenten</a:t>
                </a:r>
              </a:p>
              <a:p>
                <a:pPr marL="285750" lvl="1" indent="-285750">
                  <a:buFontTx/>
                  <a:buChar char="-"/>
                </a:pPr>
                <a:r>
                  <a:rPr lang="nl-NL" dirty="0"/>
                  <a:t>Vak Wiskundig Modelleren invoeren ter overbrugging naar Technisch modelleren</a:t>
                </a:r>
              </a:p>
              <a:p>
                <a:pPr marL="285750" lvl="1" indent="-285750">
                  <a:buFontTx/>
                  <a:buChar char="-"/>
                </a:pPr>
                <a:r>
                  <a:rPr lang="nl-NL" dirty="0"/>
                  <a:t>Vanaf differentiaalvergelijkingen (2</a:t>
                </a:r>
                <a:r>
                  <a:rPr lang="nl-NL" baseline="30000" dirty="0"/>
                  <a:t>e</a:t>
                </a:r>
                <a:r>
                  <a:rPr lang="nl-NL" dirty="0"/>
                  <a:t> </a:t>
                </a:r>
                <a:r>
                  <a:rPr lang="nl-NL" dirty="0" err="1"/>
                  <a:t>jaars</a:t>
                </a:r>
                <a:r>
                  <a:rPr lang="nl-NL" dirty="0"/>
                  <a:t>) is integratie met </a:t>
                </a:r>
                <a:r>
                  <a:rPr lang="nl-NL" dirty="0" err="1"/>
                  <a:t>toepassingsvak</a:t>
                </a:r>
                <a:r>
                  <a:rPr lang="nl-NL" dirty="0"/>
                  <a:t> mogelijk, mits begripsvorming wordt nagestreefd. </a:t>
                </a:r>
              </a:p>
            </p:txBody>
          </p:sp>
        </mc:Choice>
        <mc:Fallback xmlns="">
          <p:sp>
            <p:nvSpPr>
              <p:cNvPr id="4" name="Tekstvak 3">
                <a:extLst>
                  <a:ext uri="{FF2B5EF4-FFF2-40B4-BE49-F238E27FC236}">
                    <a16:creationId xmlns:a16="http://schemas.microsoft.com/office/drawing/2014/main" id="{3828FB5D-6D1C-7A1E-0A58-99BC34164A63}"/>
                  </a:ext>
                </a:extLst>
              </p:cNvPr>
              <p:cNvSpPr txBox="1">
                <a:spLocks noRot="1" noChangeAspect="1" noMove="1" noResize="1" noEditPoints="1" noAdjustHandles="1" noChangeArrowheads="1" noChangeShapeType="1" noTextEdit="1"/>
              </p:cNvSpPr>
              <p:nvPr/>
            </p:nvSpPr>
            <p:spPr>
              <a:xfrm>
                <a:off x="1308816" y="1638257"/>
                <a:ext cx="8156749" cy="3970318"/>
              </a:xfrm>
              <a:prstGeom prst="rect">
                <a:avLst/>
              </a:prstGeom>
              <a:blipFill>
                <a:blip r:embed="rId5"/>
                <a:stretch>
                  <a:fillRect l="-673" t="-922" r="-299" b="-1536"/>
                </a:stretch>
              </a:blipFill>
            </p:spPr>
            <p:txBody>
              <a:bodyPr/>
              <a:lstStyle/>
              <a:p>
                <a:r>
                  <a:rPr lang="nl-NL">
                    <a:noFill/>
                  </a:rPr>
                  <a:t> </a:t>
                </a:r>
              </a:p>
            </p:txBody>
          </p:sp>
        </mc:Fallback>
      </mc:AlternateContent>
    </p:spTree>
    <p:extLst>
      <p:ext uri="{BB962C8B-B14F-4D97-AF65-F5344CB8AC3E}">
        <p14:creationId xmlns:p14="http://schemas.microsoft.com/office/powerpoint/2010/main" val="1788480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5FC1-9290-BFF8-61B4-70FAF18989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00F808-3727-6158-6048-B863B609B9A6}"/>
              </a:ext>
            </a:extLst>
          </p:cNvPr>
          <p:cNvSpPr>
            <a:spLocks noGrp="1"/>
          </p:cNvSpPr>
          <p:nvPr>
            <p:ph type="title"/>
          </p:nvPr>
        </p:nvSpPr>
        <p:spPr>
          <a:xfrm>
            <a:off x="1735837" y="367839"/>
            <a:ext cx="7729728" cy="841490"/>
          </a:xfrm>
        </p:spPr>
        <p:txBody>
          <a:bodyPr>
            <a:normAutofit/>
          </a:bodyPr>
          <a:lstStyle/>
          <a:p>
            <a:r>
              <a:rPr lang="nl-NL" sz="2400" dirty="0"/>
              <a:t>nieuwe Opbouw propedeuse WTB </a:t>
            </a:r>
            <a:r>
              <a:rPr lang="nl-NL" sz="2400" dirty="0" err="1"/>
              <a:t>han</a:t>
            </a:r>
            <a:endParaRPr lang="nl-NL" sz="2400" dirty="0"/>
          </a:p>
        </p:txBody>
      </p:sp>
      <p:pic>
        <p:nvPicPr>
          <p:cNvPr id="75" name="Afbeelding 74" descr="Afbeelding met tekst, Lettertype, logo, Graphics&#10;&#10;Door AI gegenereerde inhoud is mogelijk onjuist.">
            <a:extLst>
              <a:ext uri="{FF2B5EF4-FFF2-40B4-BE49-F238E27FC236}">
                <a16:creationId xmlns:a16="http://schemas.microsoft.com/office/drawing/2014/main" id="{1B82570D-E4C9-9941-93F2-50B53606FDA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549D4E3C-1758-6E16-AA1B-FDF989B4A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7" name="Picture 8">
            <a:extLst>
              <a:ext uri="{FF2B5EF4-FFF2-40B4-BE49-F238E27FC236}">
                <a16:creationId xmlns:a16="http://schemas.microsoft.com/office/drawing/2014/main" id="{9FB1A76F-BD92-733D-FE65-4075DA378A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mc:AlternateContent xmlns:mc="http://schemas.openxmlformats.org/markup-compatibility/2006" xmlns:a14="http://schemas.microsoft.com/office/drawing/2010/main">
        <mc:Choice Requires="a14">
          <p:sp>
            <p:nvSpPr>
              <p:cNvPr id="4" name="Tekstvak 3">
                <a:extLst>
                  <a:ext uri="{FF2B5EF4-FFF2-40B4-BE49-F238E27FC236}">
                    <a16:creationId xmlns:a16="http://schemas.microsoft.com/office/drawing/2014/main" id="{EFEDA426-89ED-7779-43FE-BD6302291C16}"/>
                  </a:ext>
                </a:extLst>
              </p:cNvPr>
              <p:cNvSpPr txBox="1"/>
              <p:nvPr/>
            </p:nvSpPr>
            <p:spPr>
              <a:xfrm>
                <a:off x="1235598" y="1534715"/>
                <a:ext cx="8156749" cy="5396157"/>
              </a:xfrm>
              <a:prstGeom prst="rect">
                <a:avLst/>
              </a:prstGeom>
              <a:noFill/>
            </p:spPr>
            <p:txBody>
              <a:bodyPr wrap="square" rtlCol="0">
                <a:spAutoFit/>
              </a:bodyPr>
              <a:lstStyle/>
              <a:p>
                <a:pPr marL="0" lvl="1"/>
                <a:r>
                  <a:rPr lang="nl-NL" dirty="0"/>
                  <a:t>Vraag: tot welk niveau moeten basisvaardigheden worden beheerst.</a:t>
                </a:r>
              </a:p>
              <a:p>
                <a:pPr marL="0" lvl="1"/>
                <a:r>
                  <a:rPr lang="nl-NL" dirty="0"/>
                  <a:t>Twee veronderstellingen:</a:t>
                </a:r>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endParaRPr lang="nl-NL" dirty="0"/>
              </a:p>
              <a:p>
                <a:pPr marL="0" lvl="1"/>
                <a:r>
                  <a:rPr lang="nl-NL" dirty="0"/>
                  <a:t>Voorbeeld: </a:t>
                </a:r>
                <a:r>
                  <a:rPr lang="nl-NL" dirty="0" err="1"/>
                  <a:t>kwadraatafsplitsen</a:t>
                </a:r>
                <a:r>
                  <a:rPr lang="nl-NL" dirty="0"/>
                  <a:t>; benodigd als standaardgereedschap, of alleen voor specialisten? Bijv. herschrijven van </a:t>
                </a:r>
                <a14:m>
                  <m:oMath xmlns:m="http://schemas.openxmlformats.org/officeDocument/2006/math">
                    <m:r>
                      <a:rPr lang="nl-NL" b="0" i="1" smtClean="0">
                        <a:latin typeface="Cambria Math" panose="02040503050406030204" pitchFamily="18" charset="0"/>
                      </a:rPr>
                      <m:t>𝐻</m:t>
                    </m:r>
                    <m:d>
                      <m:dPr>
                        <m:ctrlPr>
                          <a:rPr lang="nl-NL" b="0" i="1" smtClean="0">
                            <a:latin typeface="Cambria Math" panose="02040503050406030204" pitchFamily="18" charset="0"/>
                          </a:rPr>
                        </m:ctrlPr>
                      </m:dPr>
                      <m:e>
                        <m:r>
                          <a:rPr lang="nl-NL" b="0" i="1" smtClean="0">
                            <a:latin typeface="Cambria Math" panose="02040503050406030204" pitchFamily="18" charset="0"/>
                          </a:rPr>
                          <m:t>𝑠</m:t>
                        </m:r>
                      </m:e>
                    </m:d>
                    <m:r>
                      <a:rPr lang="nl-NL" b="0" i="1" smtClean="0">
                        <a:latin typeface="Cambria Math" panose="02040503050406030204" pitchFamily="18" charset="0"/>
                      </a:rPr>
                      <m:t>=</m:t>
                    </m:r>
                    <m:f>
                      <m:fPr>
                        <m:ctrlPr>
                          <a:rPr lang="nl-NL" b="0" i="1" smtClean="0">
                            <a:latin typeface="Cambria Math" panose="02040503050406030204" pitchFamily="18" charset="0"/>
                            <a:ea typeface="Cambria Math" panose="02040503050406030204" pitchFamily="18" charset="0"/>
                          </a:rPr>
                        </m:ctrlPr>
                      </m:fPr>
                      <m:num>
                        <m:sSup>
                          <m:sSupPr>
                            <m:ctrlPr>
                              <a:rPr lang="nl-NL" b="0" i="1" smtClean="0">
                                <a:latin typeface="Cambria Math" panose="02040503050406030204" pitchFamily="18" charset="0"/>
                                <a:ea typeface="Cambria Math" panose="02040503050406030204" pitchFamily="18" charset="0"/>
                              </a:rPr>
                            </m:ctrlPr>
                          </m:sSupPr>
                          <m:e>
                            <m:r>
                              <a:rPr lang="nl-NL" b="0" i="1" smtClean="0">
                                <a:latin typeface="Cambria Math" panose="02040503050406030204" pitchFamily="18" charset="0"/>
                                <a:ea typeface="Cambria Math" panose="02040503050406030204" pitchFamily="18" charset="0"/>
                              </a:rPr>
                              <m:t>𝜔</m:t>
                            </m:r>
                          </m:e>
                          <m:sup>
                            <m:r>
                              <a:rPr lang="nl-NL" b="0" i="1" smtClean="0">
                                <a:latin typeface="Cambria Math" panose="02040503050406030204" pitchFamily="18" charset="0"/>
                                <a:ea typeface="Cambria Math" panose="02040503050406030204" pitchFamily="18" charset="0"/>
                              </a:rPr>
                              <m:t>2</m:t>
                            </m:r>
                          </m:sup>
                        </m:sSup>
                      </m:num>
                      <m:den>
                        <m:sSup>
                          <m:sSupPr>
                            <m:ctrlPr>
                              <a:rPr lang="nl-NL" b="0" i="1" smtClean="0">
                                <a:latin typeface="Cambria Math" panose="02040503050406030204" pitchFamily="18" charset="0"/>
                                <a:ea typeface="Cambria Math" panose="02040503050406030204" pitchFamily="18" charset="0"/>
                              </a:rPr>
                            </m:ctrlPr>
                          </m:sSupPr>
                          <m:e>
                            <m:r>
                              <a:rPr lang="nl-NL" b="0" i="1" smtClean="0">
                                <a:latin typeface="Cambria Math" panose="02040503050406030204" pitchFamily="18" charset="0"/>
                                <a:ea typeface="Cambria Math" panose="02040503050406030204" pitchFamily="18" charset="0"/>
                              </a:rPr>
                              <m:t>𝑠</m:t>
                            </m:r>
                          </m:e>
                          <m:sup>
                            <m:r>
                              <a:rPr lang="nl-NL" b="0" i="1" smtClean="0">
                                <a:latin typeface="Cambria Math" panose="02040503050406030204" pitchFamily="18" charset="0"/>
                                <a:ea typeface="Cambria Math" panose="02040503050406030204" pitchFamily="18" charset="0"/>
                              </a:rPr>
                              <m:t>2</m:t>
                            </m:r>
                          </m:sup>
                        </m:sSup>
                        <m:r>
                          <a:rPr lang="nl-NL" b="0" i="1" smtClean="0">
                            <a:latin typeface="Cambria Math" panose="02040503050406030204" pitchFamily="18" charset="0"/>
                            <a:ea typeface="Cambria Math" panose="02040503050406030204" pitchFamily="18" charset="0"/>
                          </a:rPr>
                          <m:t>+</m:t>
                        </m:r>
                        <m:r>
                          <a:rPr lang="nl-NL" b="0" i="1" smtClean="0">
                            <a:latin typeface="Cambria Math" panose="02040503050406030204" pitchFamily="18" charset="0"/>
                            <a:ea typeface="Cambria Math" panose="02040503050406030204" pitchFamily="18" charset="0"/>
                          </a:rPr>
                          <m:t>𝜔</m:t>
                        </m:r>
                        <m:r>
                          <a:rPr lang="nl-NL" b="0" i="1" smtClean="0">
                            <a:latin typeface="Cambria Math" panose="02040503050406030204" pitchFamily="18" charset="0"/>
                            <a:ea typeface="Cambria Math" panose="02040503050406030204" pitchFamily="18" charset="0"/>
                          </a:rPr>
                          <m:t>𝑠</m:t>
                        </m:r>
                        <m:r>
                          <a:rPr lang="nl-NL" b="0" i="1" smtClean="0">
                            <a:latin typeface="Cambria Math" panose="02040503050406030204" pitchFamily="18" charset="0"/>
                            <a:ea typeface="Cambria Math" panose="02040503050406030204" pitchFamily="18" charset="0"/>
                          </a:rPr>
                          <m:t>−</m:t>
                        </m:r>
                        <m:sSup>
                          <m:sSupPr>
                            <m:ctrlPr>
                              <a:rPr lang="nl-NL" b="0" i="1" smtClean="0">
                                <a:latin typeface="Cambria Math" panose="02040503050406030204" pitchFamily="18" charset="0"/>
                                <a:ea typeface="Cambria Math" panose="02040503050406030204" pitchFamily="18" charset="0"/>
                              </a:rPr>
                            </m:ctrlPr>
                          </m:sSupPr>
                          <m:e>
                            <m:r>
                              <a:rPr lang="nl-NL" b="0" i="1" smtClean="0">
                                <a:latin typeface="Cambria Math" panose="02040503050406030204" pitchFamily="18" charset="0"/>
                                <a:ea typeface="Cambria Math" panose="02040503050406030204" pitchFamily="18" charset="0"/>
                              </a:rPr>
                              <m:t>𝜔</m:t>
                            </m:r>
                          </m:e>
                          <m:sup>
                            <m:r>
                              <a:rPr lang="nl-NL" b="0" i="1" smtClean="0">
                                <a:latin typeface="Cambria Math" panose="02040503050406030204" pitchFamily="18" charset="0"/>
                                <a:ea typeface="Cambria Math" panose="02040503050406030204" pitchFamily="18" charset="0"/>
                              </a:rPr>
                              <m:t>2</m:t>
                            </m:r>
                          </m:sup>
                        </m:sSup>
                      </m:den>
                    </m:f>
                  </m:oMath>
                </a14:m>
                <a:r>
                  <a:rPr lang="nl-NL" dirty="0"/>
                  <a:t> tot </a:t>
                </a:r>
                <a14:m>
                  <m:oMath xmlns:m="http://schemas.openxmlformats.org/officeDocument/2006/math">
                    <m:r>
                      <a:rPr lang="nl-NL" b="0" i="1" smtClean="0">
                        <a:latin typeface="Cambria Math" panose="02040503050406030204" pitchFamily="18" charset="0"/>
                      </a:rPr>
                      <m:t>𝐻</m:t>
                    </m:r>
                    <m:d>
                      <m:dPr>
                        <m:ctrlPr>
                          <a:rPr lang="nl-NL" b="0" i="1" smtClean="0">
                            <a:latin typeface="Cambria Math" panose="02040503050406030204" pitchFamily="18" charset="0"/>
                          </a:rPr>
                        </m:ctrlPr>
                      </m:dPr>
                      <m:e>
                        <m:r>
                          <a:rPr lang="nl-NL" b="0" i="1" smtClean="0">
                            <a:latin typeface="Cambria Math" panose="02040503050406030204" pitchFamily="18" charset="0"/>
                          </a:rPr>
                          <m:t>𝑠</m:t>
                        </m:r>
                      </m:e>
                    </m:d>
                    <m:r>
                      <a:rPr lang="nl-NL" b="0" i="1" smtClean="0">
                        <a:latin typeface="Cambria Math" panose="02040503050406030204" pitchFamily="18" charset="0"/>
                      </a:rPr>
                      <m:t>=</m:t>
                    </m:r>
                    <m:f>
                      <m:fPr>
                        <m:ctrlPr>
                          <a:rPr lang="nl-NL" b="0" i="1" smtClean="0">
                            <a:latin typeface="Cambria Math" panose="02040503050406030204" pitchFamily="18" charset="0"/>
                            <a:ea typeface="Cambria Math" panose="02040503050406030204" pitchFamily="18" charset="0"/>
                          </a:rPr>
                        </m:ctrlPr>
                      </m:fPr>
                      <m:num>
                        <m:sSup>
                          <m:sSupPr>
                            <m:ctrlPr>
                              <a:rPr lang="nl-NL" b="0" i="1" smtClean="0">
                                <a:latin typeface="Cambria Math" panose="02040503050406030204" pitchFamily="18" charset="0"/>
                                <a:ea typeface="Cambria Math" panose="02040503050406030204" pitchFamily="18" charset="0"/>
                              </a:rPr>
                            </m:ctrlPr>
                          </m:sSupPr>
                          <m:e>
                            <m:r>
                              <a:rPr lang="nl-NL" b="0" i="1" smtClean="0">
                                <a:latin typeface="Cambria Math" panose="02040503050406030204" pitchFamily="18" charset="0"/>
                                <a:ea typeface="Cambria Math" panose="02040503050406030204" pitchFamily="18" charset="0"/>
                              </a:rPr>
                              <m:t>𝜔</m:t>
                            </m:r>
                          </m:e>
                          <m:sup>
                            <m:r>
                              <a:rPr lang="nl-NL" b="0" i="1" smtClean="0">
                                <a:latin typeface="Cambria Math" panose="02040503050406030204" pitchFamily="18" charset="0"/>
                                <a:ea typeface="Cambria Math" panose="02040503050406030204" pitchFamily="18" charset="0"/>
                              </a:rPr>
                              <m:t>2</m:t>
                            </m:r>
                          </m:sup>
                        </m:sSup>
                      </m:num>
                      <m:den>
                        <m:sSup>
                          <m:sSupPr>
                            <m:ctrlPr>
                              <a:rPr lang="nl-NL" i="1">
                                <a:latin typeface="Cambria Math" panose="02040503050406030204" pitchFamily="18" charset="0"/>
                                <a:ea typeface="Cambria Math" panose="02040503050406030204" pitchFamily="18" charset="0"/>
                              </a:rPr>
                            </m:ctrlPr>
                          </m:sSupPr>
                          <m:e>
                            <m:d>
                              <m:dPr>
                                <m:ctrlPr>
                                  <a:rPr lang="nl-NL" i="1">
                                    <a:latin typeface="Cambria Math" panose="02040503050406030204" pitchFamily="18" charset="0"/>
                                    <a:ea typeface="Cambria Math" panose="02040503050406030204" pitchFamily="18" charset="0"/>
                                  </a:rPr>
                                </m:ctrlPr>
                              </m:dPr>
                              <m:e>
                                <m:r>
                                  <a:rPr lang="nl-NL" i="1">
                                    <a:latin typeface="Cambria Math" panose="02040503050406030204" pitchFamily="18" charset="0"/>
                                    <a:ea typeface="Cambria Math" panose="02040503050406030204" pitchFamily="18" charset="0"/>
                                  </a:rPr>
                                  <m:t>𝑠</m:t>
                                </m:r>
                                <m:r>
                                  <a:rPr lang="nl-NL" i="1">
                                    <a:latin typeface="Cambria Math" panose="02040503050406030204" pitchFamily="18" charset="0"/>
                                    <a:ea typeface="Cambria Math" panose="02040503050406030204" pitchFamily="18" charset="0"/>
                                  </a:rPr>
                                  <m:t>+</m:t>
                                </m:r>
                                <m:f>
                                  <m:fPr>
                                    <m:ctrlPr>
                                      <a:rPr lang="nl-NL" i="1">
                                        <a:latin typeface="Cambria Math" panose="02040503050406030204" pitchFamily="18" charset="0"/>
                                        <a:ea typeface="Cambria Math" panose="02040503050406030204" pitchFamily="18" charset="0"/>
                                      </a:rPr>
                                    </m:ctrlPr>
                                  </m:fPr>
                                  <m:num>
                                    <m:r>
                                      <a:rPr lang="nl-NL" i="1">
                                        <a:latin typeface="Cambria Math" panose="02040503050406030204" pitchFamily="18" charset="0"/>
                                        <a:ea typeface="Cambria Math" panose="02040503050406030204" pitchFamily="18" charset="0"/>
                                      </a:rPr>
                                      <m:t>1</m:t>
                                    </m:r>
                                  </m:num>
                                  <m:den>
                                    <m:r>
                                      <a:rPr lang="nl-NL" i="1">
                                        <a:latin typeface="Cambria Math" panose="02040503050406030204" pitchFamily="18" charset="0"/>
                                        <a:ea typeface="Cambria Math" panose="02040503050406030204" pitchFamily="18" charset="0"/>
                                      </a:rPr>
                                      <m:t>2</m:t>
                                    </m:r>
                                  </m:den>
                                </m:f>
                                <m:r>
                                  <a:rPr lang="nl-NL" i="1">
                                    <a:latin typeface="Cambria Math" panose="02040503050406030204" pitchFamily="18" charset="0"/>
                                    <a:ea typeface="Cambria Math" panose="02040503050406030204" pitchFamily="18" charset="0"/>
                                  </a:rPr>
                                  <m:t>𝜔</m:t>
                                </m:r>
                              </m:e>
                            </m:d>
                          </m:e>
                          <m:sup>
                            <m:r>
                              <a:rPr lang="nl-NL" i="1">
                                <a:latin typeface="Cambria Math" panose="02040503050406030204" pitchFamily="18" charset="0"/>
                                <a:ea typeface="Cambria Math" panose="02040503050406030204" pitchFamily="18" charset="0"/>
                              </a:rPr>
                              <m:t>2</m:t>
                            </m:r>
                          </m:sup>
                        </m:sSup>
                        <m:r>
                          <a:rPr lang="nl-NL" b="0" i="1" smtClean="0">
                            <a:latin typeface="Cambria Math" panose="02040503050406030204" pitchFamily="18" charset="0"/>
                            <a:ea typeface="Cambria Math" panose="02040503050406030204" pitchFamily="18" charset="0"/>
                          </a:rPr>
                          <m:t>+</m:t>
                        </m:r>
                        <m:f>
                          <m:fPr>
                            <m:ctrlPr>
                              <a:rPr lang="nl-NL" b="0" i="1" smtClean="0">
                                <a:latin typeface="Cambria Math" panose="02040503050406030204" pitchFamily="18" charset="0"/>
                                <a:ea typeface="Cambria Math" panose="02040503050406030204" pitchFamily="18" charset="0"/>
                              </a:rPr>
                            </m:ctrlPr>
                          </m:fPr>
                          <m:num>
                            <m:r>
                              <a:rPr lang="nl-NL" b="0" i="1" smtClean="0">
                                <a:latin typeface="Cambria Math" panose="02040503050406030204" pitchFamily="18" charset="0"/>
                                <a:ea typeface="Cambria Math" panose="02040503050406030204" pitchFamily="18" charset="0"/>
                              </a:rPr>
                              <m:t>3</m:t>
                            </m:r>
                          </m:num>
                          <m:den>
                            <m:r>
                              <a:rPr lang="nl-NL" b="0" i="1" smtClean="0">
                                <a:latin typeface="Cambria Math" panose="02040503050406030204" pitchFamily="18" charset="0"/>
                                <a:ea typeface="Cambria Math" panose="02040503050406030204" pitchFamily="18" charset="0"/>
                              </a:rPr>
                              <m:t>4</m:t>
                            </m:r>
                          </m:den>
                        </m:f>
                        <m:sSup>
                          <m:sSupPr>
                            <m:ctrlPr>
                              <a:rPr lang="nl-NL" b="0" i="1" smtClean="0">
                                <a:latin typeface="Cambria Math" panose="02040503050406030204" pitchFamily="18" charset="0"/>
                                <a:ea typeface="Cambria Math" panose="02040503050406030204" pitchFamily="18" charset="0"/>
                              </a:rPr>
                            </m:ctrlPr>
                          </m:sSupPr>
                          <m:e>
                            <m:r>
                              <a:rPr lang="nl-NL" b="0" i="1" smtClean="0">
                                <a:latin typeface="Cambria Math" panose="02040503050406030204" pitchFamily="18" charset="0"/>
                                <a:ea typeface="Cambria Math" panose="02040503050406030204" pitchFamily="18" charset="0"/>
                              </a:rPr>
                              <m:t>𝜔</m:t>
                            </m:r>
                          </m:e>
                          <m:sup>
                            <m:r>
                              <a:rPr lang="nl-NL" b="0" i="1" smtClean="0">
                                <a:latin typeface="Cambria Math" panose="02040503050406030204" pitchFamily="18" charset="0"/>
                                <a:ea typeface="Cambria Math" panose="02040503050406030204" pitchFamily="18" charset="0"/>
                              </a:rPr>
                              <m:t>2</m:t>
                            </m:r>
                          </m:sup>
                        </m:sSup>
                      </m:den>
                    </m:f>
                  </m:oMath>
                </a14:m>
                <a:endParaRPr lang="nl-NL" dirty="0"/>
              </a:p>
              <a:p>
                <a:pPr marL="0" lvl="1"/>
                <a:r>
                  <a:rPr lang="nl-NL" dirty="0"/>
                  <a:t>Daarmee ook minder inzicht in tijdgedrag, stabiliteit</a:t>
                </a:r>
              </a:p>
            </p:txBody>
          </p:sp>
        </mc:Choice>
        <mc:Fallback xmlns="">
          <p:sp>
            <p:nvSpPr>
              <p:cNvPr id="4" name="Tekstvak 3">
                <a:extLst>
                  <a:ext uri="{FF2B5EF4-FFF2-40B4-BE49-F238E27FC236}">
                    <a16:creationId xmlns:a16="http://schemas.microsoft.com/office/drawing/2014/main" id="{EFEDA426-89ED-7779-43FE-BD6302291C16}"/>
                  </a:ext>
                </a:extLst>
              </p:cNvPr>
              <p:cNvSpPr txBox="1">
                <a:spLocks noRot="1" noChangeAspect="1" noMove="1" noResize="1" noEditPoints="1" noAdjustHandles="1" noChangeArrowheads="1" noChangeShapeType="1" noTextEdit="1"/>
              </p:cNvSpPr>
              <p:nvPr/>
            </p:nvSpPr>
            <p:spPr>
              <a:xfrm>
                <a:off x="1235598" y="1534715"/>
                <a:ext cx="8156749" cy="5396157"/>
              </a:xfrm>
              <a:prstGeom prst="rect">
                <a:avLst/>
              </a:prstGeom>
              <a:blipFill>
                <a:blip r:embed="rId5"/>
                <a:stretch>
                  <a:fillRect l="-673" t="-678" b="-904"/>
                </a:stretch>
              </a:blipFill>
            </p:spPr>
            <p:txBody>
              <a:bodyPr/>
              <a:lstStyle/>
              <a:p>
                <a:r>
                  <a:rPr lang="nl-NL">
                    <a:noFill/>
                  </a:rPr>
                  <a:t> </a:t>
                </a:r>
              </a:p>
            </p:txBody>
          </p:sp>
        </mc:Fallback>
      </mc:AlternateContent>
      <p:grpSp>
        <p:nvGrpSpPr>
          <p:cNvPr id="3" name="Groep 2">
            <a:extLst>
              <a:ext uri="{FF2B5EF4-FFF2-40B4-BE49-F238E27FC236}">
                <a16:creationId xmlns:a16="http://schemas.microsoft.com/office/drawing/2014/main" id="{7716F929-864D-5BDB-B86B-71B3DDD633BB}"/>
              </a:ext>
            </a:extLst>
          </p:cNvPr>
          <p:cNvGrpSpPr/>
          <p:nvPr/>
        </p:nvGrpSpPr>
        <p:grpSpPr>
          <a:xfrm>
            <a:off x="1342334" y="2259869"/>
            <a:ext cx="4586423" cy="3328230"/>
            <a:chOff x="5680032" y="2606754"/>
            <a:chExt cx="4586423" cy="3328230"/>
          </a:xfrm>
        </p:grpSpPr>
        <p:cxnSp>
          <p:nvCxnSpPr>
            <p:cNvPr id="5" name="Rechte verbindingslijn met pijl 4">
              <a:extLst>
                <a:ext uri="{FF2B5EF4-FFF2-40B4-BE49-F238E27FC236}">
                  <a16:creationId xmlns:a16="http://schemas.microsoft.com/office/drawing/2014/main" id="{38144ECE-2EEB-7753-1998-6014160717C2}"/>
                </a:ext>
              </a:extLst>
            </p:cNvPr>
            <p:cNvCxnSpPr/>
            <p:nvPr/>
          </p:nvCxnSpPr>
          <p:spPr>
            <a:xfrm>
              <a:off x="7620682" y="4000500"/>
              <a:ext cx="1206500" cy="0"/>
            </a:xfrm>
            <a:prstGeom prst="straightConnector1">
              <a:avLst/>
            </a:prstGeom>
            <a:ln w="25400">
              <a:solidFill>
                <a:schemeClr val="accent1"/>
              </a:solidFill>
              <a:tailEnd type="arrow" w="lg" len="lg"/>
            </a:ln>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3D5CA271-CC80-F226-35AB-852F7CE16372}"/>
                </a:ext>
              </a:extLst>
            </p:cNvPr>
            <p:cNvSpPr txBox="1"/>
            <p:nvPr/>
          </p:nvSpPr>
          <p:spPr>
            <a:xfrm>
              <a:off x="9036888" y="3834169"/>
              <a:ext cx="1229567" cy="369332"/>
            </a:xfrm>
            <a:prstGeom prst="rect">
              <a:avLst/>
            </a:prstGeom>
            <a:noFill/>
            <a:ln>
              <a:noFill/>
            </a:ln>
          </p:spPr>
          <p:txBody>
            <a:bodyPr wrap="none" rtlCol="0">
              <a:spAutoFit/>
            </a:bodyPr>
            <a:lstStyle/>
            <a:p>
              <a:r>
                <a:rPr lang="nl-NL" dirty="0"/>
                <a:t>vaardigheid</a:t>
              </a:r>
            </a:p>
          </p:txBody>
        </p:sp>
        <p:cxnSp>
          <p:nvCxnSpPr>
            <p:cNvPr id="7" name="Rechte verbindingslijn met pijl 6">
              <a:extLst>
                <a:ext uri="{FF2B5EF4-FFF2-40B4-BE49-F238E27FC236}">
                  <a16:creationId xmlns:a16="http://schemas.microsoft.com/office/drawing/2014/main" id="{6A450937-1540-0616-24EC-22F5BB0F95F8}"/>
                </a:ext>
              </a:extLst>
            </p:cNvPr>
            <p:cNvCxnSpPr>
              <a:cxnSpLocks/>
            </p:cNvCxnSpPr>
            <p:nvPr/>
          </p:nvCxnSpPr>
          <p:spPr>
            <a:xfrm flipV="1">
              <a:off x="7620682" y="3086100"/>
              <a:ext cx="0" cy="914400"/>
            </a:xfrm>
            <a:prstGeom prst="straightConnector1">
              <a:avLst/>
            </a:prstGeom>
            <a:ln w="25400">
              <a:solidFill>
                <a:schemeClr val="accent1"/>
              </a:solidFill>
              <a:tailEnd type="arrow" w="lg" len="lg"/>
            </a:ln>
          </p:spPr>
          <p:style>
            <a:lnRef idx="1">
              <a:schemeClr val="accent1"/>
            </a:lnRef>
            <a:fillRef idx="0">
              <a:schemeClr val="accent1"/>
            </a:fillRef>
            <a:effectRef idx="0">
              <a:schemeClr val="accent1"/>
            </a:effectRef>
            <a:fontRef idx="minor">
              <a:schemeClr val="tx1"/>
            </a:fontRef>
          </p:style>
        </p:cxnSp>
        <p:sp>
          <p:nvSpPr>
            <p:cNvPr id="9" name="Tekstvak 8">
              <a:extLst>
                <a:ext uri="{FF2B5EF4-FFF2-40B4-BE49-F238E27FC236}">
                  <a16:creationId xmlns:a16="http://schemas.microsoft.com/office/drawing/2014/main" id="{F7EEC404-C673-2224-C5D0-AA3F42F34F32}"/>
                </a:ext>
              </a:extLst>
            </p:cNvPr>
            <p:cNvSpPr txBox="1"/>
            <p:nvPr/>
          </p:nvSpPr>
          <p:spPr>
            <a:xfrm>
              <a:off x="7005898" y="2606754"/>
              <a:ext cx="1824538" cy="369332"/>
            </a:xfrm>
            <a:prstGeom prst="rect">
              <a:avLst/>
            </a:prstGeom>
            <a:noFill/>
            <a:ln>
              <a:noFill/>
            </a:ln>
          </p:spPr>
          <p:txBody>
            <a:bodyPr wrap="none" rtlCol="0">
              <a:spAutoFit/>
            </a:bodyPr>
            <a:lstStyle/>
            <a:p>
              <a:r>
                <a:rPr lang="nl-NL" dirty="0"/>
                <a:t>inzicht/toepassing</a:t>
              </a:r>
            </a:p>
          </p:txBody>
        </p:sp>
        <p:sp>
          <p:nvSpPr>
            <p:cNvPr id="10" name="Tekstvak 9">
              <a:extLst>
                <a:ext uri="{FF2B5EF4-FFF2-40B4-BE49-F238E27FC236}">
                  <a16:creationId xmlns:a16="http://schemas.microsoft.com/office/drawing/2014/main" id="{F1C94082-20EF-244F-5C85-B37D35251F95}"/>
                </a:ext>
              </a:extLst>
            </p:cNvPr>
            <p:cNvSpPr txBox="1"/>
            <p:nvPr/>
          </p:nvSpPr>
          <p:spPr>
            <a:xfrm>
              <a:off x="5680032" y="3543300"/>
              <a:ext cx="1908728" cy="369332"/>
            </a:xfrm>
            <a:prstGeom prst="rect">
              <a:avLst/>
            </a:prstGeom>
            <a:noFill/>
            <a:ln>
              <a:noFill/>
            </a:ln>
          </p:spPr>
          <p:txBody>
            <a:bodyPr wrap="none" rtlCol="0">
              <a:spAutoFit/>
            </a:bodyPr>
            <a:lstStyle/>
            <a:p>
              <a:r>
                <a:rPr lang="nl-NL" dirty="0"/>
                <a:t>’passief’ toepassen</a:t>
              </a:r>
            </a:p>
          </p:txBody>
        </p:sp>
        <p:sp>
          <p:nvSpPr>
            <p:cNvPr id="11" name="Tekstvak 10">
              <a:extLst>
                <a:ext uri="{FF2B5EF4-FFF2-40B4-BE49-F238E27FC236}">
                  <a16:creationId xmlns:a16="http://schemas.microsoft.com/office/drawing/2014/main" id="{045B3883-8689-8F5F-FF6E-E25CCFB0FCB2}"/>
                </a:ext>
              </a:extLst>
            </p:cNvPr>
            <p:cNvSpPr txBox="1"/>
            <p:nvPr/>
          </p:nvSpPr>
          <p:spPr>
            <a:xfrm>
              <a:off x="5736938" y="3059667"/>
              <a:ext cx="1794915" cy="369332"/>
            </a:xfrm>
            <a:prstGeom prst="rect">
              <a:avLst/>
            </a:prstGeom>
            <a:noFill/>
            <a:ln>
              <a:noFill/>
            </a:ln>
          </p:spPr>
          <p:txBody>
            <a:bodyPr wrap="none" rtlCol="0">
              <a:spAutoFit/>
            </a:bodyPr>
            <a:lstStyle/>
            <a:p>
              <a:r>
                <a:rPr lang="nl-NL" dirty="0"/>
                <a:t>‘actief’ toepassen</a:t>
              </a:r>
            </a:p>
          </p:txBody>
        </p:sp>
        <p:sp>
          <p:nvSpPr>
            <p:cNvPr id="12" name="Tekstvak 11">
              <a:extLst>
                <a:ext uri="{FF2B5EF4-FFF2-40B4-BE49-F238E27FC236}">
                  <a16:creationId xmlns:a16="http://schemas.microsoft.com/office/drawing/2014/main" id="{0B32C14D-3484-5059-5858-2D631BE39854}"/>
                </a:ext>
              </a:extLst>
            </p:cNvPr>
            <p:cNvSpPr txBox="1"/>
            <p:nvPr/>
          </p:nvSpPr>
          <p:spPr>
            <a:xfrm rot="3193549">
              <a:off x="7442247" y="4731898"/>
              <a:ext cx="2036840" cy="369332"/>
            </a:xfrm>
            <a:prstGeom prst="rect">
              <a:avLst/>
            </a:prstGeom>
            <a:noFill/>
            <a:ln>
              <a:noFill/>
            </a:ln>
          </p:spPr>
          <p:txBody>
            <a:bodyPr wrap="none" rtlCol="0">
              <a:spAutoFit/>
            </a:bodyPr>
            <a:lstStyle/>
            <a:p>
              <a:r>
                <a:rPr lang="nl-NL" dirty="0"/>
                <a:t>kennen / herkennen</a:t>
              </a:r>
            </a:p>
          </p:txBody>
        </p:sp>
        <p:sp>
          <p:nvSpPr>
            <p:cNvPr id="13" name="Tekstvak 12">
              <a:extLst>
                <a:ext uri="{FF2B5EF4-FFF2-40B4-BE49-F238E27FC236}">
                  <a16:creationId xmlns:a16="http://schemas.microsoft.com/office/drawing/2014/main" id="{5354F8B3-B789-AFAF-B5E1-01F14FCE40B0}"/>
                </a:ext>
              </a:extLst>
            </p:cNvPr>
            <p:cNvSpPr txBox="1"/>
            <p:nvPr/>
          </p:nvSpPr>
          <p:spPr>
            <a:xfrm rot="3193549">
              <a:off x="8370490" y="4292218"/>
              <a:ext cx="866584" cy="369332"/>
            </a:xfrm>
            <a:prstGeom prst="rect">
              <a:avLst/>
            </a:prstGeom>
            <a:noFill/>
            <a:ln>
              <a:noFill/>
            </a:ln>
          </p:spPr>
          <p:txBody>
            <a:bodyPr wrap="none" rtlCol="0">
              <a:spAutoFit/>
            </a:bodyPr>
            <a:lstStyle/>
            <a:p>
              <a:r>
                <a:rPr lang="nl-NL" dirty="0"/>
                <a:t>routine</a:t>
              </a:r>
            </a:p>
          </p:txBody>
        </p:sp>
      </p:grpSp>
      <p:sp>
        <p:nvSpPr>
          <p:cNvPr id="16" name="Rechthoekige driehoek 15">
            <a:extLst>
              <a:ext uri="{FF2B5EF4-FFF2-40B4-BE49-F238E27FC236}">
                <a16:creationId xmlns:a16="http://schemas.microsoft.com/office/drawing/2014/main" id="{347BAA62-9871-C519-07ED-1EC2F9A5693C}"/>
              </a:ext>
            </a:extLst>
          </p:cNvPr>
          <p:cNvSpPr/>
          <p:nvPr/>
        </p:nvSpPr>
        <p:spPr>
          <a:xfrm flipH="1">
            <a:off x="3302641" y="2954587"/>
            <a:ext cx="408108" cy="720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BBB7D4F3-4F16-2330-A5CB-62915636F9F3}"/>
              </a:ext>
            </a:extLst>
          </p:cNvPr>
          <p:cNvSpPr/>
          <p:nvPr/>
        </p:nvSpPr>
        <p:spPr>
          <a:xfrm>
            <a:off x="3710749" y="2954586"/>
            <a:ext cx="560673" cy="72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13">
            <a:extLst>
              <a:ext uri="{FF2B5EF4-FFF2-40B4-BE49-F238E27FC236}">
                <a16:creationId xmlns:a16="http://schemas.microsoft.com/office/drawing/2014/main" id="{2345C68A-2830-C966-3E32-207995B8C03F}"/>
              </a:ext>
            </a:extLst>
          </p:cNvPr>
          <p:cNvSpPr txBox="1"/>
          <p:nvPr/>
        </p:nvSpPr>
        <p:spPr>
          <a:xfrm>
            <a:off x="6621621" y="2712782"/>
            <a:ext cx="3593125" cy="923330"/>
          </a:xfrm>
          <a:prstGeom prst="rect">
            <a:avLst/>
          </a:prstGeom>
          <a:noFill/>
        </p:spPr>
        <p:txBody>
          <a:bodyPr wrap="square">
            <a:spAutoFit/>
          </a:bodyPr>
          <a:lstStyle/>
          <a:p>
            <a:r>
              <a:rPr lang="nl-NL" dirty="0"/>
              <a:t>“inzet wiskundetools = </a:t>
            </a:r>
          </a:p>
          <a:p>
            <a:r>
              <a:rPr lang="nl-NL" dirty="0"/>
              <a:t>limitering vaardigheid =</a:t>
            </a:r>
          </a:p>
          <a:p>
            <a:r>
              <a:rPr lang="nl-NL" dirty="0"/>
              <a:t>limitering inzicht en toepassing”</a:t>
            </a:r>
          </a:p>
        </p:txBody>
      </p:sp>
      <p:sp>
        <p:nvSpPr>
          <p:cNvPr id="15" name="Rechthoek 14">
            <a:extLst>
              <a:ext uri="{FF2B5EF4-FFF2-40B4-BE49-F238E27FC236}">
                <a16:creationId xmlns:a16="http://schemas.microsoft.com/office/drawing/2014/main" id="{C536CCB1-0A10-C469-0981-F144FA4A160A}"/>
              </a:ext>
            </a:extLst>
          </p:cNvPr>
          <p:cNvSpPr/>
          <p:nvPr/>
        </p:nvSpPr>
        <p:spPr>
          <a:xfrm>
            <a:off x="1235598" y="2259869"/>
            <a:ext cx="4965177" cy="3236119"/>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C80F8A8F-C538-5E50-C403-4C2A01F9D0C4}"/>
              </a:ext>
            </a:extLst>
          </p:cNvPr>
          <p:cNvSpPr/>
          <p:nvPr/>
        </p:nvSpPr>
        <p:spPr>
          <a:xfrm>
            <a:off x="6401014" y="2269659"/>
            <a:ext cx="4965177" cy="3236119"/>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1348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5" end="1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22543-CF6D-9498-7B48-DF292029DE3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5439E0-C25F-4AE6-E552-4374D159AF2A}"/>
              </a:ext>
            </a:extLst>
          </p:cNvPr>
          <p:cNvSpPr>
            <a:spLocks noGrp="1"/>
          </p:cNvSpPr>
          <p:nvPr>
            <p:ph type="title"/>
          </p:nvPr>
        </p:nvSpPr>
        <p:spPr>
          <a:xfrm>
            <a:off x="1735837" y="367839"/>
            <a:ext cx="7729728" cy="841490"/>
          </a:xfrm>
        </p:spPr>
        <p:txBody>
          <a:bodyPr>
            <a:normAutofit fontScale="90000"/>
          </a:bodyPr>
          <a:lstStyle/>
          <a:p>
            <a:r>
              <a:rPr lang="nl-NL" sz="2400" dirty="0"/>
              <a:t>Mogelijke nieuwe wiskundelijn  propedeuse WTB </a:t>
            </a:r>
            <a:r>
              <a:rPr lang="nl-NL" sz="2400" dirty="0" err="1"/>
              <a:t>han</a:t>
            </a:r>
            <a:endParaRPr lang="nl-NL" sz="2400" dirty="0"/>
          </a:p>
        </p:txBody>
      </p:sp>
      <p:sp>
        <p:nvSpPr>
          <p:cNvPr id="57" name="Rechthoek 56">
            <a:extLst>
              <a:ext uri="{FF2B5EF4-FFF2-40B4-BE49-F238E27FC236}">
                <a16:creationId xmlns:a16="http://schemas.microsoft.com/office/drawing/2014/main" id="{F75D4C96-C0A4-FE18-5AF9-D6E2336406DF}"/>
              </a:ext>
            </a:extLst>
          </p:cNvPr>
          <p:cNvSpPr/>
          <p:nvPr/>
        </p:nvSpPr>
        <p:spPr>
          <a:xfrm>
            <a:off x="1111333" y="1672283"/>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Herhaling         </a:t>
            </a:r>
          </a:p>
          <a:p>
            <a:pPr defTabSz="536575"/>
            <a:r>
              <a:rPr lang="nl-NL" sz="1600" dirty="0">
                <a:solidFill>
                  <a:schemeClr val="tx1"/>
                </a:solidFill>
              </a:rPr>
              <a:t>Havo onderbouw</a:t>
            </a:r>
          </a:p>
          <a:p>
            <a:pPr defTabSz="536575">
              <a:spcBef>
                <a:spcPts val="600"/>
              </a:spcBef>
              <a:spcAft>
                <a:spcPts val="600"/>
              </a:spcAft>
            </a:pPr>
            <a:r>
              <a:rPr lang="nl-NL" sz="1600" dirty="0">
                <a:solidFill>
                  <a:schemeClr val="tx1"/>
                </a:solidFill>
              </a:rPr>
              <a:t>Statistiek</a:t>
            </a:r>
          </a:p>
        </p:txBody>
      </p:sp>
      <p:sp>
        <p:nvSpPr>
          <p:cNvPr id="59" name="Rechthoek 58">
            <a:extLst>
              <a:ext uri="{FF2B5EF4-FFF2-40B4-BE49-F238E27FC236}">
                <a16:creationId xmlns:a16="http://schemas.microsoft.com/office/drawing/2014/main" id="{861541ED-BC04-FC62-620C-B956AB8FE486}"/>
              </a:ext>
            </a:extLst>
          </p:cNvPr>
          <p:cNvSpPr/>
          <p:nvPr/>
        </p:nvSpPr>
        <p:spPr>
          <a:xfrm>
            <a:off x="1111333" y="4177310"/>
            <a:ext cx="2250771"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dirty="0">
                <a:solidFill>
                  <a:schemeClr val="tx1"/>
                </a:solidFill>
              </a:rPr>
              <a:t>DIF/INT 	   </a:t>
            </a:r>
          </a:p>
          <a:p>
            <a:r>
              <a:rPr lang="nl-NL" sz="1600" dirty="0">
                <a:solidFill>
                  <a:schemeClr val="tx1"/>
                </a:solidFill>
              </a:rPr>
              <a:t>		</a:t>
            </a:r>
          </a:p>
        </p:txBody>
      </p:sp>
      <p:sp>
        <p:nvSpPr>
          <p:cNvPr id="60" name="Rechthoek 59">
            <a:extLst>
              <a:ext uri="{FF2B5EF4-FFF2-40B4-BE49-F238E27FC236}">
                <a16:creationId xmlns:a16="http://schemas.microsoft.com/office/drawing/2014/main" id="{D0C7AA7F-44F4-09A4-8883-8CA760C545A9}"/>
              </a:ext>
            </a:extLst>
          </p:cNvPr>
          <p:cNvSpPr/>
          <p:nvPr/>
        </p:nvSpPr>
        <p:spPr>
          <a:xfrm>
            <a:off x="1111333" y="5385788"/>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dirty="0">
                <a:solidFill>
                  <a:schemeClr val="tx1"/>
                </a:solidFill>
              </a:rPr>
              <a:t>Wiskundig modelleren</a:t>
            </a:r>
          </a:p>
        </p:txBody>
      </p:sp>
      <p:sp>
        <p:nvSpPr>
          <p:cNvPr id="61" name="Tekstvak 60">
            <a:extLst>
              <a:ext uri="{FF2B5EF4-FFF2-40B4-BE49-F238E27FC236}">
                <a16:creationId xmlns:a16="http://schemas.microsoft.com/office/drawing/2014/main" id="{146CB61D-2B2D-D1F2-4D5F-AB744B7D1AE9}"/>
              </a:ext>
            </a:extLst>
          </p:cNvPr>
          <p:cNvSpPr txBox="1"/>
          <p:nvPr/>
        </p:nvSpPr>
        <p:spPr>
          <a:xfrm>
            <a:off x="412435" y="2039258"/>
            <a:ext cx="481707" cy="369332"/>
          </a:xfrm>
          <a:prstGeom prst="rect">
            <a:avLst/>
          </a:prstGeom>
          <a:noFill/>
        </p:spPr>
        <p:txBody>
          <a:bodyPr wrap="square" rtlCol="0">
            <a:spAutoFit/>
          </a:bodyPr>
          <a:lstStyle/>
          <a:p>
            <a:r>
              <a:rPr lang="nl-NL" dirty="0"/>
              <a:t>P1</a:t>
            </a:r>
          </a:p>
        </p:txBody>
      </p:sp>
      <p:sp>
        <p:nvSpPr>
          <p:cNvPr id="62" name="Tekstvak 61">
            <a:extLst>
              <a:ext uri="{FF2B5EF4-FFF2-40B4-BE49-F238E27FC236}">
                <a16:creationId xmlns:a16="http://schemas.microsoft.com/office/drawing/2014/main" id="{1B01DE5D-66C0-F0E0-1E96-A783207AABD6}"/>
              </a:ext>
            </a:extLst>
          </p:cNvPr>
          <p:cNvSpPr txBox="1"/>
          <p:nvPr/>
        </p:nvSpPr>
        <p:spPr>
          <a:xfrm>
            <a:off x="391040" y="3242339"/>
            <a:ext cx="481707" cy="369332"/>
          </a:xfrm>
          <a:prstGeom prst="rect">
            <a:avLst/>
          </a:prstGeom>
          <a:noFill/>
        </p:spPr>
        <p:txBody>
          <a:bodyPr wrap="square" rtlCol="0">
            <a:spAutoFit/>
          </a:bodyPr>
          <a:lstStyle/>
          <a:p>
            <a:r>
              <a:rPr lang="nl-NL" dirty="0"/>
              <a:t>P2</a:t>
            </a:r>
          </a:p>
        </p:txBody>
      </p:sp>
      <p:sp>
        <p:nvSpPr>
          <p:cNvPr id="63" name="Tekstvak 62">
            <a:extLst>
              <a:ext uri="{FF2B5EF4-FFF2-40B4-BE49-F238E27FC236}">
                <a16:creationId xmlns:a16="http://schemas.microsoft.com/office/drawing/2014/main" id="{9FA6AD31-4B62-92F0-D80F-191EB32A88AF}"/>
              </a:ext>
            </a:extLst>
          </p:cNvPr>
          <p:cNvSpPr txBox="1"/>
          <p:nvPr/>
        </p:nvSpPr>
        <p:spPr>
          <a:xfrm>
            <a:off x="358393" y="4533028"/>
            <a:ext cx="481707" cy="369332"/>
          </a:xfrm>
          <a:prstGeom prst="rect">
            <a:avLst/>
          </a:prstGeom>
          <a:noFill/>
        </p:spPr>
        <p:txBody>
          <a:bodyPr wrap="square" rtlCol="0">
            <a:spAutoFit/>
          </a:bodyPr>
          <a:lstStyle/>
          <a:p>
            <a:r>
              <a:rPr lang="nl-NL" dirty="0"/>
              <a:t>P3</a:t>
            </a:r>
          </a:p>
        </p:txBody>
      </p:sp>
      <p:sp>
        <p:nvSpPr>
          <p:cNvPr id="64" name="Tekstvak 63">
            <a:extLst>
              <a:ext uri="{FF2B5EF4-FFF2-40B4-BE49-F238E27FC236}">
                <a16:creationId xmlns:a16="http://schemas.microsoft.com/office/drawing/2014/main" id="{3C6AFC0E-8CBB-C1E1-ED3D-9A9A19D45F54}"/>
              </a:ext>
            </a:extLst>
          </p:cNvPr>
          <p:cNvSpPr txBox="1"/>
          <p:nvPr/>
        </p:nvSpPr>
        <p:spPr>
          <a:xfrm>
            <a:off x="358394" y="5683841"/>
            <a:ext cx="481707" cy="369332"/>
          </a:xfrm>
          <a:prstGeom prst="rect">
            <a:avLst/>
          </a:prstGeom>
          <a:noFill/>
        </p:spPr>
        <p:txBody>
          <a:bodyPr wrap="square" rtlCol="0">
            <a:spAutoFit/>
          </a:bodyPr>
          <a:lstStyle/>
          <a:p>
            <a:r>
              <a:rPr lang="nl-NL" dirty="0"/>
              <a:t>P4</a:t>
            </a:r>
          </a:p>
        </p:txBody>
      </p:sp>
      <p:grpSp>
        <p:nvGrpSpPr>
          <p:cNvPr id="3" name="Groep 2">
            <a:extLst>
              <a:ext uri="{FF2B5EF4-FFF2-40B4-BE49-F238E27FC236}">
                <a16:creationId xmlns:a16="http://schemas.microsoft.com/office/drawing/2014/main" id="{92F23BC5-63DA-98F7-A2BC-47174BB353DE}"/>
              </a:ext>
            </a:extLst>
          </p:cNvPr>
          <p:cNvGrpSpPr/>
          <p:nvPr/>
        </p:nvGrpSpPr>
        <p:grpSpPr>
          <a:xfrm>
            <a:off x="9017671" y="6312783"/>
            <a:ext cx="3187029" cy="535146"/>
            <a:chOff x="9017671" y="6312783"/>
            <a:chExt cx="3187029" cy="535146"/>
          </a:xfrm>
        </p:grpSpPr>
        <p:pic>
          <p:nvPicPr>
            <p:cNvPr id="75" name="Afbeelding 74" descr="Afbeelding met tekst, Lettertype, logo, Graphics&#10;&#10;Door AI gegenereerde inhoud is mogelijk onjuist.">
              <a:extLst>
                <a:ext uri="{FF2B5EF4-FFF2-40B4-BE49-F238E27FC236}">
                  <a16:creationId xmlns:a16="http://schemas.microsoft.com/office/drawing/2014/main" id="{1FF9459B-F106-53B4-EF51-B6E7EB7659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6" name="Afbeelding 75" descr="Afbeelding met logo, Graphics, Lettertype, symbool&#10;&#10;Door AI gegenereerde inhoud is mogelijk onjuist.">
              <a:extLst>
                <a:ext uri="{FF2B5EF4-FFF2-40B4-BE49-F238E27FC236}">
                  <a16:creationId xmlns:a16="http://schemas.microsoft.com/office/drawing/2014/main" id="{4E5626DB-4EF8-0E56-2024-9F5E016607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7" name="Picture 8">
              <a:extLst>
                <a:ext uri="{FF2B5EF4-FFF2-40B4-BE49-F238E27FC236}">
                  <a16:creationId xmlns:a16="http://schemas.microsoft.com/office/drawing/2014/main" id="{7AB6F389-9C60-C057-F01E-347843FA6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
        <p:nvSpPr>
          <p:cNvPr id="6" name="Rechthoek 5">
            <a:extLst>
              <a:ext uri="{FF2B5EF4-FFF2-40B4-BE49-F238E27FC236}">
                <a16:creationId xmlns:a16="http://schemas.microsoft.com/office/drawing/2014/main" id="{6F43EA7E-626B-87E9-6859-419E1524CFC2}"/>
              </a:ext>
            </a:extLst>
          </p:cNvPr>
          <p:cNvSpPr/>
          <p:nvPr/>
        </p:nvSpPr>
        <p:spPr>
          <a:xfrm>
            <a:off x="1111333" y="2876932"/>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Herhaling</a:t>
            </a:r>
          </a:p>
          <a:p>
            <a:pPr>
              <a:spcAft>
                <a:spcPts val="600"/>
              </a:spcAft>
            </a:pPr>
            <a:r>
              <a:rPr lang="nl-NL" sz="1600" dirty="0">
                <a:solidFill>
                  <a:schemeClr val="tx1"/>
                </a:solidFill>
              </a:rPr>
              <a:t>Havo </a:t>
            </a:r>
            <a:r>
              <a:rPr lang="nl-NL" sz="1600" dirty="0" err="1">
                <a:solidFill>
                  <a:schemeClr val="tx1"/>
                </a:solidFill>
              </a:rPr>
              <a:t>WiB</a:t>
            </a:r>
            <a:endParaRPr lang="nl-NL" sz="1600" dirty="0">
              <a:solidFill>
                <a:schemeClr val="tx1"/>
              </a:solidFill>
            </a:endParaRPr>
          </a:p>
          <a:p>
            <a:pPr>
              <a:spcAft>
                <a:spcPts val="600"/>
              </a:spcAft>
            </a:pPr>
            <a:r>
              <a:rPr lang="nl-NL" sz="1600" dirty="0">
                <a:solidFill>
                  <a:schemeClr val="tx1"/>
                </a:solidFill>
              </a:rPr>
              <a:t>Intro DIF/INT</a:t>
            </a:r>
          </a:p>
        </p:txBody>
      </p:sp>
      <p:sp>
        <p:nvSpPr>
          <p:cNvPr id="12" name="Tekstvak 11">
            <a:extLst>
              <a:ext uri="{FF2B5EF4-FFF2-40B4-BE49-F238E27FC236}">
                <a16:creationId xmlns:a16="http://schemas.microsoft.com/office/drawing/2014/main" id="{68020866-2477-0C85-6114-8760D6D5C5A2}"/>
              </a:ext>
            </a:extLst>
          </p:cNvPr>
          <p:cNvSpPr txBox="1"/>
          <p:nvPr/>
        </p:nvSpPr>
        <p:spPr>
          <a:xfrm>
            <a:off x="1111333" y="1272067"/>
            <a:ext cx="1792478" cy="461665"/>
          </a:xfrm>
          <a:prstGeom prst="rect">
            <a:avLst/>
          </a:prstGeom>
          <a:noFill/>
        </p:spPr>
        <p:txBody>
          <a:bodyPr wrap="none" rtlCol="0">
            <a:spAutoFit/>
          </a:bodyPr>
          <a:lstStyle/>
          <a:p>
            <a:r>
              <a:rPr lang="nl-NL" sz="2400" dirty="0"/>
              <a:t>wiskundelijn </a:t>
            </a:r>
          </a:p>
        </p:txBody>
      </p:sp>
      <p:sp>
        <p:nvSpPr>
          <p:cNvPr id="14" name="Rechthoek 13">
            <a:extLst>
              <a:ext uri="{FF2B5EF4-FFF2-40B4-BE49-F238E27FC236}">
                <a16:creationId xmlns:a16="http://schemas.microsoft.com/office/drawing/2014/main" id="{44B3014E-5EAE-74F3-4276-1AA30F1F69E8}"/>
              </a:ext>
            </a:extLst>
          </p:cNvPr>
          <p:cNvSpPr/>
          <p:nvPr/>
        </p:nvSpPr>
        <p:spPr>
          <a:xfrm>
            <a:off x="3716654" y="1690662"/>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Werktuigonderdelen</a:t>
            </a:r>
          </a:p>
          <a:p>
            <a:pPr defTabSz="536575">
              <a:spcAft>
                <a:spcPts val="600"/>
              </a:spcAft>
            </a:pPr>
            <a:endParaRPr lang="nl-NL" sz="1600" dirty="0">
              <a:solidFill>
                <a:schemeClr val="tx1"/>
              </a:solidFill>
            </a:endParaRPr>
          </a:p>
          <a:p>
            <a:pPr defTabSz="536575"/>
            <a:r>
              <a:rPr lang="nl-NL" sz="1600" dirty="0">
                <a:solidFill>
                  <a:schemeClr val="tx1"/>
                </a:solidFill>
              </a:rPr>
              <a:t>Productietechniek</a:t>
            </a:r>
          </a:p>
        </p:txBody>
      </p:sp>
      <p:sp>
        <p:nvSpPr>
          <p:cNvPr id="15" name="Rechthoek 14">
            <a:extLst>
              <a:ext uri="{FF2B5EF4-FFF2-40B4-BE49-F238E27FC236}">
                <a16:creationId xmlns:a16="http://schemas.microsoft.com/office/drawing/2014/main" id="{657E5A76-1698-575F-704A-C100C57E91A8}"/>
              </a:ext>
            </a:extLst>
          </p:cNvPr>
          <p:cNvSpPr/>
          <p:nvPr/>
        </p:nvSpPr>
        <p:spPr>
          <a:xfrm>
            <a:off x="3716654" y="4195689"/>
            <a:ext cx="2250771"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dirty="0">
                <a:solidFill>
                  <a:schemeClr val="tx1"/>
                </a:solidFill>
              </a:rPr>
              <a:t>Dynamica</a:t>
            </a:r>
          </a:p>
          <a:p>
            <a:r>
              <a:rPr lang="nl-NL" sz="1600" dirty="0">
                <a:solidFill>
                  <a:schemeClr val="tx1"/>
                </a:solidFill>
              </a:rPr>
              <a:t>		</a:t>
            </a:r>
          </a:p>
        </p:txBody>
      </p:sp>
      <p:sp>
        <p:nvSpPr>
          <p:cNvPr id="16" name="Rechthoek 15">
            <a:extLst>
              <a:ext uri="{FF2B5EF4-FFF2-40B4-BE49-F238E27FC236}">
                <a16:creationId xmlns:a16="http://schemas.microsoft.com/office/drawing/2014/main" id="{BE8BE7D1-CF1E-E9FE-F339-9BC5E0A94A61}"/>
              </a:ext>
            </a:extLst>
          </p:cNvPr>
          <p:cNvSpPr/>
          <p:nvPr/>
        </p:nvSpPr>
        <p:spPr>
          <a:xfrm>
            <a:off x="3694660" y="535492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dirty="0">
                <a:solidFill>
                  <a:schemeClr val="tx1"/>
                </a:solidFill>
              </a:rPr>
              <a:t>Thermodynamica 		</a:t>
            </a:r>
          </a:p>
        </p:txBody>
      </p:sp>
      <p:sp>
        <p:nvSpPr>
          <p:cNvPr id="17" name="Rechthoek 16">
            <a:extLst>
              <a:ext uri="{FF2B5EF4-FFF2-40B4-BE49-F238E27FC236}">
                <a16:creationId xmlns:a16="http://schemas.microsoft.com/office/drawing/2014/main" id="{4D2E5494-0DCA-DAAB-2C1F-763E386D2C9B}"/>
              </a:ext>
            </a:extLst>
          </p:cNvPr>
          <p:cNvSpPr/>
          <p:nvPr/>
        </p:nvSpPr>
        <p:spPr>
          <a:xfrm>
            <a:off x="3716654" y="289531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Statica</a:t>
            </a:r>
          </a:p>
          <a:p>
            <a:endParaRPr lang="nl-NL" sz="1600" dirty="0">
              <a:solidFill>
                <a:schemeClr val="tx1"/>
              </a:solidFill>
            </a:endParaRPr>
          </a:p>
          <a:p>
            <a:endParaRPr lang="nl-NL" sz="1600" dirty="0">
              <a:solidFill>
                <a:schemeClr val="tx1"/>
              </a:solidFill>
            </a:endParaRPr>
          </a:p>
        </p:txBody>
      </p:sp>
      <p:sp>
        <p:nvSpPr>
          <p:cNvPr id="18" name="Tekstvak 17">
            <a:extLst>
              <a:ext uri="{FF2B5EF4-FFF2-40B4-BE49-F238E27FC236}">
                <a16:creationId xmlns:a16="http://schemas.microsoft.com/office/drawing/2014/main" id="{2F5F9607-006E-5A13-A7A5-703BD32967FF}"/>
              </a:ext>
            </a:extLst>
          </p:cNvPr>
          <p:cNvSpPr txBox="1"/>
          <p:nvPr/>
        </p:nvSpPr>
        <p:spPr>
          <a:xfrm>
            <a:off x="3621095" y="1280897"/>
            <a:ext cx="1451038" cy="461665"/>
          </a:xfrm>
          <a:prstGeom prst="rect">
            <a:avLst/>
          </a:prstGeom>
          <a:noFill/>
        </p:spPr>
        <p:txBody>
          <a:bodyPr wrap="none" rtlCol="0">
            <a:spAutoFit/>
          </a:bodyPr>
          <a:lstStyle/>
          <a:p>
            <a:r>
              <a:rPr lang="nl-NL" sz="2400" dirty="0"/>
              <a:t>theorielijn</a:t>
            </a:r>
          </a:p>
        </p:txBody>
      </p:sp>
      <p:sp>
        <p:nvSpPr>
          <p:cNvPr id="4" name="Rechthoek 3">
            <a:extLst>
              <a:ext uri="{FF2B5EF4-FFF2-40B4-BE49-F238E27FC236}">
                <a16:creationId xmlns:a16="http://schemas.microsoft.com/office/drawing/2014/main" id="{7E5DA7F5-C2F1-50AC-5C81-E61F00D3478D}"/>
              </a:ext>
            </a:extLst>
          </p:cNvPr>
          <p:cNvSpPr/>
          <p:nvPr/>
        </p:nvSpPr>
        <p:spPr>
          <a:xfrm>
            <a:off x="8677069" y="1690662"/>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CAD</a:t>
            </a:r>
          </a:p>
        </p:txBody>
      </p:sp>
      <p:sp>
        <p:nvSpPr>
          <p:cNvPr id="5" name="Rechthoek 4">
            <a:extLst>
              <a:ext uri="{FF2B5EF4-FFF2-40B4-BE49-F238E27FC236}">
                <a16:creationId xmlns:a16="http://schemas.microsoft.com/office/drawing/2014/main" id="{15B36EEA-4816-3DAE-C94D-5D3800A46960}"/>
              </a:ext>
            </a:extLst>
          </p:cNvPr>
          <p:cNvSpPr/>
          <p:nvPr/>
        </p:nvSpPr>
        <p:spPr>
          <a:xfrm>
            <a:off x="8677069" y="4195689"/>
            <a:ext cx="2250771"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CAD</a:t>
            </a:r>
          </a:p>
          <a:p>
            <a:r>
              <a:rPr lang="nl-NL" sz="1600" dirty="0">
                <a:solidFill>
                  <a:schemeClr val="tx1"/>
                </a:solidFill>
              </a:rPr>
              <a:t>		</a:t>
            </a:r>
          </a:p>
        </p:txBody>
      </p:sp>
      <p:sp>
        <p:nvSpPr>
          <p:cNvPr id="7" name="Rechthoek 6">
            <a:extLst>
              <a:ext uri="{FF2B5EF4-FFF2-40B4-BE49-F238E27FC236}">
                <a16:creationId xmlns:a16="http://schemas.microsoft.com/office/drawing/2014/main" id="{ED168FA2-E9C5-3189-D56C-3F695429DAC4}"/>
              </a:ext>
            </a:extLst>
          </p:cNvPr>
          <p:cNvSpPr/>
          <p:nvPr/>
        </p:nvSpPr>
        <p:spPr>
          <a:xfrm>
            <a:off x="8655075" y="535492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dirty="0">
                <a:solidFill>
                  <a:schemeClr val="tx1"/>
                </a:solidFill>
              </a:rPr>
              <a:t>CAD</a:t>
            </a:r>
          </a:p>
          <a:p>
            <a:r>
              <a:rPr lang="nl-NL" sz="1600" dirty="0">
                <a:solidFill>
                  <a:schemeClr val="tx1"/>
                </a:solidFill>
              </a:rPr>
              <a:t>		</a:t>
            </a:r>
          </a:p>
        </p:txBody>
      </p:sp>
      <p:sp>
        <p:nvSpPr>
          <p:cNvPr id="8" name="Rechthoek 7">
            <a:extLst>
              <a:ext uri="{FF2B5EF4-FFF2-40B4-BE49-F238E27FC236}">
                <a16:creationId xmlns:a16="http://schemas.microsoft.com/office/drawing/2014/main" id="{0D09F332-7C42-AD1B-F9F4-1AAEF5B2FED8}"/>
              </a:ext>
            </a:extLst>
          </p:cNvPr>
          <p:cNvSpPr/>
          <p:nvPr/>
        </p:nvSpPr>
        <p:spPr>
          <a:xfrm>
            <a:off x="8677069" y="289531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CAD</a:t>
            </a:r>
          </a:p>
          <a:p>
            <a:endParaRPr lang="nl-NL" sz="1600" dirty="0">
              <a:solidFill>
                <a:schemeClr val="tx1"/>
              </a:solidFill>
            </a:endParaRPr>
          </a:p>
          <a:p>
            <a:endParaRPr lang="nl-NL" sz="1600" dirty="0">
              <a:solidFill>
                <a:schemeClr val="tx1"/>
              </a:solidFill>
            </a:endParaRPr>
          </a:p>
        </p:txBody>
      </p:sp>
      <p:sp>
        <p:nvSpPr>
          <p:cNvPr id="9" name="Tekstvak 8">
            <a:extLst>
              <a:ext uri="{FF2B5EF4-FFF2-40B4-BE49-F238E27FC236}">
                <a16:creationId xmlns:a16="http://schemas.microsoft.com/office/drawing/2014/main" id="{8E8AE771-4101-5021-8F3C-CDA55FEC2CFA}"/>
              </a:ext>
            </a:extLst>
          </p:cNvPr>
          <p:cNvSpPr txBox="1"/>
          <p:nvPr/>
        </p:nvSpPr>
        <p:spPr>
          <a:xfrm>
            <a:off x="8581510" y="1280897"/>
            <a:ext cx="1630767" cy="461665"/>
          </a:xfrm>
          <a:prstGeom prst="rect">
            <a:avLst/>
          </a:prstGeom>
          <a:noFill/>
        </p:spPr>
        <p:txBody>
          <a:bodyPr wrap="none" rtlCol="0">
            <a:spAutoFit/>
          </a:bodyPr>
          <a:lstStyle/>
          <a:p>
            <a:r>
              <a:rPr lang="nl-NL" sz="2400" dirty="0"/>
              <a:t>simulatielijn</a:t>
            </a:r>
          </a:p>
        </p:txBody>
      </p:sp>
      <p:sp>
        <p:nvSpPr>
          <p:cNvPr id="10" name="Rechthoek 9">
            <a:extLst>
              <a:ext uri="{FF2B5EF4-FFF2-40B4-BE49-F238E27FC236}">
                <a16:creationId xmlns:a16="http://schemas.microsoft.com/office/drawing/2014/main" id="{79C87D36-1881-2B57-8835-BCDA55829C95}"/>
              </a:ext>
            </a:extLst>
          </p:cNvPr>
          <p:cNvSpPr/>
          <p:nvPr/>
        </p:nvSpPr>
        <p:spPr>
          <a:xfrm>
            <a:off x="6180535" y="1690662"/>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dirty="0">
                <a:solidFill>
                  <a:schemeClr val="tx1"/>
                </a:solidFill>
              </a:rPr>
              <a:t>skills, practica &amp; project</a:t>
            </a:r>
          </a:p>
        </p:txBody>
      </p:sp>
      <p:sp>
        <p:nvSpPr>
          <p:cNvPr id="11" name="Rechthoek 10">
            <a:extLst>
              <a:ext uri="{FF2B5EF4-FFF2-40B4-BE49-F238E27FC236}">
                <a16:creationId xmlns:a16="http://schemas.microsoft.com/office/drawing/2014/main" id="{2C9ED401-912D-A1B7-3812-D47B904C3164}"/>
              </a:ext>
            </a:extLst>
          </p:cNvPr>
          <p:cNvSpPr/>
          <p:nvPr/>
        </p:nvSpPr>
        <p:spPr>
          <a:xfrm>
            <a:off x="6180535" y="4195689"/>
            <a:ext cx="2250771"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a:solidFill>
                  <a:schemeClr val="tx1"/>
                </a:solidFill>
              </a:rPr>
              <a:t>skills, practica &amp; project</a:t>
            </a:r>
            <a:endParaRPr lang="nl-NL" sz="1600" dirty="0">
              <a:solidFill>
                <a:schemeClr val="tx1"/>
              </a:solidFill>
            </a:endParaRPr>
          </a:p>
        </p:txBody>
      </p:sp>
      <p:sp>
        <p:nvSpPr>
          <p:cNvPr id="13" name="Rechthoek 12">
            <a:extLst>
              <a:ext uri="{FF2B5EF4-FFF2-40B4-BE49-F238E27FC236}">
                <a16:creationId xmlns:a16="http://schemas.microsoft.com/office/drawing/2014/main" id="{B577D0C5-0009-200C-9A3B-6F0B7902530E}"/>
              </a:ext>
            </a:extLst>
          </p:cNvPr>
          <p:cNvSpPr/>
          <p:nvPr/>
        </p:nvSpPr>
        <p:spPr>
          <a:xfrm>
            <a:off x="6158541" y="535492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nl-NL" sz="1600" dirty="0">
                <a:solidFill>
                  <a:schemeClr val="tx1"/>
                </a:solidFill>
              </a:rPr>
              <a:t>skills, practica &amp; project 		</a:t>
            </a:r>
          </a:p>
        </p:txBody>
      </p:sp>
      <p:sp>
        <p:nvSpPr>
          <p:cNvPr id="19" name="Rechthoek 18">
            <a:extLst>
              <a:ext uri="{FF2B5EF4-FFF2-40B4-BE49-F238E27FC236}">
                <a16:creationId xmlns:a16="http://schemas.microsoft.com/office/drawing/2014/main" id="{07B94398-3F1C-029C-AD16-055A29A47E3A}"/>
              </a:ext>
            </a:extLst>
          </p:cNvPr>
          <p:cNvSpPr/>
          <p:nvPr/>
        </p:nvSpPr>
        <p:spPr>
          <a:xfrm>
            <a:off x="6180535" y="2895311"/>
            <a:ext cx="2250770" cy="9327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defTabSz="536575"/>
            <a:r>
              <a:rPr lang="nl-NL" sz="1600">
                <a:solidFill>
                  <a:schemeClr val="tx1"/>
                </a:solidFill>
              </a:rPr>
              <a:t>skills, practica &amp; project</a:t>
            </a:r>
            <a:endParaRPr lang="nl-NL" sz="1600" dirty="0">
              <a:solidFill>
                <a:schemeClr val="tx1"/>
              </a:solidFill>
            </a:endParaRPr>
          </a:p>
        </p:txBody>
      </p:sp>
      <p:sp>
        <p:nvSpPr>
          <p:cNvPr id="20" name="Tekstvak 19">
            <a:extLst>
              <a:ext uri="{FF2B5EF4-FFF2-40B4-BE49-F238E27FC236}">
                <a16:creationId xmlns:a16="http://schemas.microsoft.com/office/drawing/2014/main" id="{C49D2511-1C8B-CACB-63F3-B0D8DDFB6C9B}"/>
              </a:ext>
            </a:extLst>
          </p:cNvPr>
          <p:cNvSpPr txBox="1"/>
          <p:nvPr/>
        </p:nvSpPr>
        <p:spPr>
          <a:xfrm>
            <a:off x="6084976" y="1280897"/>
            <a:ext cx="1763175" cy="461665"/>
          </a:xfrm>
          <a:prstGeom prst="rect">
            <a:avLst/>
          </a:prstGeom>
          <a:noFill/>
        </p:spPr>
        <p:txBody>
          <a:bodyPr wrap="none" rtlCol="0">
            <a:spAutoFit/>
          </a:bodyPr>
          <a:lstStyle/>
          <a:p>
            <a:r>
              <a:rPr lang="nl-NL" sz="2400" dirty="0"/>
              <a:t>ervaringslijn </a:t>
            </a:r>
          </a:p>
        </p:txBody>
      </p:sp>
    </p:spTree>
    <p:extLst>
      <p:ext uri="{BB962C8B-B14F-4D97-AF65-F5344CB8AC3E}">
        <p14:creationId xmlns:p14="http://schemas.microsoft.com/office/powerpoint/2010/main" val="372458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4" grpId="0" animBg="1"/>
      <p:bldP spid="5" grpId="0" animBg="1"/>
      <p:bldP spid="7" grpId="0" animBg="1"/>
      <p:bldP spid="8" grpId="0" animBg="1"/>
      <p:bldP spid="9" grpId="0"/>
      <p:bldP spid="10" grpId="0" animBg="1"/>
      <p:bldP spid="11" grpId="0" animBg="1"/>
      <p:bldP spid="13" grpId="0" animBg="1"/>
      <p:bldP spid="19" grpId="0" animBg="1"/>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236AB1-3EEB-CB1F-832D-7C66B51B5DC7}"/>
              </a:ext>
            </a:extLst>
          </p:cNvPr>
          <p:cNvSpPr>
            <a:spLocks noGrp="1"/>
          </p:cNvSpPr>
          <p:nvPr>
            <p:ph type="body" idx="1"/>
          </p:nvPr>
        </p:nvSpPr>
        <p:spPr/>
        <p:txBody>
          <a:bodyPr/>
          <a:lstStyle/>
          <a:p>
            <a:r>
              <a:rPr lang="nl-NL" dirty="0"/>
              <a:t>Statistiek</a:t>
            </a:r>
          </a:p>
        </p:txBody>
      </p:sp>
      <p:sp>
        <p:nvSpPr>
          <p:cNvPr id="3" name="Content Placeholder 2">
            <a:extLst>
              <a:ext uri="{FF2B5EF4-FFF2-40B4-BE49-F238E27FC236}">
                <a16:creationId xmlns:a16="http://schemas.microsoft.com/office/drawing/2014/main" id="{FD3A96C3-2B68-896C-9C5C-5F4F6A0E3B14}"/>
              </a:ext>
            </a:extLst>
          </p:cNvPr>
          <p:cNvSpPr>
            <a:spLocks noGrp="1"/>
          </p:cNvSpPr>
          <p:nvPr>
            <p:ph sz="half" idx="2"/>
          </p:nvPr>
        </p:nvSpPr>
        <p:spPr>
          <a:xfrm>
            <a:off x="1583436" y="3143249"/>
            <a:ext cx="4270248" cy="3638549"/>
          </a:xfrm>
        </p:spPr>
        <p:txBody>
          <a:bodyPr>
            <a:normAutofit/>
          </a:bodyPr>
          <a:lstStyle/>
          <a:p>
            <a:pPr marL="0" indent="0">
              <a:buNone/>
            </a:pPr>
            <a:r>
              <a:rPr lang="nl-NL" dirty="0"/>
              <a:t>Inhoud: eigen reader voor beschrijvende statistiek en Excel. Combinaties, permutaties, binomiale verdeling, Poissonverdeling, negatief exponentiele verdeling, normaal verdeling.</a:t>
            </a:r>
          </a:p>
          <a:p>
            <a:pPr marL="0" indent="0">
              <a:buNone/>
            </a:pPr>
            <a:r>
              <a:rPr lang="nl-NL" dirty="0"/>
              <a:t>“Struikelvak”.</a:t>
            </a:r>
          </a:p>
          <a:p>
            <a:pPr marL="0" indent="0">
              <a:buNone/>
            </a:pPr>
            <a:r>
              <a:rPr lang="nl-NL" dirty="0"/>
              <a:t>Herkansers vroegen vaak om meer opgaven om mee te oefenen.</a:t>
            </a:r>
          </a:p>
          <a:p>
            <a:pPr marL="0" indent="0">
              <a:buNone/>
            </a:pPr>
            <a:endParaRPr lang="nl-NL" dirty="0"/>
          </a:p>
        </p:txBody>
      </p:sp>
      <p:sp>
        <p:nvSpPr>
          <p:cNvPr id="4" name="Content Placeholder 3">
            <a:extLst>
              <a:ext uri="{FF2B5EF4-FFF2-40B4-BE49-F238E27FC236}">
                <a16:creationId xmlns:a16="http://schemas.microsoft.com/office/drawing/2014/main" id="{9BE9C008-05D1-35ED-CA9A-0046140ED7B4}"/>
              </a:ext>
            </a:extLst>
          </p:cNvPr>
          <p:cNvSpPr>
            <a:spLocks noGrp="1"/>
          </p:cNvSpPr>
          <p:nvPr>
            <p:ph sz="quarter" idx="4"/>
          </p:nvPr>
        </p:nvSpPr>
        <p:spPr>
          <a:xfrm>
            <a:off x="6338316" y="3143250"/>
            <a:ext cx="4253484" cy="3638550"/>
          </a:xfrm>
        </p:spPr>
        <p:txBody>
          <a:bodyPr>
            <a:normAutofit/>
          </a:bodyPr>
          <a:lstStyle/>
          <a:p>
            <a:pPr marL="0" indent="0">
              <a:buNone/>
            </a:pPr>
            <a:r>
              <a:rPr lang="nl-NL" dirty="0"/>
              <a:t>Inhoud: eigen slides, basis natuurkunde, wet van Ohm, behoud van energie, vermogen, rendement, veel formules voor opbrengstberekeningen van energie-opwekkers. Formules omschrijven (basis algebra). Ingenieurs notatie (machten van 10). </a:t>
            </a:r>
          </a:p>
          <a:p>
            <a:pPr marL="0" indent="0">
              <a:buNone/>
            </a:pPr>
            <a:r>
              <a:rPr lang="nl-NL" dirty="0"/>
              <a:t>“Struikelvak”.</a:t>
            </a:r>
          </a:p>
          <a:p>
            <a:pPr marL="0" indent="0">
              <a:buNone/>
            </a:pPr>
            <a:r>
              <a:rPr lang="nl-NL" dirty="0"/>
              <a:t>Herkansers vroegen vaak om meer opgaven om mee te oefenen</a:t>
            </a:r>
          </a:p>
          <a:p>
            <a:pPr marL="0" indent="0">
              <a:buNone/>
            </a:pPr>
            <a:endParaRPr lang="nl-NL" dirty="0"/>
          </a:p>
        </p:txBody>
      </p:sp>
      <p:sp>
        <p:nvSpPr>
          <p:cNvPr id="5" name="Text Placeholder 4">
            <a:extLst>
              <a:ext uri="{FF2B5EF4-FFF2-40B4-BE49-F238E27FC236}">
                <a16:creationId xmlns:a16="http://schemas.microsoft.com/office/drawing/2014/main" id="{16D8ABAB-BD92-4A86-C6C1-309E822DDA55}"/>
              </a:ext>
            </a:extLst>
          </p:cNvPr>
          <p:cNvSpPr>
            <a:spLocks noGrp="1"/>
          </p:cNvSpPr>
          <p:nvPr>
            <p:ph type="body" sz="quarter" idx="13"/>
          </p:nvPr>
        </p:nvSpPr>
        <p:spPr/>
        <p:txBody>
          <a:bodyPr/>
          <a:lstStyle/>
          <a:p>
            <a:r>
              <a:rPr lang="nl-NL" dirty="0"/>
              <a:t>Energietechniek</a:t>
            </a:r>
          </a:p>
        </p:txBody>
      </p:sp>
      <p:sp>
        <p:nvSpPr>
          <p:cNvPr id="6" name="Title 5">
            <a:extLst>
              <a:ext uri="{FF2B5EF4-FFF2-40B4-BE49-F238E27FC236}">
                <a16:creationId xmlns:a16="http://schemas.microsoft.com/office/drawing/2014/main" id="{AD7CD7FC-2C6C-43CA-DB6C-343B9250388A}"/>
              </a:ext>
            </a:extLst>
          </p:cNvPr>
          <p:cNvSpPr>
            <a:spLocks noGrp="1"/>
          </p:cNvSpPr>
          <p:nvPr>
            <p:ph type="title"/>
          </p:nvPr>
        </p:nvSpPr>
        <p:spPr>
          <a:xfrm>
            <a:off x="2231136" y="402717"/>
            <a:ext cx="7729728" cy="1188720"/>
          </a:xfrm>
        </p:spPr>
        <p:txBody>
          <a:bodyPr/>
          <a:lstStyle/>
          <a:p>
            <a:r>
              <a:rPr lang="nl-NL" dirty="0"/>
              <a:t>Ervaringen bij TBK</a:t>
            </a:r>
          </a:p>
        </p:txBody>
      </p:sp>
      <p:grpSp>
        <p:nvGrpSpPr>
          <p:cNvPr id="8" name="Groep 2">
            <a:extLst>
              <a:ext uri="{FF2B5EF4-FFF2-40B4-BE49-F238E27FC236}">
                <a16:creationId xmlns:a16="http://schemas.microsoft.com/office/drawing/2014/main" id="{FE9C9E78-EB68-3A71-2836-E57C312A07EC}"/>
              </a:ext>
            </a:extLst>
          </p:cNvPr>
          <p:cNvGrpSpPr/>
          <p:nvPr/>
        </p:nvGrpSpPr>
        <p:grpSpPr>
          <a:xfrm>
            <a:off x="9017671" y="6312783"/>
            <a:ext cx="3187029" cy="535146"/>
            <a:chOff x="9017671" y="6312783"/>
            <a:chExt cx="3187029" cy="535146"/>
          </a:xfrm>
        </p:grpSpPr>
        <p:pic>
          <p:nvPicPr>
            <p:cNvPr id="9" name="Afbeelding 74" descr="Afbeelding met tekst, Lettertype, logo, Graphics&#10;&#10;Door AI gegenereerde inhoud is mogelijk onjuist.">
              <a:extLst>
                <a:ext uri="{FF2B5EF4-FFF2-40B4-BE49-F238E27FC236}">
                  <a16:creationId xmlns:a16="http://schemas.microsoft.com/office/drawing/2014/main" id="{CF9AB77D-EC11-33A5-D20A-5102FAFED6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10" name="Afbeelding 75" descr="Afbeelding met logo, Graphics, Lettertype, symbool&#10;&#10;Door AI gegenereerde inhoud is mogelijk onjuist.">
              <a:extLst>
                <a:ext uri="{FF2B5EF4-FFF2-40B4-BE49-F238E27FC236}">
                  <a16:creationId xmlns:a16="http://schemas.microsoft.com/office/drawing/2014/main" id="{5F2CF42C-D1EA-2095-B81A-593E991FA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11" name="Picture 8">
              <a:extLst>
                <a:ext uri="{FF2B5EF4-FFF2-40B4-BE49-F238E27FC236}">
                  <a16:creationId xmlns:a16="http://schemas.microsoft.com/office/drawing/2014/main" id="{9C1E3BDF-DE4A-B9A2-C22D-0DB520ED8D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1449796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7B1B5-E5F8-8661-462C-B2C4D2FFCFC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97E7923-6A81-FDAC-9878-AF8C0FD8BDFC}"/>
              </a:ext>
            </a:extLst>
          </p:cNvPr>
          <p:cNvSpPr>
            <a:spLocks noGrp="1"/>
          </p:cNvSpPr>
          <p:nvPr>
            <p:ph type="title"/>
          </p:nvPr>
        </p:nvSpPr>
        <p:spPr>
          <a:xfrm>
            <a:off x="2231136" y="393192"/>
            <a:ext cx="7729728" cy="1188720"/>
          </a:xfrm>
        </p:spPr>
        <p:txBody>
          <a:bodyPr/>
          <a:lstStyle/>
          <a:p>
            <a:r>
              <a:rPr lang="nl-NL" dirty="0"/>
              <a:t>Ervaringen bij TBK</a:t>
            </a:r>
          </a:p>
        </p:txBody>
      </p:sp>
      <p:sp>
        <p:nvSpPr>
          <p:cNvPr id="15" name="Content Placeholder 14">
            <a:extLst>
              <a:ext uri="{FF2B5EF4-FFF2-40B4-BE49-F238E27FC236}">
                <a16:creationId xmlns:a16="http://schemas.microsoft.com/office/drawing/2014/main" id="{6954A91C-C824-6BD2-639F-D16C2A30F3D9}"/>
              </a:ext>
            </a:extLst>
          </p:cNvPr>
          <p:cNvSpPr>
            <a:spLocks noGrp="1"/>
          </p:cNvSpPr>
          <p:nvPr>
            <p:ph idx="1"/>
          </p:nvPr>
        </p:nvSpPr>
        <p:spPr>
          <a:xfrm>
            <a:off x="2231136" y="2638044"/>
            <a:ext cx="8970264" cy="4219956"/>
          </a:xfrm>
        </p:spPr>
        <p:txBody>
          <a:bodyPr>
            <a:normAutofit/>
          </a:bodyPr>
          <a:lstStyle/>
          <a:p>
            <a:pPr marL="0" indent="0">
              <a:buNone/>
            </a:pPr>
            <a:r>
              <a:rPr lang="nl-NL" dirty="0"/>
              <a:t>Mijn wensen als docent:</a:t>
            </a:r>
          </a:p>
          <a:p>
            <a:pPr marL="342900" indent="-342900">
              <a:buAutoNum type="arabicParenR"/>
            </a:pPr>
            <a:r>
              <a:rPr lang="nl-NL" dirty="0"/>
              <a:t>Gebruik maken van een bestaand materiaal (geen eigen readers meer schrijven)</a:t>
            </a:r>
          </a:p>
          <a:p>
            <a:pPr marL="342900" indent="-342900">
              <a:buAutoNum type="arabicParenR"/>
            </a:pPr>
            <a:r>
              <a:rPr lang="nl-NL" dirty="0"/>
              <a:t>Voldoende oefenmateriaal voor herkansers</a:t>
            </a:r>
          </a:p>
          <a:p>
            <a:pPr marL="342900" indent="-342900">
              <a:buAutoNum type="arabicParenR"/>
            </a:pPr>
            <a:endParaRPr lang="nl-NL" dirty="0"/>
          </a:p>
          <a:p>
            <a:pPr marL="0" indent="0">
              <a:buNone/>
            </a:pPr>
            <a:r>
              <a:rPr lang="nl-NL" dirty="0"/>
              <a:t>Mogelijke oplossing:</a:t>
            </a:r>
          </a:p>
          <a:p>
            <a:pPr marL="0" indent="0">
              <a:buNone/>
            </a:pPr>
            <a:r>
              <a:rPr lang="nl-NL" dirty="0"/>
              <a:t>Online methode voor wiskunde zoals: Sowiso, Boom Digitaal en Boom Wiskunde voor technici.</a:t>
            </a:r>
          </a:p>
          <a:p>
            <a:pPr marL="0" indent="0">
              <a:buNone/>
            </a:pPr>
            <a:endParaRPr lang="nl-NL" dirty="0"/>
          </a:p>
          <a:p>
            <a:pPr marL="0" indent="0">
              <a:buNone/>
            </a:pPr>
            <a:r>
              <a:rPr lang="nl-NL" dirty="0"/>
              <a:t>Mijn voorstel aan TBK:</a:t>
            </a:r>
          </a:p>
          <a:p>
            <a:pPr marL="0" indent="0">
              <a:buNone/>
            </a:pPr>
            <a:r>
              <a:rPr lang="nl-NL" dirty="0"/>
              <a:t>Gebruik de online statistiek module van Sowiso</a:t>
            </a:r>
          </a:p>
        </p:txBody>
      </p:sp>
      <p:grpSp>
        <p:nvGrpSpPr>
          <p:cNvPr id="3" name="Groep 2">
            <a:extLst>
              <a:ext uri="{FF2B5EF4-FFF2-40B4-BE49-F238E27FC236}">
                <a16:creationId xmlns:a16="http://schemas.microsoft.com/office/drawing/2014/main" id="{4324EA49-1F8B-BB7F-DD88-5F096EFA70F5}"/>
              </a:ext>
            </a:extLst>
          </p:cNvPr>
          <p:cNvGrpSpPr/>
          <p:nvPr/>
        </p:nvGrpSpPr>
        <p:grpSpPr>
          <a:xfrm>
            <a:off x="9017671" y="6312783"/>
            <a:ext cx="3187029" cy="535146"/>
            <a:chOff x="9017671" y="6312783"/>
            <a:chExt cx="3187029" cy="535146"/>
          </a:xfrm>
        </p:grpSpPr>
        <p:pic>
          <p:nvPicPr>
            <p:cNvPr id="4" name="Afbeelding 74" descr="Afbeelding met tekst, Lettertype, logo, Graphics&#10;&#10;Door AI gegenereerde inhoud is mogelijk onjuist.">
              <a:extLst>
                <a:ext uri="{FF2B5EF4-FFF2-40B4-BE49-F238E27FC236}">
                  <a16:creationId xmlns:a16="http://schemas.microsoft.com/office/drawing/2014/main" id="{C78C9FA2-592D-D320-1BF4-0EA7C4DEC11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5" name="Afbeelding 75" descr="Afbeelding met logo, Graphics, Lettertype, symbool&#10;&#10;Door AI gegenereerde inhoud is mogelijk onjuist.">
              <a:extLst>
                <a:ext uri="{FF2B5EF4-FFF2-40B4-BE49-F238E27FC236}">
                  <a16:creationId xmlns:a16="http://schemas.microsoft.com/office/drawing/2014/main" id="{1E3A074C-FD69-006E-624E-2E24452BD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BECF8F31-03F1-6732-7CA3-3B096D45D9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815477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D933-1161-9EB9-DC5C-26BFB87DC798}"/>
              </a:ext>
            </a:extLst>
          </p:cNvPr>
          <p:cNvSpPr>
            <a:spLocks noGrp="1"/>
          </p:cNvSpPr>
          <p:nvPr>
            <p:ph type="title"/>
          </p:nvPr>
        </p:nvSpPr>
        <p:spPr>
          <a:xfrm>
            <a:off x="2227961" y="409576"/>
            <a:ext cx="7729728" cy="1188720"/>
          </a:xfrm>
        </p:spPr>
        <p:txBody>
          <a:bodyPr/>
          <a:lstStyle/>
          <a:p>
            <a:r>
              <a:rPr lang="nl-NL" dirty="0"/>
              <a:t>Mijn jaren op de HU</a:t>
            </a:r>
          </a:p>
        </p:txBody>
      </p:sp>
      <p:sp>
        <p:nvSpPr>
          <p:cNvPr id="7" name="Arrow: Down 6">
            <a:extLst>
              <a:ext uri="{FF2B5EF4-FFF2-40B4-BE49-F238E27FC236}">
                <a16:creationId xmlns:a16="http://schemas.microsoft.com/office/drawing/2014/main" id="{69FAEFAE-5471-2813-8487-EBB09C2FF93C}"/>
              </a:ext>
            </a:extLst>
          </p:cNvPr>
          <p:cNvSpPr/>
          <p:nvPr/>
        </p:nvSpPr>
        <p:spPr>
          <a:xfrm>
            <a:off x="6583680" y="2350008"/>
            <a:ext cx="1691640" cy="1438977"/>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FFFFFF"/>
                </a:solidFill>
                <a:effectLst/>
                <a:uLnTx/>
                <a:uFillTx/>
                <a:latin typeface="Gill Sans MT" panose="020B0502020104020203"/>
                <a:ea typeface="+mn-ea"/>
                <a:cs typeface="+mn-cs"/>
              </a:rPr>
              <a:t>TBK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FFFFFF"/>
                </a:solidFill>
                <a:effectLst/>
                <a:uLnTx/>
                <a:uFillTx/>
                <a:latin typeface="Gill Sans MT" panose="020B0502020104020203"/>
                <a:ea typeface="+mn-ea"/>
                <a:cs typeface="+mn-cs"/>
              </a:rPr>
              <a:t>nieuw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err="1">
                <a:ln>
                  <a:noFill/>
                </a:ln>
                <a:solidFill>
                  <a:srgbClr val="FFFFFF"/>
                </a:solidFill>
                <a:effectLst/>
                <a:uLnTx/>
                <a:uFillTx/>
                <a:latin typeface="Gill Sans MT" panose="020B0502020104020203"/>
                <a:ea typeface="+mn-ea"/>
                <a:cs typeface="+mn-cs"/>
              </a:rPr>
              <a:t>curr</a:t>
            </a:r>
            <a:r>
              <a:rPr kumimoji="0" lang="nl-NL" sz="1800" b="0" i="0" u="none" strike="noStrike" kern="1200" cap="none" spc="0" normalizeH="0" baseline="0" noProof="0" dirty="0">
                <a:ln>
                  <a:noFill/>
                </a:ln>
                <a:solidFill>
                  <a:srgbClr val="FFFFFF"/>
                </a:solidFill>
                <a:effectLst/>
                <a:uLnTx/>
                <a:uFillTx/>
                <a:latin typeface="Gill Sans MT" panose="020B0502020104020203"/>
                <a:ea typeface="+mn-ea"/>
                <a:cs typeface="+mn-cs"/>
              </a:rPr>
              <a:t>.</a:t>
            </a:r>
          </a:p>
        </p:txBody>
      </p:sp>
      <p:sp>
        <p:nvSpPr>
          <p:cNvPr id="9" name="Arrow: Up 8">
            <a:extLst>
              <a:ext uri="{FF2B5EF4-FFF2-40B4-BE49-F238E27FC236}">
                <a16:creationId xmlns:a16="http://schemas.microsoft.com/office/drawing/2014/main" id="{4B3988DE-B857-AB35-6571-0BA0FD451DDD}"/>
              </a:ext>
            </a:extLst>
          </p:cNvPr>
          <p:cNvSpPr/>
          <p:nvPr/>
        </p:nvSpPr>
        <p:spPr>
          <a:xfrm>
            <a:off x="8723376" y="5112295"/>
            <a:ext cx="1691640" cy="1438977"/>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FFFFFF"/>
                </a:solidFill>
                <a:effectLst/>
                <a:uLnTx/>
                <a:uFillTx/>
                <a:latin typeface="Gill Sans MT" panose="020B0502020104020203"/>
                <a:ea typeface="+mn-ea"/>
                <a:cs typeface="+mn-cs"/>
              </a:rPr>
              <a:t>WTB en ET nieuw </a:t>
            </a:r>
            <a:r>
              <a:rPr kumimoji="0" lang="nl-NL" sz="1800" b="0" i="0" u="none" strike="noStrike" kern="1200" cap="none" spc="0" normalizeH="0" baseline="0" noProof="0" dirty="0" err="1">
                <a:ln>
                  <a:noFill/>
                </a:ln>
                <a:solidFill>
                  <a:srgbClr val="FFFFFF"/>
                </a:solidFill>
                <a:effectLst/>
                <a:uLnTx/>
                <a:uFillTx/>
                <a:latin typeface="Gill Sans MT" panose="020B0502020104020203"/>
                <a:ea typeface="+mn-ea"/>
                <a:cs typeface="+mn-cs"/>
              </a:rPr>
              <a:t>curr</a:t>
            </a:r>
            <a:r>
              <a:rPr kumimoji="0" lang="nl-NL" sz="1800" b="0" i="0" u="none" strike="noStrike" kern="1200" cap="none" spc="0" normalizeH="0" baseline="0" noProof="0" dirty="0">
                <a:ln>
                  <a:noFill/>
                </a:ln>
                <a:solidFill>
                  <a:srgbClr val="FFFFFF"/>
                </a:solidFill>
                <a:effectLst/>
                <a:uLnTx/>
                <a:uFillTx/>
                <a:latin typeface="Gill Sans MT" panose="020B0502020104020203"/>
                <a:ea typeface="+mn-ea"/>
                <a:cs typeface="+mn-cs"/>
              </a:rPr>
              <a:t>.</a:t>
            </a:r>
          </a:p>
        </p:txBody>
      </p:sp>
      <p:pic>
        <p:nvPicPr>
          <p:cNvPr id="4" name="Picture 3">
            <a:extLst>
              <a:ext uri="{FF2B5EF4-FFF2-40B4-BE49-F238E27FC236}">
                <a16:creationId xmlns:a16="http://schemas.microsoft.com/office/drawing/2014/main" id="{620E5856-BC40-A204-6D6E-0FBB27891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735" y="3810478"/>
            <a:ext cx="11278180" cy="1301817"/>
          </a:xfrm>
          <a:prstGeom prst="rect">
            <a:avLst/>
          </a:prstGeom>
        </p:spPr>
      </p:pic>
      <p:pic>
        <p:nvPicPr>
          <p:cNvPr id="5" name="Picture 4">
            <a:extLst>
              <a:ext uri="{FF2B5EF4-FFF2-40B4-BE49-F238E27FC236}">
                <a16:creationId xmlns:a16="http://schemas.microsoft.com/office/drawing/2014/main" id="{9C7A4C68-F347-EE9C-9781-891BEE574D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735" y="5551156"/>
            <a:ext cx="7227225" cy="910427"/>
          </a:xfrm>
          <a:prstGeom prst="rect">
            <a:avLst/>
          </a:prstGeom>
        </p:spPr>
      </p:pic>
    </p:spTree>
    <p:extLst>
      <p:ext uri="{BB962C8B-B14F-4D97-AF65-F5344CB8AC3E}">
        <p14:creationId xmlns:p14="http://schemas.microsoft.com/office/powerpoint/2010/main" val="121626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F95DD-2895-1E28-E2B3-C269AE6ACA9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BDD45BA-16C6-9DC4-DD03-7D3403829423}"/>
              </a:ext>
            </a:extLst>
          </p:cNvPr>
          <p:cNvSpPr>
            <a:spLocks noGrp="1"/>
          </p:cNvSpPr>
          <p:nvPr>
            <p:ph type="title"/>
          </p:nvPr>
        </p:nvSpPr>
        <p:spPr>
          <a:xfrm>
            <a:off x="2231136" y="347378"/>
            <a:ext cx="7729728" cy="1188720"/>
          </a:xfrm>
        </p:spPr>
        <p:txBody>
          <a:bodyPr/>
          <a:lstStyle/>
          <a:p>
            <a:r>
              <a:rPr lang="nl-NL" dirty="0"/>
              <a:t>Ervaringen bij WTB en ET</a:t>
            </a:r>
          </a:p>
        </p:txBody>
      </p:sp>
      <p:sp>
        <p:nvSpPr>
          <p:cNvPr id="2" name="Content Placeholder 1">
            <a:extLst>
              <a:ext uri="{FF2B5EF4-FFF2-40B4-BE49-F238E27FC236}">
                <a16:creationId xmlns:a16="http://schemas.microsoft.com/office/drawing/2014/main" id="{1583BDBB-3561-0E18-71C1-2FB2E444CD80}"/>
              </a:ext>
            </a:extLst>
          </p:cNvPr>
          <p:cNvSpPr>
            <a:spLocks noGrp="1"/>
          </p:cNvSpPr>
          <p:nvPr>
            <p:ph idx="1"/>
          </p:nvPr>
        </p:nvSpPr>
        <p:spPr>
          <a:xfrm>
            <a:off x="2231136" y="5127171"/>
            <a:ext cx="7729728" cy="1730829"/>
          </a:xfrm>
        </p:spPr>
        <p:txBody>
          <a:bodyPr/>
          <a:lstStyle/>
          <a:p>
            <a:pPr marL="0" indent="0">
              <a:buNone/>
            </a:pPr>
            <a:r>
              <a:rPr lang="nl-NL" dirty="0"/>
              <a:t>Beweging bij beide opleidingen:</a:t>
            </a:r>
          </a:p>
          <a:p>
            <a:pPr marL="342900" indent="-342900">
              <a:buAutoNum type="arabicParenR"/>
            </a:pPr>
            <a:r>
              <a:rPr lang="nl-NL" dirty="0"/>
              <a:t>Wiskunde is geen apart vak meer, want de toepassing is leidend;</a:t>
            </a:r>
          </a:p>
          <a:p>
            <a:pPr marL="342900" indent="-342900">
              <a:buAutoNum type="arabicParenR"/>
            </a:pPr>
            <a:r>
              <a:rPr lang="nl-NL" dirty="0"/>
              <a:t>Wiskunde wordt niet meer </a:t>
            </a:r>
            <a:r>
              <a:rPr lang="nl-NL" dirty="0" err="1"/>
              <a:t>summatief</a:t>
            </a:r>
            <a:r>
              <a:rPr lang="nl-NL" dirty="0"/>
              <a:t> getoetst, hooguit de toepassing;</a:t>
            </a:r>
          </a:p>
          <a:p>
            <a:pPr marL="342900" indent="-342900">
              <a:buAutoNum type="arabicParenR"/>
            </a:pPr>
            <a:r>
              <a:rPr lang="nl-NL" dirty="0"/>
              <a:t>Hoeveelheid wiskunde in de propedeuse fase is afgenomen.</a:t>
            </a:r>
          </a:p>
        </p:txBody>
      </p:sp>
      <p:pic>
        <p:nvPicPr>
          <p:cNvPr id="4" name="Picture 3">
            <a:extLst>
              <a:ext uri="{FF2B5EF4-FFF2-40B4-BE49-F238E27FC236}">
                <a16:creationId xmlns:a16="http://schemas.microsoft.com/office/drawing/2014/main" id="{B109AC77-A3A5-EE73-599E-AF952150D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00" y="1618051"/>
            <a:ext cx="11274200" cy="3509120"/>
          </a:xfrm>
          <a:prstGeom prst="rect">
            <a:avLst/>
          </a:prstGeom>
        </p:spPr>
      </p:pic>
      <p:grpSp>
        <p:nvGrpSpPr>
          <p:cNvPr id="5" name="Groep 2">
            <a:extLst>
              <a:ext uri="{FF2B5EF4-FFF2-40B4-BE49-F238E27FC236}">
                <a16:creationId xmlns:a16="http://schemas.microsoft.com/office/drawing/2014/main" id="{814098CB-C622-F2C8-CF61-7D0A765FD869}"/>
              </a:ext>
            </a:extLst>
          </p:cNvPr>
          <p:cNvGrpSpPr/>
          <p:nvPr/>
        </p:nvGrpSpPr>
        <p:grpSpPr>
          <a:xfrm>
            <a:off x="9017671" y="6312783"/>
            <a:ext cx="3187029" cy="535146"/>
            <a:chOff x="9017671" y="6312783"/>
            <a:chExt cx="3187029" cy="535146"/>
          </a:xfrm>
        </p:grpSpPr>
        <p:pic>
          <p:nvPicPr>
            <p:cNvPr id="7" name="Afbeelding 74" descr="Afbeelding met tekst, Lettertype, logo, Graphics&#10;&#10;Door AI gegenereerde inhoud is mogelijk onjuist.">
              <a:extLst>
                <a:ext uri="{FF2B5EF4-FFF2-40B4-BE49-F238E27FC236}">
                  <a16:creationId xmlns:a16="http://schemas.microsoft.com/office/drawing/2014/main" id="{DAEDB06C-F475-61A3-14F4-CD0ED96C655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8" name="Afbeelding 75" descr="Afbeelding met logo, Graphics, Lettertype, symbool&#10;&#10;Door AI gegenereerde inhoud is mogelijk onjuist.">
              <a:extLst>
                <a:ext uri="{FF2B5EF4-FFF2-40B4-BE49-F238E27FC236}">
                  <a16:creationId xmlns:a16="http://schemas.microsoft.com/office/drawing/2014/main" id="{937B78F0-9FCF-8E6A-D2F2-8064BBE9A8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9" name="Picture 8">
              <a:extLst>
                <a:ext uri="{FF2B5EF4-FFF2-40B4-BE49-F238E27FC236}">
                  <a16:creationId xmlns:a16="http://schemas.microsoft.com/office/drawing/2014/main" id="{58A04641-D94F-7B6E-0D66-9C8B6D712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420182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66080-9018-A709-9EBE-E808AA46588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162516D-DD1A-29AE-D5B4-F922F4434FBC}"/>
              </a:ext>
            </a:extLst>
          </p:cNvPr>
          <p:cNvSpPr>
            <a:spLocks noGrp="1"/>
          </p:cNvSpPr>
          <p:nvPr>
            <p:ph type="title"/>
          </p:nvPr>
        </p:nvSpPr>
        <p:spPr>
          <a:xfrm>
            <a:off x="2231136" y="347378"/>
            <a:ext cx="7729728" cy="1188720"/>
          </a:xfrm>
        </p:spPr>
        <p:txBody>
          <a:bodyPr/>
          <a:lstStyle/>
          <a:p>
            <a:r>
              <a:rPr lang="nl-NL" dirty="0"/>
              <a:t>WISKUNDE bij WTB en ET in de hoofdfase</a:t>
            </a:r>
          </a:p>
        </p:txBody>
      </p:sp>
      <p:sp>
        <p:nvSpPr>
          <p:cNvPr id="2" name="Content Placeholder 1">
            <a:extLst>
              <a:ext uri="{FF2B5EF4-FFF2-40B4-BE49-F238E27FC236}">
                <a16:creationId xmlns:a16="http://schemas.microsoft.com/office/drawing/2014/main" id="{31E7AA5E-521F-E8BC-DA0B-2441A64B697A}"/>
              </a:ext>
            </a:extLst>
          </p:cNvPr>
          <p:cNvSpPr>
            <a:spLocks noGrp="1"/>
          </p:cNvSpPr>
          <p:nvPr>
            <p:ph idx="1"/>
          </p:nvPr>
        </p:nvSpPr>
        <p:spPr>
          <a:xfrm>
            <a:off x="2231135" y="2286000"/>
            <a:ext cx="8846439" cy="4572000"/>
          </a:xfrm>
        </p:spPr>
        <p:txBody>
          <a:bodyPr>
            <a:normAutofit/>
          </a:bodyPr>
          <a:lstStyle/>
          <a:p>
            <a:pPr marL="0" indent="0">
              <a:buNone/>
            </a:pPr>
            <a:r>
              <a:rPr lang="nl-NL" dirty="0"/>
              <a:t>Bij beide opleidingen in de propedeuse fase:</a:t>
            </a:r>
          </a:p>
          <a:p>
            <a:pPr marL="342900" indent="-342900">
              <a:buAutoNum type="arabicParenR"/>
            </a:pPr>
            <a:r>
              <a:rPr lang="nl-NL" dirty="0"/>
              <a:t>Aansluiting op voortraject middels zomercursus en SOWISO in blok A;</a:t>
            </a:r>
          </a:p>
          <a:p>
            <a:pPr marL="342900" indent="-342900">
              <a:buFont typeface="Arial" panose="020B0604020202020204" pitchFamily="34" charset="0"/>
              <a:buAutoNum type="arabicParenR"/>
            </a:pPr>
            <a:r>
              <a:rPr lang="nl-NL" dirty="0"/>
              <a:t>Wiskunde is geen apart vak meer, want de toepassing is leidend;</a:t>
            </a:r>
          </a:p>
          <a:p>
            <a:pPr marL="342900" indent="-342900">
              <a:buAutoNum type="arabicParenR"/>
            </a:pPr>
            <a:r>
              <a:rPr lang="nl-NL" dirty="0"/>
              <a:t>Wiskunde wordt niet meer </a:t>
            </a:r>
            <a:r>
              <a:rPr lang="nl-NL" dirty="0" err="1"/>
              <a:t>summatief</a:t>
            </a:r>
            <a:r>
              <a:rPr lang="nl-NL" dirty="0"/>
              <a:t> getoetst, hooguit de toepassing;</a:t>
            </a:r>
          </a:p>
          <a:p>
            <a:pPr marL="342900" indent="-342900">
              <a:buAutoNum type="arabicParenR"/>
            </a:pPr>
            <a:r>
              <a:rPr lang="nl-NL" dirty="0"/>
              <a:t>Hoeveelheid wiskunde in de propedeuse fase is afgenomen.</a:t>
            </a:r>
          </a:p>
          <a:p>
            <a:pPr marL="0" indent="0">
              <a:buNone/>
            </a:pPr>
            <a:endParaRPr lang="nl-NL" dirty="0"/>
          </a:p>
          <a:p>
            <a:pPr marL="0" indent="0">
              <a:buNone/>
            </a:pPr>
            <a:endParaRPr lang="nl-NL" dirty="0"/>
          </a:p>
          <a:p>
            <a:pPr marL="0" indent="0">
              <a:buNone/>
            </a:pPr>
            <a:r>
              <a:rPr lang="nl-NL" dirty="0"/>
              <a:t>Bij beide opleidingen in de hogere jaren:</a:t>
            </a:r>
          </a:p>
          <a:p>
            <a:pPr marL="342900" indent="-342900">
              <a:buAutoNum type="arabicParenR"/>
            </a:pPr>
            <a:r>
              <a:rPr lang="nl-NL" dirty="0"/>
              <a:t>Wiskunde is geen apart vak meer</a:t>
            </a:r>
          </a:p>
          <a:p>
            <a:pPr marL="342900" indent="-342900">
              <a:buAutoNum type="arabicParenR"/>
            </a:pPr>
            <a:r>
              <a:rPr lang="nl-NL" dirty="0"/>
              <a:t>Differentiaalvergelijkingen worden alleen met behulp van software tools opgelost (Excel, Python, 20sim, etc.)</a:t>
            </a:r>
          </a:p>
        </p:txBody>
      </p:sp>
      <p:grpSp>
        <p:nvGrpSpPr>
          <p:cNvPr id="3" name="Groep 2">
            <a:extLst>
              <a:ext uri="{FF2B5EF4-FFF2-40B4-BE49-F238E27FC236}">
                <a16:creationId xmlns:a16="http://schemas.microsoft.com/office/drawing/2014/main" id="{169B99C3-164D-D15D-7004-286F2E05E1B0}"/>
              </a:ext>
            </a:extLst>
          </p:cNvPr>
          <p:cNvGrpSpPr/>
          <p:nvPr/>
        </p:nvGrpSpPr>
        <p:grpSpPr>
          <a:xfrm>
            <a:off x="9017671" y="6312783"/>
            <a:ext cx="3187029" cy="535146"/>
            <a:chOff x="9017671" y="6312783"/>
            <a:chExt cx="3187029" cy="535146"/>
          </a:xfrm>
        </p:grpSpPr>
        <p:pic>
          <p:nvPicPr>
            <p:cNvPr id="4" name="Afbeelding 74" descr="Afbeelding met tekst, Lettertype, logo, Graphics&#10;&#10;Door AI gegenereerde inhoud is mogelijk onjuist.">
              <a:extLst>
                <a:ext uri="{FF2B5EF4-FFF2-40B4-BE49-F238E27FC236}">
                  <a16:creationId xmlns:a16="http://schemas.microsoft.com/office/drawing/2014/main" id="{A2805019-5CA1-2293-567C-6EC693B78C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5" name="Afbeelding 75" descr="Afbeelding met logo, Graphics, Lettertype, symbool&#10;&#10;Door AI gegenereerde inhoud is mogelijk onjuist.">
              <a:extLst>
                <a:ext uri="{FF2B5EF4-FFF2-40B4-BE49-F238E27FC236}">
                  <a16:creationId xmlns:a16="http://schemas.microsoft.com/office/drawing/2014/main" id="{89AB7758-B12B-D0DC-D334-77D77BC24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22D0B1C4-FE91-FE49-D6BE-04712F555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3335332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876C-0C26-3996-5C5C-E43B0F797D0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B55EE39-3923-B87F-1C44-C01672C54B05}"/>
              </a:ext>
            </a:extLst>
          </p:cNvPr>
          <p:cNvSpPr>
            <a:spLocks noGrp="1"/>
          </p:cNvSpPr>
          <p:nvPr>
            <p:ph type="title"/>
          </p:nvPr>
        </p:nvSpPr>
        <p:spPr>
          <a:xfrm>
            <a:off x="2231136" y="347378"/>
            <a:ext cx="7729728" cy="1188720"/>
          </a:xfrm>
        </p:spPr>
        <p:txBody>
          <a:bodyPr/>
          <a:lstStyle/>
          <a:p>
            <a:r>
              <a:rPr lang="nl-NL" dirty="0"/>
              <a:t>Mijn zorgen en wensen 1</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F2D9275-94A3-FE43-4B42-C22412691FE5}"/>
                  </a:ext>
                </a:extLst>
              </p:cNvPr>
              <p:cNvSpPr>
                <a:spLocks noGrp="1"/>
              </p:cNvSpPr>
              <p:nvPr>
                <p:ph idx="1"/>
              </p:nvPr>
            </p:nvSpPr>
            <p:spPr>
              <a:xfrm>
                <a:off x="2231136" y="2200275"/>
                <a:ext cx="7729728" cy="4552950"/>
              </a:xfrm>
            </p:spPr>
            <p:txBody>
              <a:bodyPr>
                <a:normAutofit/>
              </a:bodyPr>
              <a:lstStyle/>
              <a:p>
                <a:pPr marL="0" indent="0">
                  <a:buNone/>
                </a:pPr>
                <a:r>
                  <a:rPr lang="nl-NL" dirty="0"/>
                  <a:t>Bij beide opleidingen:</a:t>
                </a:r>
              </a:p>
              <a:p>
                <a:pPr marL="0" indent="0">
                  <a:buNone/>
                </a:pPr>
                <a:r>
                  <a:rPr lang="nl-NL" dirty="0"/>
                  <a:t>Bewaken / bevorderen van </a:t>
                </a:r>
                <a:r>
                  <a:rPr lang="nl-NL" b="1" dirty="0"/>
                  <a:t>begrip van wiskundige concepten</a:t>
                </a:r>
                <a:r>
                  <a:rPr lang="nl-NL" dirty="0"/>
                  <a:t>. Bijvoorbeeld: differentiëren en integreren. </a:t>
                </a:r>
              </a:p>
              <a:p>
                <a:pPr marL="0" indent="0">
                  <a:buNone/>
                </a:pPr>
                <a:r>
                  <a:rPr lang="nl-NL" dirty="0"/>
                  <a:t>Wiskundige kennis dreigt nu fragmentarisch te worden. Instrumenteel. “kookboekwiskunde”. Dat kan leiden tot misconcepten.</a:t>
                </a:r>
              </a:p>
              <a:p>
                <a:pPr marL="0" indent="0">
                  <a:buNone/>
                </a:pPr>
                <a:r>
                  <a:rPr lang="nl-NL" dirty="0"/>
                  <a:t>Voorbeeld: </a:t>
                </a:r>
              </a:p>
              <a:p>
                <a:pPr marL="0" indent="0">
                  <a:buNone/>
                </a:pPr>
                <a14:m>
                  <m:oMathPara xmlns:m="http://schemas.openxmlformats.org/officeDocument/2006/math">
                    <m:oMathParaPr>
                      <m:jc m:val="centerGroup"/>
                    </m:oMathParaPr>
                    <m:oMath xmlns:m="http://schemas.openxmlformats.org/officeDocument/2006/math">
                      <m:nary>
                        <m:naryPr>
                          <m:limLoc m:val="undOvr"/>
                          <m:subHide m:val="on"/>
                          <m:supHide m:val="on"/>
                          <m:ctrlPr>
                            <a:rPr lang="nl-NL" i="1" smtClean="0">
                              <a:latin typeface="Cambria Math" panose="02040503050406030204" pitchFamily="18" charset="0"/>
                            </a:rPr>
                          </m:ctrlPr>
                        </m:naryPr>
                        <m:sub/>
                        <m:sup/>
                        <m:e>
                          <m:sSup>
                            <m:sSupPr>
                              <m:ctrlPr>
                                <a:rPr lang="nl-NL" i="1" smtClean="0">
                                  <a:latin typeface="Cambria Math" panose="02040503050406030204" pitchFamily="18" charset="0"/>
                                </a:rPr>
                              </m:ctrlPr>
                            </m:sSupPr>
                            <m:e>
                              <m:r>
                                <a:rPr lang="nl-NL" b="0" i="1" smtClean="0">
                                  <a:latin typeface="Cambria Math" panose="02040503050406030204" pitchFamily="18" charset="0"/>
                                </a:rPr>
                                <m:t>𝑥</m:t>
                              </m:r>
                            </m:e>
                            <m:sup>
                              <m:r>
                                <a:rPr lang="nl-NL" b="0" i="1" smtClean="0">
                                  <a:latin typeface="Cambria Math" panose="02040503050406030204" pitchFamily="18" charset="0"/>
                                </a:rPr>
                                <m:t>𝑎</m:t>
                              </m:r>
                            </m:sup>
                          </m:sSup>
                          <m:r>
                            <a:rPr lang="nl-NL" b="0" i="1" smtClean="0">
                              <a:latin typeface="Cambria Math" panose="02040503050406030204" pitchFamily="18" charset="0"/>
                            </a:rPr>
                            <m:t> </m:t>
                          </m:r>
                          <m:r>
                            <a:rPr lang="nl-NL" b="0" i="1" smtClean="0">
                              <a:latin typeface="Cambria Math" panose="02040503050406030204" pitchFamily="18" charset="0"/>
                            </a:rPr>
                            <m:t>𝑑𝑥</m:t>
                          </m:r>
                          <m:r>
                            <a:rPr lang="nl-NL" b="0" i="1" smtClean="0">
                              <a:latin typeface="Cambria Math" panose="02040503050406030204" pitchFamily="18" charset="0"/>
                            </a:rPr>
                            <m:t>=</m:t>
                          </m:r>
                          <m:f>
                            <m:fPr>
                              <m:ctrlPr>
                                <a:rPr lang="nl-NL" b="0" i="1" smtClean="0">
                                  <a:latin typeface="Cambria Math" panose="02040503050406030204" pitchFamily="18" charset="0"/>
                                </a:rPr>
                              </m:ctrlPr>
                            </m:fPr>
                            <m:num>
                              <m:r>
                                <a:rPr lang="nl-NL" b="0" i="1" smtClean="0">
                                  <a:latin typeface="Cambria Math" panose="02040503050406030204" pitchFamily="18" charset="0"/>
                                </a:rPr>
                                <m:t>1</m:t>
                              </m:r>
                            </m:num>
                            <m:den>
                              <m:r>
                                <a:rPr lang="nl-NL" b="0" i="1" smtClean="0">
                                  <a:latin typeface="Cambria Math" panose="02040503050406030204" pitchFamily="18" charset="0"/>
                                </a:rPr>
                                <m:t>𝑎</m:t>
                              </m:r>
                              <m:r>
                                <a:rPr lang="nl-NL" b="0" i="1" smtClean="0">
                                  <a:latin typeface="Cambria Math" panose="02040503050406030204" pitchFamily="18" charset="0"/>
                                </a:rPr>
                                <m:t>+1</m:t>
                              </m:r>
                            </m:den>
                          </m:f>
                          <m:sSup>
                            <m:sSupPr>
                              <m:ctrlPr>
                                <a:rPr lang="nl-NL" b="0" i="1" smtClean="0">
                                  <a:latin typeface="Cambria Math" panose="02040503050406030204" pitchFamily="18" charset="0"/>
                                </a:rPr>
                              </m:ctrlPr>
                            </m:sSupPr>
                            <m:e>
                              <m:r>
                                <a:rPr lang="nl-NL" b="0" i="1" smtClean="0">
                                  <a:latin typeface="Cambria Math" panose="02040503050406030204" pitchFamily="18" charset="0"/>
                                </a:rPr>
                                <m:t>𝑥</m:t>
                              </m:r>
                            </m:e>
                            <m:sup>
                              <m:r>
                                <a:rPr lang="nl-NL" b="0" i="1" smtClean="0">
                                  <a:latin typeface="Cambria Math" panose="02040503050406030204" pitchFamily="18" charset="0"/>
                                </a:rPr>
                                <m:t>𝑎</m:t>
                              </m:r>
                              <m:r>
                                <a:rPr lang="nl-NL" b="0" i="1" smtClean="0">
                                  <a:latin typeface="Cambria Math" panose="02040503050406030204" pitchFamily="18" charset="0"/>
                                </a:rPr>
                                <m:t>+1</m:t>
                              </m:r>
                            </m:sup>
                          </m:sSup>
                        </m:e>
                      </m:nary>
                      <m:r>
                        <a:rPr lang="nl-NL" b="0" i="1" smtClean="0">
                          <a:latin typeface="Cambria Math" panose="02040503050406030204" pitchFamily="18" charset="0"/>
                        </a:rPr>
                        <m:t>+</m:t>
                      </m:r>
                      <m:r>
                        <a:rPr lang="nl-NL" b="0" i="1" smtClean="0">
                          <a:latin typeface="Cambria Math" panose="02040503050406030204" pitchFamily="18" charset="0"/>
                        </a:rPr>
                        <m:t>𝐶</m:t>
                      </m:r>
                    </m:oMath>
                  </m:oMathPara>
                </a14:m>
                <a:endParaRPr lang="nl-NL" dirty="0"/>
              </a:p>
              <a:p>
                <a:pPr marL="0" indent="0">
                  <a:buNone/>
                </a:pPr>
                <a:r>
                  <a:rPr lang="nl-NL" dirty="0"/>
                  <a:t>Dus: </a:t>
                </a:r>
                <a:endParaRPr lang="nl-NL"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nary>
                        <m:naryPr>
                          <m:limLoc m:val="undOvr"/>
                          <m:subHide m:val="on"/>
                          <m:supHide m:val="on"/>
                          <m:ctrlPr>
                            <a:rPr lang="nl-NL" i="1" smtClean="0">
                              <a:latin typeface="Cambria Math" panose="02040503050406030204" pitchFamily="18" charset="0"/>
                            </a:rPr>
                          </m:ctrlPr>
                        </m:naryPr>
                        <m:sub/>
                        <m:sup/>
                        <m:e>
                          <m:func>
                            <m:funcPr>
                              <m:ctrlPr>
                                <a:rPr lang="nl-NL" b="0" i="1" smtClean="0">
                                  <a:latin typeface="Cambria Math" panose="02040503050406030204" pitchFamily="18" charset="0"/>
                                </a:rPr>
                              </m:ctrlPr>
                            </m:funcPr>
                            <m:fName>
                              <m:r>
                                <m:rPr>
                                  <m:sty m:val="p"/>
                                </m:rPr>
                                <a:rPr lang="nl-NL" b="0" i="0" smtClean="0">
                                  <a:latin typeface="Cambria Math" panose="02040503050406030204" pitchFamily="18" charset="0"/>
                                </a:rPr>
                                <m:t>sin</m:t>
                              </m:r>
                            </m:fName>
                            <m:e>
                              <m:d>
                                <m:dPr>
                                  <m:ctrlPr>
                                    <a:rPr lang="nl-NL" b="0" i="1" smtClean="0">
                                      <a:latin typeface="Cambria Math" panose="02040503050406030204" pitchFamily="18" charset="0"/>
                                    </a:rPr>
                                  </m:ctrlPr>
                                </m:dPr>
                                <m:e>
                                  <m:r>
                                    <a:rPr lang="nl-NL" b="0" i="1" smtClean="0">
                                      <a:latin typeface="Cambria Math" panose="02040503050406030204" pitchFamily="18" charset="0"/>
                                    </a:rPr>
                                    <m:t>𝑥</m:t>
                                  </m:r>
                                </m:e>
                              </m:d>
                            </m:e>
                          </m:func>
                          <m:r>
                            <a:rPr lang="nl-NL" b="0" i="1" smtClean="0">
                              <a:latin typeface="Cambria Math" panose="02040503050406030204" pitchFamily="18" charset="0"/>
                            </a:rPr>
                            <m:t>𝑑𝑥</m:t>
                          </m:r>
                          <m:r>
                            <a:rPr lang="nl-NL" b="0" i="1" smtClean="0">
                              <a:latin typeface="Cambria Math" panose="02040503050406030204" pitchFamily="18" charset="0"/>
                            </a:rPr>
                            <m:t>=</m:t>
                          </m:r>
                          <m:f>
                            <m:fPr>
                              <m:ctrlPr>
                                <a:rPr lang="nl-NL" b="0" i="1" smtClean="0">
                                  <a:latin typeface="Cambria Math" panose="02040503050406030204" pitchFamily="18" charset="0"/>
                                </a:rPr>
                              </m:ctrlPr>
                            </m:fPr>
                            <m:num>
                              <m:r>
                                <a:rPr lang="nl-NL" b="0" i="1" smtClean="0">
                                  <a:latin typeface="Cambria Math" panose="02040503050406030204" pitchFamily="18" charset="0"/>
                                </a:rPr>
                                <m:t>1</m:t>
                              </m:r>
                            </m:num>
                            <m:den>
                              <m:r>
                                <a:rPr lang="nl-NL" b="0" i="1" smtClean="0">
                                  <a:latin typeface="Cambria Math" panose="02040503050406030204" pitchFamily="18" charset="0"/>
                                </a:rPr>
                                <m:t>2</m:t>
                              </m:r>
                            </m:den>
                          </m:f>
                          <m:sSup>
                            <m:sSupPr>
                              <m:ctrlPr>
                                <a:rPr lang="nl-NL" b="0" i="1" smtClean="0">
                                  <a:latin typeface="Cambria Math" panose="02040503050406030204" pitchFamily="18" charset="0"/>
                                </a:rPr>
                              </m:ctrlPr>
                            </m:sSupPr>
                            <m:e>
                              <m:r>
                                <m:rPr>
                                  <m:sty m:val="p"/>
                                </m:rPr>
                                <a:rPr lang="nl-NL">
                                  <a:latin typeface="Cambria Math" panose="02040503050406030204" pitchFamily="18" charset="0"/>
                                </a:rPr>
                                <m:t>sin</m:t>
                              </m:r>
                              <m:r>
                                <a:rPr lang="nl-NL" i="1">
                                  <a:latin typeface="Cambria Math" panose="02040503050406030204" pitchFamily="18" charset="0"/>
                                </a:rPr>
                                <m:t>⁡(</m:t>
                              </m:r>
                              <m:r>
                                <a:rPr lang="nl-NL" i="1">
                                  <a:latin typeface="Cambria Math" panose="02040503050406030204" pitchFamily="18" charset="0"/>
                                </a:rPr>
                                <m:t>𝑥</m:t>
                              </m:r>
                              <m:r>
                                <a:rPr lang="nl-NL" i="1">
                                  <a:latin typeface="Cambria Math" panose="02040503050406030204" pitchFamily="18" charset="0"/>
                                </a:rPr>
                                <m:t>)</m:t>
                              </m:r>
                            </m:e>
                            <m:sup>
                              <m:r>
                                <a:rPr lang="nl-NL" b="0" i="1" smtClean="0">
                                  <a:latin typeface="Cambria Math" panose="02040503050406030204" pitchFamily="18" charset="0"/>
                                </a:rPr>
                                <m:t>2</m:t>
                              </m:r>
                            </m:sup>
                          </m:sSup>
                        </m:e>
                      </m:nary>
                      <m:r>
                        <a:rPr lang="nl-NL" b="0" i="0" smtClean="0">
                          <a:latin typeface="Cambria Math" panose="02040503050406030204" pitchFamily="18" charset="0"/>
                        </a:rPr>
                        <m:t>+</m:t>
                      </m:r>
                      <m:r>
                        <m:rPr>
                          <m:sty m:val="p"/>
                        </m:rPr>
                        <a:rPr lang="nl-NL" b="0" i="0" smtClean="0">
                          <a:latin typeface="Cambria Math" panose="02040503050406030204" pitchFamily="18" charset="0"/>
                        </a:rPr>
                        <m:t>C</m:t>
                      </m:r>
                    </m:oMath>
                  </m:oMathPara>
                </a14:m>
                <a:endParaRPr lang="nl-NL" dirty="0"/>
              </a:p>
            </p:txBody>
          </p:sp>
        </mc:Choice>
        <mc:Fallback xmlns="">
          <p:sp>
            <p:nvSpPr>
              <p:cNvPr id="2" name="Content Placeholder 1">
                <a:extLst>
                  <a:ext uri="{FF2B5EF4-FFF2-40B4-BE49-F238E27FC236}">
                    <a16:creationId xmlns:a16="http://schemas.microsoft.com/office/drawing/2014/main" id="{8F2D9275-94A3-FE43-4B42-C22412691FE5}"/>
                  </a:ext>
                </a:extLst>
              </p:cNvPr>
              <p:cNvSpPr>
                <a:spLocks noGrp="1" noRot="1" noChangeAspect="1" noMove="1" noResize="1" noEditPoints="1" noAdjustHandles="1" noChangeArrowheads="1" noChangeShapeType="1" noTextEdit="1"/>
              </p:cNvSpPr>
              <p:nvPr>
                <p:ph idx="1"/>
              </p:nvPr>
            </p:nvSpPr>
            <p:spPr>
              <a:xfrm>
                <a:off x="2231136" y="2200275"/>
                <a:ext cx="7729728" cy="4552950"/>
              </a:xfrm>
              <a:blipFill>
                <a:blip r:embed="rId2"/>
                <a:stretch>
                  <a:fillRect l="-631" t="-803"/>
                </a:stretch>
              </a:blipFill>
            </p:spPr>
            <p:txBody>
              <a:bodyPr/>
              <a:lstStyle/>
              <a:p>
                <a:r>
                  <a:rPr lang="nl-NL">
                    <a:noFill/>
                  </a:rPr>
                  <a:t> </a:t>
                </a:r>
              </a:p>
            </p:txBody>
          </p:sp>
        </mc:Fallback>
      </mc:AlternateContent>
      <p:sp>
        <p:nvSpPr>
          <p:cNvPr id="3" name="TextBox 2">
            <a:extLst>
              <a:ext uri="{FF2B5EF4-FFF2-40B4-BE49-F238E27FC236}">
                <a16:creationId xmlns:a16="http://schemas.microsoft.com/office/drawing/2014/main" id="{072AECBA-EEB6-793F-AFB8-736408982855}"/>
              </a:ext>
            </a:extLst>
          </p:cNvPr>
          <p:cNvSpPr txBox="1"/>
          <p:nvPr/>
        </p:nvSpPr>
        <p:spPr>
          <a:xfrm>
            <a:off x="7479792" y="4800600"/>
            <a:ext cx="89611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5400" b="0" i="0" u="none" strike="noStrike" kern="1200" cap="none" spc="0" normalizeH="0" baseline="0" noProof="0" dirty="0">
                <a:ln>
                  <a:noFill/>
                </a:ln>
                <a:solidFill>
                  <a:srgbClr val="000000"/>
                </a:solidFill>
                <a:effectLst/>
                <a:uLnTx/>
                <a:uFillTx/>
                <a:latin typeface="Gill Sans MT" panose="020B0502020104020203"/>
                <a:ea typeface="+mn-ea"/>
                <a:cs typeface="+mn-cs"/>
              </a:rPr>
              <a:t>?</a:t>
            </a:r>
          </a:p>
        </p:txBody>
      </p:sp>
      <p:grpSp>
        <p:nvGrpSpPr>
          <p:cNvPr id="4" name="Groep 2">
            <a:extLst>
              <a:ext uri="{FF2B5EF4-FFF2-40B4-BE49-F238E27FC236}">
                <a16:creationId xmlns:a16="http://schemas.microsoft.com/office/drawing/2014/main" id="{30F277E3-BFD0-C59C-4500-32F64252EF26}"/>
              </a:ext>
            </a:extLst>
          </p:cNvPr>
          <p:cNvGrpSpPr/>
          <p:nvPr/>
        </p:nvGrpSpPr>
        <p:grpSpPr>
          <a:xfrm>
            <a:off x="9017671" y="6312783"/>
            <a:ext cx="3187029" cy="535146"/>
            <a:chOff x="9017671" y="6312783"/>
            <a:chExt cx="3187029" cy="535146"/>
          </a:xfrm>
        </p:grpSpPr>
        <p:pic>
          <p:nvPicPr>
            <p:cNvPr id="5" name="Afbeelding 74" descr="Afbeelding met tekst, Lettertype, logo, Graphics&#10;&#10;Door AI gegenereerde inhoud is mogelijk onjuist.">
              <a:extLst>
                <a:ext uri="{FF2B5EF4-FFF2-40B4-BE49-F238E27FC236}">
                  <a16:creationId xmlns:a16="http://schemas.microsoft.com/office/drawing/2014/main" id="{301E3F85-0CF3-A2B2-B295-54AFF5DAFCA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 name="Afbeelding 75" descr="Afbeelding met logo, Graphics, Lettertype, symbool&#10;&#10;Door AI gegenereerde inhoud is mogelijk onjuist.">
              <a:extLst>
                <a:ext uri="{FF2B5EF4-FFF2-40B4-BE49-F238E27FC236}">
                  <a16:creationId xmlns:a16="http://schemas.microsoft.com/office/drawing/2014/main" id="{CFE752D8-555C-F8BC-2F9C-3B62BFA1D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8" name="Picture 8">
              <a:extLst>
                <a:ext uri="{FF2B5EF4-FFF2-40B4-BE49-F238E27FC236}">
                  <a16:creationId xmlns:a16="http://schemas.microsoft.com/office/drawing/2014/main" id="{8F31B550-B3C4-3B39-2E3F-F0843A902C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1329964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81241-44C6-3415-E1F9-D046B474C5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7A7051E-1FAF-A3DF-3A1C-3A5935FA9CA9}"/>
              </a:ext>
            </a:extLst>
          </p:cNvPr>
          <p:cNvSpPr>
            <a:spLocks noGrp="1"/>
          </p:cNvSpPr>
          <p:nvPr>
            <p:ph type="title"/>
          </p:nvPr>
        </p:nvSpPr>
        <p:spPr>
          <a:xfrm>
            <a:off x="2231136" y="347378"/>
            <a:ext cx="7729728" cy="1188720"/>
          </a:xfrm>
        </p:spPr>
        <p:txBody>
          <a:bodyPr/>
          <a:lstStyle/>
          <a:p>
            <a:r>
              <a:rPr lang="nl-NL" dirty="0"/>
              <a:t>Mijn zorgen en wensen 2</a:t>
            </a:r>
          </a:p>
        </p:txBody>
      </p:sp>
      <p:sp>
        <p:nvSpPr>
          <p:cNvPr id="2" name="Content Placeholder 1">
            <a:extLst>
              <a:ext uri="{FF2B5EF4-FFF2-40B4-BE49-F238E27FC236}">
                <a16:creationId xmlns:a16="http://schemas.microsoft.com/office/drawing/2014/main" id="{1BF7A3DE-9096-1BB3-F910-A67AE4D02411}"/>
              </a:ext>
            </a:extLst>
          </p:cNvPr>
          <p:cNvSpPr>
            <a:spLocks noGrp="1"/>
          </p:cNvSpPr>
          <p:nvPr>
            <p:ph idx="1"/>
          </p:nvPr>
        </p:nvSpPr>
        <p:spPr>
          <a:xfrm>
            <a:off x="2231136" y="2200275"/>
            <a:ext cx="7729728" cy="4552950"/>
          </a:xfrm>
        </p:spPr>
        <p:txBody>
          <a:bodyPr>
            <a:normAutofit/>
          </a:bodyPr>
          <a:lstStyle/>
          <a:p>
            <a:pPr marL="0" indent="0">
              <a:buNone/>
            </a:pPr>
            <a:r>
              <a:rPr lang="nl-NL" dirty="0"/>
              <a:t>Algemener: </a:t>
            </a:r>
            <a:r>
              <a:rPr lang="nl-NL" b="1" dirty="0"/>
              <a:t>meer ruimte voor abstracte wiskundige opgaven</a:t>
            </a:r>
            <a:r>
              <a:rPr lang="nl-NL" dirty="0"/>
              <a:t>.</a:t>
            </a:r>
          </a:p>
          <a:p>
            <a:pPr marL="0" indent="0">
              <a:buNone/>
            </a:pPr>
            <a:r>
              <a:rPr lang="nl-NL" dirty="0"/>
              <a:t>Natuurlijk is het voor studenten fijn als opgaven over problemen gaan die relevant zijn voor hun latere beroepspraktijk. Maar al die contextrijke opgaven hebben als nadeel dat ze veel “taal” vereisen.</a:t>
            </a:r>
          </a:p>
          <a:p>
            <a:pPr marL="0" indent="0">
              <a:buNone/>
            </a:pPr>
            <a:r>
              <a:rPr lang="nl-NL" dirty="0"/>
              <a:t>Wiskundige opgaven zijn abstracter, maar daardoor ook duidelijker. Het scheelt veel “ruis”. Ze zijn korter, waardoor je er meer kan maken in een beperkte tijd. Je kan daardoor meer kanten van een onderwerp belichten, wat hopelijk leidt tot een dieper begrip.</a:t>
            </a:r>
          </a:p>
        </p:txBody>
      </p:sp>
      <p:grpSp>
        <p:nvGrpSpPr>
          <p:cNvPr id="3" name="Groep 2">
            <a:extLst>
              <a:ext uri="{FF2B5EF4-FFF2-40B4-BE49-F238E27FC236}">
                <a16:creationId xmlns:a16="http://schemas.microsoft.com/office/drawing/2014/main" id="{830AC466-7E70-9E6F-A7F7-017CE8620C94}"/>
              </a:ext>
            </a:extLst>
          </p:cNvPr>
          <p:cNvGrpSpPr/>
          <p:nvPr/>
        </p:nvGrpSpPr>
        <p:grpSpPr>
          <a:xfrm>
            <a:off x="9017671" y="6312783"/>
            <a:ext cx="3187029" cy="535146"/>
            <a:chOff x="9017671" y="6312783"/>
            <a:chExt cx="3187029" cy="535146"/>
          </a:xfrm>
        </p:grpSpPr>
        <p:pic>
          <p:nvPicPr>
            <p:cNvPr id="4" name="Afbeelding 74" descr="Afbeelding met tekst, Lettertype, logo, Graphics&#10;&#10;Door AI gegenereerde inhoud is mogelijk onjuist.">
              <a:extLst>
                <a:ext uri="{FF2B5EF4-FFF2-40B4-BE49-F238E27FC236}">
                  <a16:creationId xmlns:a16="http://schemas.microsoft.com/office/drawing/2014/main" id="{4F29A33B-C679-4470-07F7-EF8E86E7BD5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5" name="Afbeelding 75" descr="Afbeelding met logo, Graphics, Lettertype, symbool&#10;&#10;Door AI gegenereerde inhoud is mogelijk onjuist.">
              <a:extLst>
                <a:ext uri="{FF2B5EF4-FFF2-40B4-BE49-F238E27FC236}">
                  <a16:creationId xmlns:a16="http://schemas.microsoft.com/office/drawing/2014/main" id="{A1B7457E-BFC1-D797-F28F-A310920A1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7" name="Picture 8">
              <a:extLst>
                <a:ext uri="{FF2B5EF4-FFF2-40B4-BE49-F238E27FC236}">
                  <a16:creationId xmlns:a16="http://schemas.microsoft.com/office/drawing/2014/main" id="{97F6C5B1-0973-204E-3355-A1BBACF81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361504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4313C-5D6A-7F5E-9B83-A7831043894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9FC32D5-C467-A825-DA95-6F9C033DB32B}"/>
              </a:ext>
            </a:extLst>
          </p:cNvPr>
          <p:cNvSpPr>
            <a:spLocks noGrp="1"/>
          </p:cNvSpPr>
          <p:nvPr>
            <p:ph type="title"/>
          </p:nvPr>
        </p:nvSpPr>
        <p:spPr>
          <a:xfrm>
            <a:off x="2231136" y="347378"/>
            <a:ext cx="7729728" cy="1188720"/>
          </a:xfrm>
        </p:spPr>
        <p:txBody>
          <a:bodyPr/>
          <a:lstStyle/>
          <a:p>
            <a:r>
              <a:rPr lang="nl-NL" dirty="0"/>
              <a:t>Mijn zorgen en wensen 3</a:t>
            </a:r>
          </a:p>
        </p:txBody>
      </p:sp>
      <p:sp>
        <p:nvSpPr>
          <p:cNvPr id="2" name="Content Placeholder 1">
            <a:extLst>
              <a:ext uri="{FF2B5EF4-FFF2-40B4-BE49-F238E27FC236}">
                <a16:creationId xmlns:a16="http://schemas.microsoft.com/office/drawing/2014/main" id="{30DFB4CE-797C-BFC6-E439-FB9DFFDDA221}"/>
              </a:ext>
            </a:extLst>
          </p:cNvPr>
          <p:cNvSpPr>
            <a:spLocks noGrp="1"/>
          </p:cNvSpPr>
          <p:nvPr>
            <p:ph idx="1"/>
          </p:nvPr>
        </p:nvSpPr>
        <p:spPr>
          <a:xfrm>
            <a:off x="173736" y="2200275"/>
            <a:ext cx="7123176" cy="4552950"/>
          </a:xfrm>
        </p:spPr>
        <p:txBody>
          <a:bodyPr>
            <a:normAutofit/>
          </a:bodyPr>
          <a:lstStyle/>
          <a:p>
            <a:pPr marL="0" indent="0">
              <a:buNone/>
            </a:pPr>
            <a:r>
              <a:rPr lang="nl-NL" dirty="0"/>
              <a:t>Bij beide opleidingen:</a:t>
            </a:r>
          </a:p>
          <a:p>
            <a:pPr marL="0" indent="0">
              <a:buNone/>
            </a:pPr>
            <a:r>
              <a:rPr lang="nl-NL" dirty="0"/>
              <a:t>De wiskundige (analytische) behandeling van </a:t>
            </a:r>
            <a:r>
              <a:rPr lang="nl-NL" b="1" dirty="0"/>
              <a:t>differentiaalvergelijkingen</a:t>
            </a:r>
            <a:r>
              <a:rPr lang="nl-NL" dirty="0"/>
              <a:t> weer onderdeel van het curriculum maken.</a:t>
            </a:r>
          </a:p>
          <a:p>
            <a:pPr marL="0" indent="0">
              <a:buNone/>
            </a:pPr>
            <a:r>
              <a:rPr lang="nl-NL" dirty="0"/>
              <a:t>Als natuurkundige vind ik het een gemiste kans om onze aanstaande ingenieurs niet meer te laten zien wat de “wiskundige machinerie” is achter zo veel veranderingsprocessen.</a:t>
            </a:r>
          </a:p>
        </p:txBody>
      </p:sp>
      <p:pic>
        <p:nvPicPr>
          <p:cNvPr id="4" name="Picture 3">
            <a:extLst>
              <a:ext uri="{FF2B5EF4-FFF2-40B4-BE49-F238E27FC236}">
                <a16:creationId xmlns:a16="http://schemas.microsoft.com/office/drawing/2014/main" id="{D6D4510F-35AA-0315-503D-A0CBA705A1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610" y="2200275"/>
            <a:ext cx="4546795" cy="2556859"/>
          </a:xfrm>
          <a:prstGeom prst="rect">
            <a:avLst/>
          </a:prstGeom>
        </p:spPr>
      </p:pic>
      <p:grpSp>
        <p:nvGrpSpPr>
          <p:cNvPr id="3" name="Groep 2">
            <a:extLst>
              <a:ext uri="{FF2B5EF4-FFF2-40B4-BE49-F238E27FC236}">
                <a16:creationId xmlns:a16="http://schemas.microsoft.com/office/drawing/2014/main" id="{B6A885DB-6289-ABF8-E927-8995E7DC0BC8}"/>
              </a:ext>
            </a:extLst>
          </p:cNvPr>
          <p:cNvGrpSpPr/>
          <p:nvPr/>
        </p:nvGrpSpPr>
        <p:grpSpPr>
          <a:xfrm>
            <a:off x="9017671" y="6312783"/>
            <a:ext cx="3187029" cy="535146"/>
            <a:chOff x="9017671" y="6312783"/>
            <a:chExt cx="3187029" cy="535146"/>
          </a:xfrm>
        </p:grpSpPr>
        <p:pic>
          <p:nvPicPr>
            <p:cNvPr id="5" name="Afbeelding 74" descr="Afbeelding met tekst, Lettertype, logo, Graphics&#10;&#10;Door AI gegenereerde inhoud is mogelijk onjuist.">
              <a:extLst>
                <a:ext uri="{FF2B5EF4-FFF2-40B4-BE49-F238E27FC236}">
                  <a16:creationId xmlns:a16="http://schemas.microsoft.com/office/drawing/2014/main" id="{E2B2AA5B-EEC3-D918-B242-7B5931A8D26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34591" y="6312783"/>
              <a:ext cx="770109" cy="532800"/>
            </a:xfrm>
            <a:prstGeom prst="rect">
              <a:avLst/>
            </a:prstGeom>
          </p:spPr>
        </p:pic>
        <p:pic>
          <p:nvPicPr>
            <p:cNvPr id="7" name="Afbeelding 75" descr="Afbeelding met logo, Graphics, Lettertype, symbool&#10;&#10;Door AI gegenereerde inhoud is mogelijk onjuist.">
              <a:extLst>
                <a:ext uri="{FF2B5EF4-FFF2-40B4-BE49-F238E27FC236}">
                  <a16:creationId xmlns:a16="http://schemas.microsoft.com/office/drawing/2014/main" id="{02F7A18E-2457-2617-BAC8-A25DB849F2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6187" y="6313645"/>
              <a:ext cx="532800" cy="532800"/>
            </a:xfrm>
            <a:prstGeom prst="rect">
              <a:avLst/>
            </a:prstGeom>
          </p:spPr>
        </p:pic>
        <p:pic>
          <p:nvPicPr>
            <p:cNvPr id="8" name="Picture 8">
              <a:extLst>
                <a:ext uri="{FF2B5EF4-FFF2-40B4-BE49-F238E27FC236}">
                  <a16:creationId xmlns:a16="http://schemas.microsoft.com/office/drawing/2014/main" id="{D9265F2C-7448-401B-965C-7690B8E66C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7671" y="6314502"/>
              <a:ext cx="1873346" cy="533427"/>
            </a:xfrm>
            <a:prstGeom prst="rect">
              <a:avLst/>
            </a:prstGeom>
          </p:spPr>
        </p:pic>
      </p:grpSp>
    </p:spTree>
    <p:extLst>
      <p:ext uri="{BB962C8B-B14F-4D97-AF65-F5344CB8AC3E}">
        <p14:creationId xmlns:p14="http://schemas.microsoft.com/office/powerpoint/2010/main" val="375426325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2.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TM10001115[[fn=Parcel]]</Template>
  <TotalTime>84</TotalTime>
  <Words>1399</Words>
  <Application>Microsoft Office PowerPoint</Application>
  <PresentationFormat>Breedbeeld</PresentationFormat>
  <Paragraphs>258</Paragraphs>
  <Slides>21</Slides>
  <Notes>5</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21</vt:i4>
      </vt:variant>
    </vt:vector>
  </HeadingPairs>
  <TitlesOfParts>
    <vt:vector size="28" baseType="lpstr">
      <vt:lpstr>Arial</vt:lpstr>
      <vt:lpstr>Calibri</vt:lpstr>
      <vt:lpstr>Cambria Math</vt:lpstr>
      <vt:lpstr>CIDFont+F1</vt:lpstr>
      <vt:lpstr>CIDFont+F2</vt:lpstr>
      <vt:lpstr>Gill Sans MT</vt:lpstr>
      <vt:lpstr>Parcel</vt:lpstr>
      <vt:lpstr>PowerPoint-presentatie</vt:lpstr>
      <vt:lpstr>Wiskunde in de propedeuse  WTB HU en HAN</vt:lpstr>
      <vt:lpstr>Arjen Boesveld</vt:lpstr>
      <vt:lpstr>Christiaan Boudri</vt:lpstr>
      <vt:lpstr>Uitgangspunt </vt:lpstr>
      <vt:lpstr>Opbouw propedeuse WTB han</vt:lpstr>
      <vt:lpstr>Opbouw propedeuse WTB han</vt:lpstr>
      <vt:lpstr>nieuwe Opbouw propedeuse WTB han</vt:lpstr>
      <vt:lpstr>PowerPoint-presentatie</vt:lpstr>
      <vt:lpstr>Voorbeeld beroepstaak</vt:lpstr>
      <vt:lpstr>nieuwe Opbouw propedeuse WTB han</vt:lpstr>
      <vt:lpstr>nieuwe Opbouw propedeuse WTB han</vt:lpstr>
      <vt:lpstr>Mogelijke nieuwe wiskundelijn  propedeuse WTB han</vt:lpstr>
      <vt:lpstr>Ervaringen bij TBK</vt:lpstr>
      <vt:lpstr>Ervaringen bij TBK</vt:lpstr>
      <vt:lpstr>Mijn jaren op de HU</vt:lpstr>
      <vt:lpstr>Ervaringen bij WTB en ET</vt:lpstr>
      <vt:lpstr>WISKUNDE bij WTB en ET in de hoofdfase</vt:lpstr>
      <vt:lpstr>Mijn zorgen en wensen 1</vt:lpstr>
      <vt:lpstr>Mijn zorgen en wensen 2</vt:lpstr>
      <vt:lpstr>Mijn zorgen en wensen 3</vt:lpstr>
    </vt:vector>
  </TitlesOfParts>
  <Company>Hogeschool Utrecht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Arjen Boesveld</dc:creator>
  <cp:lastModifiedBy>Christiaan Boudri</cp:lastModifiedBy>
  <cp:revision>3</cp:revision>
  <dcterms:created xsi:type="dcterms:W3CDTF">2025-08-29T08:57:46Z</dcterms:created>
  <dcterms:modified xsi:type="dcterms:W3CDTF">2025-10-09T13:24:03Z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