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258" r:id="rId3"/>
    <p:sldId id="257" r:id="rId4"/>
    <p:sldId id="259" r:id="rId5"/>
    <p:sldId id="260" r:id="rId6"/>
    <p:sldId id="263" r:id="rId7"/>
    <p:sldId id="262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4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3"/>
    <p:restoredTop sz="94668"/>
  </p:normalViewPr>
  <p:slideViewPr>
    <p:cSldViewPr snapToGrid="0">
      <p:cViewPr varScale="1">
        <p:scale>
          <a:sx n="105" d="100"/>
          <a:sy n="105" d="100"/>
        </p:scale>
        <p:origin x="18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FD802-892F-C746-9CB7-35914F452B21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5A046-93BB-B84C-B604-9E1E64C076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008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95A046-93BB-B84C-B604-9E1E64C07676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882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980A-9C83-1241-B768-0AB62A83A3FC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C121-CF16-8A40-9F3B-5972C4D6BC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7524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980A-9C83-1241-B768-0AB62A83A3FC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C121-CF16-8A40-9F3B-5972C4D6BC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622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980A-9C83-1241-B768-0AB62A83A3FC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C121-CF16-8A40-9F3B-5972C4D6BC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7202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980A-9C83-1241-B768-0AB62A83A3FC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C121-CF16-8A40-9F3B-5972C4D6BC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2777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980A-9C83-1241-B768-0AB62A83A3FC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C121-CF16-8A40-9F3B-5972C4D6BC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1380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980A-9C83-1241-B768-0AB62A83A3FC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C121-CF16-8A40-9F3B-5972C4D6BC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992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980A-9C83-1241-B768-0AB62A83A3FC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C121-CF16-8A40-9F3B-5972C4D6BC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016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980A-9C83-1241-B768-0AB62A83A3FC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C121-CF16-8A40-9F3B-5972C4D6BC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1778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980A-9C83-1241-B768-0AB62A83A3FC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C121-CF16-8A40-9F3B-5972C4D6BC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7840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980A-9C83-1241-B768-0AB62A83A3FC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C121-CF16-8A40-9F3B-5972C4D6BC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5743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980A-9C83-1241-B768-0AB62A83A3FC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CC121-CF16-8A40-9F3B-5972C4D6BC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365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5C980A-9C83-1241-B768-0AB62A83A3FC}" type="datetimeFigureOut">
              <a:rPr lang="nl-NL" smtClean="0"/>
              <a:t>07-04-2025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3CC121-CF16-8A40-9F3B-5972C4D6BCF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7726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nvvw.nl/lesmateriaal/groepentheorie-voor-wiskunde-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C5B6E7E6-16DA-1806-6E7D-C182DD790F37}"/>
              </a:ext>
            </a:extLst>
          </p:cNvPr>
          <p:cNvSpPr/>
          <p:nvPr/>
        </p:nvSpPr>
        <p:spPr>
          <a:xfrm>
            <a:off x="1594757" y="1807734"/>
            <a:ext cx="5954486" cy="15022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AE2D2AC-CD01-7A50-F124-5191C7ED0019}"/>
              </a:ext>
            </a:extLst>
          </p:cNvPr>
          <p:cNvSpPr txBox="1"/>
          <p:nvPr/>
        </p:nvSpPr>
        <p:spPr>
          <a:xfrm>
            <a:off x="1594757" y="1915885"/>
            <a:ext cx="6275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Groepentheorie voor wiskunde D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DDDDDD4-6FA7-24EC-8C41-7123A0953944}"/>
              </a:ext>
            </a:extLst>
          </p:cNvPr>
          <p:cNvSpPr txBox="1"/>
          <p:nvPr/>
        </p:nvSpPr>
        <p:spPr>
          <a:xfrm>
            <a:off x="2498271" y="2674478"/>
            <a:ext cx="4147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Tijmen en Heleen van der Ree</a:t>
            </a:r>
          </a:p>
        </p:txBody>
      </p:sp>
    </p:spTree>
    <p:extLst>
      <p:ext uri="{BB962C8B-B14F-4D97-AF65-F5344CB8AC3E}">
        <p14:creationId xmlns:p14="http://schemas.microsoft.com/office/powerpoint/2010/main" val="2135639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53DEF0-0D00-396F-21AE-897D623D2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775133-070E-EC4A-245E-3F5314E1A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31710"/>
            <a:ext cx="7886700" cy="4351338"/>
          </a:xfrm>
        </p:spPr>
        <p:txBody>
          <a:bodyPr/>
          <a:lstStyle/>
          <a:p>
            <a:pPr>
              <a:buFont typeface="Symbol" pitchFamily="2" charset="2"/>
              <a:buChar char="Þ"/>
            </a:pPr>
            <a:r>
              <a:rPr lang="nl-NL" sz="2400" dirty="0"/>
              <a:t>Symmetrie</a:t>
            </a:r>
          </a:p>
          <a:p>
            <a:pPr>
              <a:buFontTx/>
              <a:buChar char="-"/>
            </a:pPr>
            <a:r>
              <a:rPr lang="nl-NL" sz="2400" dirty="0"/>
              <a:t>Vlakke figuren</a:t>
            </a:r>
          </a:p>
          <a:p>
            <a:pPr>
              <a:buFontTx/>
              <a:buChar char="-"/>
            </a:pPr>
            <a:r>
              <a:rPr lang="nl-NL" sz="2400" dirty="0"/>
              <a:t>Ruimtefiguren</a:t>
            </a:r>
            <a:br>
              <a:rPr lang="nl-NL" sz="2400" dirty="0"/>
            </a:br>
            <a:endParaRPr lang="nl-NL" sz="2400" dirty="0"/>
          </a:p>
          <a:p>
            <a:pPr>
              <a:buFont typeface="Symbol" pitchFamily="2" charset="2"/>
              <a:buChar char="Þ"/>
            </a:pPr>
            <a:r>
              <a:rPr lang="nl-NL" sz="2400" dirty="0"/>
              <a:t>Groepentheorie</a:t>
            </a:r>
          </a:p>
          <a:p>
            <a:pPr>
              <a:buFontTx/>
              <a:buChar char="-"/>
            </a:pPr>
            <a:r>
              <a:rPr lang="nl-NL" sz="2400" dirty="0"/>
              <a:t>Inleiding</a:t>
            </a:r>
          </a:p>
          <a:p>
            <a:pPr>
              <a:buFontTx/>
              <a:buChar char="-"/>
            </a:pPr>
            <a:r>
              <a:rPr lang="nl-NL" sz="2400" dirty="0"/>
              <a:t>Voorbeelden</a:t>
            </a:r>
          </a:p>
          <a:p>
            <a:pPr>
              <a:buFontTx/>
              <a:buChar char="-"/>
            </a:pPr>
            <a:r>
              <a:rPr lang="nl-NL" sz="2400" dirty="0" err="1"/>
              <a:t>Rubik’s</a:t>
            </a:r>
            <a:r>
              <a:rPr lang="nl-NL" sz="2400" dirty="0"/>
              <a:t> kubus</a:t>
            </a:r>
          </a:p>
          <a:p>
            <a:pPr>
              <a:buFontTx/>
              <a:buChar char="-"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2703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001BC-693D-C4A6-B552-A6F33BA10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Vlakke figuren </a:t>
            </a:r>
          </a:p>
        </p:txBody>
      </p:sp>
      <p:pic>
        <p:nvPicPr>
          <p:cNvPr id="5" name="Tijdelijke aanduiding voor inhoud 4" descr="Afbeelding met papier, Papierprodcut, boek, brief&#10;&#10;Door AI gegenereerde inhoud is mogelijk onjuist.">
            <a:extLst>
              <a:ext uri="{FF2B5EF4-FFF2-40B4-BE49-F238E27FC236}">
                <a16:creationId xmlns:a16="http://schemas.microsoft.com/office/drawing/2014/main" id="{D8A3740A-714F-1BAC-E2A6-2CDEAB402F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852" y="1705089"/>
            <a:ext cx="3651416" cy="2878592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E482D64-62C9-CA97-C3F3-7DADC7ED9BE5}"/>
              </a:ext>
            </a:extLst>
          </p:cNvPr>
          <p:cNvSpPr txBox="1"/>
          <p:nvPr/>
        </p:nvSpPr>
        <p:spPr>
          <a:xfrm>
            <a:off x="4974771" y="2188029"/>
            <a:ext cx="3540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Hoeveel symmetrieën heeft het hamburgerblaadje?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7EF216F-C23A-6042-0A16-F3D1D7DB81DF}"/>
              </a:ext>
            </a:extLst>
          </p:cNvPr>
          <p:cNvSpPr txBox="1"/>
          <p:nvPr/>
        </p:nvSpPr>
        <p:spPr>
          <a:xfrm>
            <a:off x="4572001" y="3559629"/>
            <a:ext cx="394335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8 symmetrieën op 2 manieren</a:t>
            </a:r>
          </a:p>
          <a:p>
            <a:br>
              <a:rPr lang="nl-NL" sz="2000" dirty="0"/>
            </a:br>
            <a:r>
              <a:rPr lang="nl-NL" sz="2000" dirty="0"/>
              <a:t>4x 90</a:t>
            </a:r>
            <a:r>
              <a:rPr lang="nl-NL" sz="2000" baseline="30000" dirty="0"/>
              <a:t>o</a:t>
            </a:r>
            <a:r>
              <a:rPr lang="nl-NL" sz="2000" dirty="0"/>
              <a:t> draaien -&gt; wel of niet geflipt</a:t>
            </a:r>
          </a:p>
          <a:p>
            <a:endParaRPr lang="nl-NL" sz="2000" dirty="0"/>
          </a:p>
          <a:p>
            <a:endParaRPr lang="nl-NL" sz="2000" dirty="0"/>
          </a:p>
          <a:p>
            <a:r>
              <a:rPr lang="nl-NL" sz="2000" dirty="0"/>
              <a:t>Voor en achterkant met 4 assen waar je omheen flipt</a:t>
            </a:r>
            <a:br>
              <a:rPr lang="nl-NL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7481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C9A18-74A4-C65B-F025-484C0E518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09EFCD-AF2C-CF88-EE78-5386620A6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Vlakke figuren </a:t>
            </a:r>
          </a:p>
        </p:txBody>
      </p:sp>
      <p:pic>
        <p:nvPicPr>
          <p:cNvPr id="5" name="Tijdelijke aanduiding voor inhoud 4" descr="Afbeelding met papier, Papierprodcut, boek, brief&#10;&#10;Door AI gegenereerde inhoud is mogelijk onjuist.">
            <a:extLst>
              <a:ext uri="{FF2B5EF4-FFF2-40B4-BE49-F238E27FC236}">
                <a16:creationId xmlns:a16="http://schemas.microsoft.com/office/drawing/2014/main" id="{1E51A779-B61A-0A88-EDE7-85E573BCF6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852" y="1705089"/>
            <a:ext cx="3651416" cy="2878592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2118171-6232-DF8D-4126-6F708D1F7DA8}"/>
              </a:ext>
            </a:extLst>
          </p:cNvPr>
          <p:cNvSpPr txBox="1"/>
          <p:nvPr/>
        </p:nvSpPr>
        <p:spPr>
          <a:xfrm>
            <a:off x="4974771" y="2188029"/>
            <a:ext cx="35405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Kun je het blaadje zo aanpassen dat je 1, 2, 3 of 4 symmetrieën krijgt?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E6C5E92-E4D8-DD69-4B4D-34A176107520}"/>
              </a:ext>
            </a:extLst>
          </p:cNvPr>
          <p:cNvSpPr txBox="1"/>
          <p:nvPr/>
        </p:nvSpPr>
        <p:spPr>
          <a:xfrm>
            <a:off x="4572000" y="3886200"/>
            <a:ext cx="39433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Weetje</a:t>
            </a:r>
            <a:br>
              <a:rPr lang="nl-NL" sz="2000" dirty="0"/>
            </a:br>
            <a:r>
              <a:rPr lang="nl-NL" sz="2000" dirty="0"/>
              <a:t>Je kunt het vierkante blaadje nooit zo aanpassen dat je een aantal symmetrieën krijgt dat geen deler van 8 is. </a:t>
            </a:r>
            <a:br>
              <a:rPr lang="nl-NL" sz="2000" dirty="0"/>
            </a:b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138893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47271-0935-27F8-7144-C392247F3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4BD9A2-63BD-B1A7-C225-27EB907E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Vlakke figuren </a:t>
            </a:r>
          </a:p>
        </p:txBody>
      </p:sp>
      <p:pic>
        <p:nvPicPr>
          <p:cNvPr id="5" name="Tijdelijke aanduiding voor inhoud 4" descr="Afbeelding met papier, Papierprodcut, boek, brief&#10;&#10;Door AI gegenereerde inhoud is mogelijk onjuist.">
            <a:extLst>
              <a:ext uri="{FF2B5EF4-FFF2-40B4-BE49-F238E27FC236}">
                <a16:creationId xmlns:a16="http://schemas.microsoft.com/office/drawing/2014/main" id="{CCF12495-F36E-854B-F319-8E8C798F20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852" y="1705089"/>
            <a:ext cx="3651416" cy="2878592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B0565B99-26E1-4503-14CF-0BC4E4DE47C5}"/>
              </a:ext>
            </a:extLst>
          </p:cNvPr>
          <p:cNvSpPr txBox="1"/>
          <p:nvPr/>
        </p:nvSpPr>
        <p:spPr>
          <a:xfrm>
            <a:off x="4974770" y="1963615"/>
            <a:ext cx="3540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Knip een blaadje tot een regelmatige 5-hoek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C5CC69C-B8A3-45DB-04F6-59C533D41A96}"/>
              </a:ext>
            </a:extLst>
          </p:cNvPr>
          <p:cNvSpPr txBox="1"/>
          <p:nvPr/>
        </p:nvSpPr>
        <p:spPr>
          <a:xfrm>
            <a:off x="2701697" y="4722511"/>
            <a:ext cx="37406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Weetje</a:t>
            </a:r>
            <a:br>
              <a:rPr lang="nl-NL" sz="2000" dirty="0"/>
            </a:br>
            <a:r>
              <a:rPr lang="nl-NL" sz="2000" dirty="0"/>
              <a:t>Als je een priemgetal aantal symmetrieën hebt, dan kun je het alleen zo aanpassen dat je 1 symmetrie hebt  -&gt; niets doen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A8958AC-6471-315C-7B8A-DFABBE057F1A}"/>
              </a:ext>
            </a:extLst>
          </p:cNvPr>
          <p:cNvSpPr txBox="1"/>
          <p:nvPr/>
        </p:nvSpPr>
        <p:spPr>
          <a:xfrm>
            <a:off x="4974769" y="2810331"/>
            <a:ext cx="354057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Het blaadje heeft nu 5 symmetrieën</a:t>
            </a:r>
          </a:p>
          <a:p>
            <a:r>
              <a:rPr lang="nl-NL" sz="2000" dirty="0"/>
              <a:t>Kun je het blaadje aanpassen zodat de vorm blijft, maar er 2, 3 of 4 symmetrieën zijn? </a:t>
            </a:r>
          </a:p>
        </p:txBody>
      </p:sp>
    </p:spTree>
    <p:extLst>
      <p:ext uri="{BB962C8B-B14F-4D97-AF65-F5344CB8AC3E}">
        <p14:creationId xmlns:p14="http://schemas.microsoft.com/office/powerpoint/2010/main" val="397515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E7233-AA19-26EF-25EB-8BED57831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FC4131-35AB-A85C-47B1-38F975BD2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Groep van symmetrieën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168C46F-4DB0-1031-68CB-5BEE3DED516F}"/>
              </a:ext>
            </a:extLst>
          </p:cNvPr>
          <p:cNvSpPr txBox="1"/>
          <p:nvPr/>
        </p:nvSpPr>
        <p:spPr>
          <a:xfrm>
            <a:off x="628650" y="1963615"/>
            <a:ext cx="78866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De verzameling van symmetrieën is </a:t>
            </a:r>
            <a:r>
              <a:rPr lang="nl-NL" sz="2000" b="1" dirty="0"/>
              <a:t>een groep</a:t>
            </a:r>
          </a:p>
          <a:p>
            <a:r>
              <a:rPr lang="nl-NL" sz="2000" dirty="0"/>
              <a:t>In de groep van symmetrieën van het hamburgerblaadje zitten </a:t>
            </a:r>
          </a:p>
          <a:p>
            <a:r>
              <a:rPr lang="nl-NL" sz="2000" dirty="0"/>
              <a:t>8 elementen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C2E5F36-5D49-91D6-C852-58402A2D63D7}"/>
              </a:ext>
            </a:extLst>
          </p:cNvPr>
          <p:cNvSpPr txBox="1"/>
          <p:nvPr/>
        </p:nvSpPr>
        <p:spPr>
          <a:xfrm>
            <a:off x="4822369" y="3815218"/>
            <a:ext cx="35405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Hoeveel elementen zitten in de groep van symmetrieën van een gelijkbenige driehoek? </a:t>
            </a:r>
          </a:p>
        </p:txBody>
      </p:sp>
      <p:pic>
        <p:nvPicPr>
          <p:cNvPr id="10" name="Afbeelding 9" descr="Afbeelding met lijn, statief&#10;&#10;Door AI gegenereerde inhoud is mogelijk onjuist.">
            <a:extLst>
              <a:ext uri="{FF2B5EF4-FFF2-40B4-BE49-F238E27FC236}">
                <a16:creationId xmlns:a16="http://schemas.microsoft.com/office/drawing/2014/main" id="{F05DC79C-1918-9FCE-4637-9F57A5547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764" y="3095054"/>
            <a:ext cx="2266950" cy="316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02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11C68-5268-9678-E682-FE1B8FCF2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CCEB6-CA61-84A8-EE55-EEBA95351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Ruimtefiguren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35EF8B6-0EC7-15D3-6DEF-EDC1F238D5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418852" y="1705089"/>
            <a:ext cx="3162548" cy="2878592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7044D36-F53E-2902-92B6-F05F91DD4E3E}"/>
              </a:ext>
            </a:extLst>
          </p:cNvPr>
          <p:cNvSpPr txBox="1"/>
          <p:nvPr/>
        </p:nvSpPr>
        <p:spPr>
          <a:xfrm>
            <a:off x="4735283" y="1641695"/>
            <a:ext cx="3540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Hoeveel symmetrieën heeft een kubus?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26B1876-8220-CE37-0280-7D6C881B9E43}"/>
              </a:ext>
            </a:extLst>
          </p:cNvPr>
          <p:cNvSpPr txBox="1"/>
          <p:nvPr/>
        </p:nvSpPr>
        <p:spPr>
          <a:xfrm>
            <a:off x="4735282" y="2636553"/>
            <a:ext cx="3540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De kubus heeft 24 symmetrieën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00E000D-BB32-9277-7963-84BA47E64D87}"/>
              </a:ext>
            </a:extLst>
          </p:cNvPr>
          <p:cNvSpPr txBox="1"/>
          <p:nvPr/>
        </p:nvSpPr>
        <p:spPr>
          <a:xfrm>
            <a:off x="4386943" y="3962694"/>
            <a:ext cx="43382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24 heeft veel delers, dus er zijn veel mogelijkheden om de kubus aan te passen. Wat is het mogelijk aantal symmetrieën dat je kunt krijgen door aanpassing van de kubus?</a:t>
            </a:r>
          </a:p>
          <a:p>
            <a:endParaRPr lang="nl-NL" sz="2000" dirty="0"/>
          </a:p>
          <a:p>
            <a:r>
              <a:rPr lang="nl-NL" sz="2000" dirty="0"/>
              <a:t>Vind een aanpassing, zodat je 2/4/8 symmetrieën krijgt</a:t>
            </a:r>
          </a:p>
        </p:txBody>
      </p:sp>
    </p:spTree>
    <p:extLst>
      <p:ext uri="{BB962C8B-B14F-4D97-AF65-F5344CB8AC3E}">
        <p14:creationId xmlns:p14="http://schemas.microsoft.com/office/powerpoint/2010/main" val="278221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8A81D-404C-3A04-C0B9-C55BABE0A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5431EB-2028-59A4-76E2-8278B01E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Groepentheorie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EAA8CE9-9CF0-266C-5FBF-BADA59B19BE8}"/>
              </a:ext>
            </a:extLst>
          </p:cNvPr>
          <p:cNvSpPr txBox="1"/>
          <p:nvPr/>
        </p:nvSpPr>
        <p:spPr>
          <a:xfrm>
            <a:off x="628650" y="1429784"/>
            <a:ext cx="5140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Hoe kijken wiskundigen naar groepen?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44A37C3F-2B1C-DDA8-8D95-EC9B5D924612}"/>
              </a:ext>
            </a:extLst>
          </p:cNvPr>
          <p:cNvSpPr txBox="1"/>
          <p:nvPr/>
        </p:nvSpPr>
        <p:spPr>
          <a:xfrm>
            <a:off x="628650" y="1916089"/>
            <a:ext cx="613137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Een verzameling dingen met 4 eigenschappen:</a:t>
            </a:r>
          </a:p>
          <a:p>
            <a:r>
              <a:rPr lang="nl-NL" sz="2000" dirty="0"/>
              <a:t>-     Er is een 1:  1 </a:t>
            </a:r>
            <a:r>
              <a:rPr lang="nl-NL" sz="2000" i="1" dirty="0"/>
              <a:t>o </a:t>
            </a:r>
            <a:r>
              <a:rPr lang="nl-NL" sz="2000" dirty="0"/>
              <a:t>n = n </a:t>
            </a:r>
          </a:p>
          <a:p>
            <a:pPr marL="342900" indent="-342900">
              <a:buFontTx/>
              <a:buChar char="-"/>
            </a:pPr>
            <a:r>
              <a:rPr lang="nl-NL" sz="2000" dirty="0"/>
              <a:t>voor elk ‘iets’  is een inverse -&gt; je kunt altijd terug</a:t>
            </a:r>
          </a:p>
          <a:p>
            <a:r>
              <a:rPr lang="nl-NL" sz="2000" dirty="0"/>
              <a:t>	-&gt; Iets x iets</a:t>
            </a:r>
            <a:r>
              <a:rPr lang="nl-NL" sz="2000" baseline="30000" dirty="0"/>
              <a:t>-1</a:t>
            </a:r>
            <a:r>
              <a:rPr lang="nl-NL" sz="2000" dirty="0"/>
              <a:t> = 1</a:t>
            </a:r>
          </a:p>
          <a:p>
            <a:pPr marL="342900" indent="-342900">
              <a:buFontTx/>
              <a:buChar char="-"/>
            </a:pPr>
            <a:r>
              <a:rPr lang="nl-NL" sz="2000" dirty="0"/>
              <a:t>Associatief  : A x (B x C) = (A x B) x C</a:t>
            </a:r>
          </a:p>
          <a:p>
            <a:r>
              <a:rPr lang="nl-NL" sz="2000" dirty="0"/>
              <a:t>	(de volgorde is wel belangrijk, maar de  </a:t>
            </a:r>
          </a:p>
          <a:p>
            <a:r>
              <a:rPr lang="nl-NL" sz="2000" dirty="0"/>
              <a:t>         haakjes kun je verplaatsen)</a:t>
            </a:r>
          </a:p>
          <a:p>
            <a:pPr marL="342900" indent="-342900">
              <a:buFontTx/>
              <a:buChar char="-"/>
            </a:pPr>
            <a:r>
              <a:rPr lang="nl-NL" sz="2000" dirty="0"/>
              <a:t>Een groep is gesloten : </a:t>
            </a:r>
            <a:br>
              <a:rPr lang="nl-NL" sz="2000" dirty="0"/>
            </a:br>
            <a:r>
              <a:rPr lang="nl-NL" sz="2000" dirty="0"/>
              <a:t>Als x en y in de groep, dan ook x </a:t>
            </a:r>
            <a:r>
              <a:rPr lang="nl-NL" sz="2000" i="1" dirty="0"/>
              <a:t>o</a:t>
            </a:r>
            <a:r>
              <a:rPr lang="nl-NL" sz="2000" dirty="0"/>
              <a:t> y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020EA9C-58D9-1C90-1E90-51EF13A169AC}"/>
              </a:ext>
            </a:extLst>
          </p:cNvPr>
          <p:cNvSpPr txBox="1"/>
          <p:nvPr/>
        </p:nvSpPr>
        <p:spPr>
          <a:xfrm>
            <a:off x="2188028" y="5138057"/>
            <a:ext cx="5987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Vraag: </a:t>
            </a:r>
            <a:br>
              <a:rPr lang="nl-NL" sz="2000" dirty="0"/>
            </a:br>
            <a:r>
              <a:rPr lang="nl-NL" sz="2000" dirty="0"/>
              <a:t>Waarom is </a:t>
            </a:r>
            <a:r>
              <a:rPr lang="nl-NL" sz="2000" dirty="0" err="1"/>
              <a:t>Z</a:t>
            </a:r>
            <a:r>
              <a:rPr lang="nl-NL" sz="2000" dirty="0"/>
              <a:t> met + wel een groep en </a:t>
            </a:r>
            <a:r>
              <a:rPr lang="nl-NL" sz="2000" dirty="0" err="1"/>
              <a:t>Z</a:t>
            </a:r>
            <a:r>
              <a:rPr lang="nl-NL" sz="2000" dirty="0"/>
              <a:t> met x niet? </a:t>
            </a:r>
          </a:p>
        </p:txBody>
      </p:sp>
    </p:spTree>
    <p:extLst>
      <p:ext uri="{BB962C8B-B14F-4D97-AF65-F5344CB8AC3E}">
        <p14:creationId xmlns:p14="http://schemas.microsoft.com/office/powerpoint/2010/main" val="111001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AEB7F-9228-2AC2-ABF9-F87921B04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3C107E-1C6C-70B2-5720-7A18AB8FE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Voorbeelden groep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7B85C35-C799-EFAF-1F94-97EDE65B0917}"/>
              </a:ext>
            </a:extLst>
          </p:cNvPr>
          <p:cNvSpPr txBox="1"/>
          <p:nvPr/>
        </p:nvSpPr>
        <p:spPr>
          <a:xfrm>
            <a:off x="628650" y="1429784"/>
            <a:ext cx="5870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Ga na waarom polynomen met + als operator een groep vormen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9589DCF-226D-C822-F6C8-A3158B183402}"/>
              </a:ext>
            </a:extLst>
          </p:cNvPr>
          <p:cNvSpPr txBox="1"/>
          <p:nvPr/>
        </p:nvSpPr>
        <p:spPr>
          <a:xfrm>
            <a:off x="628649" y="2494442"/>
            <a:ext cx="5870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Ga na waarom alle (</a:t>
            </a:r>
            <a:r>
              <a:rPr lang="nl-NL" sz="2000" dirty="0" err="1"/>
              <a:t>nxn</a:t>
            </a:r>
            <a:r>
              <a:rPr lang="nl-NL" sz="2000" dirty="0"/>
              <a:t>) inverteerbare matrices met  operator </a:t>
            </a:r>
            <a:r>
              <a:rPr lang="nl-NL" sz="2000" i="1" dirty="0"/>
              <a:t>x</a:t>
            </a:r>
            <a:r>
              <a:rPr lang="nl-NL" sz="2000" dirty="0"/>
              <a:t> een groep vormen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8E4968A-EC3B-33D2-3561-AC187BA4717E}"/>
              </a:ext>
            </a:extLst>
          </p:cNvPr>
          <p:cNvSpPr txBox="1"/>
          <p:nvPr/>
        </p:nvSpPr>
        <p:spPr>
          <a:xfrm>
            <a:off x="628649" y="3374434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dirty="0"/>
              <a:t>Waarom kunnen een 2x2 en een 3x3 matrix niet in 1 groep zitten? 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AEBC45C-1612-FBA3-2AFC-37E947362059}"/>
              </a:ext>
            </a:extLst>
          </p:cNvPr>
          <p:cNvSpPr txBox="1"/>
          <p:nvPr/>
        </p:nvSpPr>
        <p:spPr>
          <a:xfrm>
            <a:off x="628648" y="4286555"/>
            <a:ext cx="60007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dirty="0"/>
              <a:t>Als het product van twee matrices buiten de groep valt, dan is het geen groep</a:t>
            </a:r>
          </a:p>
        </p:txBody>
      </p:sp>
    </p:spTree>
    <p:extLst>
      <p:ext uri="{BB962C8B-B14F-4D97-AF65-F5344CB8AC3E}">
        <p14:creationId xmlns:p14="http://schemas.microsoft.com/office/powerpoint/2010/main" val="179697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C4F24-186A-6F60-745D-EB0B3AC21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77CF24-BC5B-D10C-70B3-7DB9E992E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scheikunde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A5C137D-8DA2-C164-E127-59942F5672CC}"/>
              </a:ext>
            </a:extLst>
          </p:cNvPr>
          <p:cNvSpPr txBox="1"/>
          <p:nvPr/>
        </p:nvSpPr>
        <p:spPr>
          <a:xfrm>
            <a:off x="628650" y="1429784"/>
            <a:ext cx="58701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Een symmetrisch molecuul heeft een grote symmetriegroep. Hoe groter de symmetriegroep, hoe stabieler het molecuul blijkt te zijn. </a:t>
            </a:r>
          </a:p>
        </p:txBody>
      </p:sp>
      <p:pic>
        <p:nvPicPr>
          <p:cNvPr id="9" name="Afbeelding 8" descr="Afbeelding met cirkel, kunst, bol, zwart-wit&#10;&#10;Door AI gegenereerde inhoud is mogelijk onjuist.">
            <a:extLst>
              <a:ext uri="{FF2B5EF4-FFF2-40B4-BE49-F238E27FC236}">
                <a16:creationId xmlns:a16="http://schemas.microsoft.com/office/drawing/2014/main" id="{2F4D10A7-1329-1D36-3C3C-ECFCC7057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888" y="1778627"/>
            <a:ext cx="2380112" cy="2633927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07603C77-209F-A6A1-4176-53EFBE094AA3}"/>
              </a:ext>
            </a:extLst>
          </p:cNvPr>
          <p:cNvSpPr txBox="1"/>
          <p:nvPr/>
        </p:nvSpPr>
        <p:spPr>
          <a:xfrm>
            <a:off x="628650" y="2736982"/>
            <a:ext cx="4572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dirty="0"/>
              <a:t>Voorbeeld is benzeen, dit is een molecuul met 12 symmetrieën. </a:t>
            </a:r>
          </a:p>
          <a:p>
            <a:endParaRPr lang="nl-NL" sz="2000" dirty="0"/>
          </a:p>
          <a:p>
            <a:r>
              <a:rPr lang="nl-NL" sz="2000" dirty="0"/>
              <a:t>Scheikundigen kunnen aan een molecuul zien hoe stabiel het is, bv hoe hoog de temperatuur moet zijn om het molecuul uiteen te laten vallen.  </a:t>
            </a:r>
          </a:p>
        </p:txBody>
      </p:sp>
    </p:spTree>
    <p:extLst>
      <p:ext uri="{BB962C8B-B14F-4D97-AF65-F5344CB8AC3E}">
        <p14:creationId xmlns:p14="http://schemas.microsoft.com/office/powerpoint/2010/main" val="406477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F16C6-465F-EDAE-757A-FDB888D80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13EB82-C1BA-533D-16A1-63F01C979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2457"/>
            <a:ext cx="7886700" cy="788760"/>
          </a:xfrm>
        </p:spPr>
        <p:txBody>
          <a:bodyPr/>
          <a:lstStyle/>
          <a:p>
            <a:r>
              <a:rPr lang="nl-NL" dirty="0"/>
              <a:t>De </a:t>
            </a:r>
            <a:r>
              <a:rPr lang="nl-NL" dirty="0" err="1"/>
              <a:t>Rubik’s</a:t>
            </a:r>
            <a:r>
              <a:rPr lang="nl-NL" dirty="0"/>
              <a:t> kubus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9B2137E-345E-DC4A-75B5-CD4C22FFCC48}"/>
              </a:ext>
            </a:extLst>
          </p:cNvPr>
          <p:cNvSpPr txBox="1"/>
          <p:nvPr/>
        </p:nvSpPr>
        <p:spPr>
          <a:xfrm>
            <a:off x="628650" y="1445752"/>
            <a:ext cx="74267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De groep is nu de posities van de blokjes van de kubus. </a:t>
            </a:r>
            <a:br>
              <a:rPr lang="nl-NL" sz="2000" dirty="0"/>
            </a:br>
            <a:r>
              <a:rPr lang="nl-NL" sz="1600" dirty="0"/>
              <a:t> </a:t>
            </a:r>
            <a:br>
              <a:rPr lang="nl-NL" sz="2000" dirty="0"/>
            </a:br>
            <a:r>
              <a:rPr lang="nl-NL" sz="2000" dirty="0"/>
              <a:t>12 </a:t>
            </a:r>
            <a:r>
              <a:rPr lang="nl-NL" sz="2000" dirty="0" err="1"/>
              <a:t>edges</a:t>
            </a:r>
            <a:r>
              <a:rPr lang="nl-NL" sz="2000" dirty="0"/>
              <a:t> 12! posities</a:t>
            </a:r>
            <a:br>
              <a:rPr lang="nl-NL" sz="2000" dirty="0"/>
            </a:br>
            <a:r>
              <a:rPr lang="nl-NL" sz="2000" dirty="0"/>
              <a:t>8 hoekjes 8! posities </a:t>
            </a:r>
          </a:p>
          <a:p>
            <a:r>
              <a:rPr lang="nl-NL" sz="2000" dirty="0"/>
              <a:t>Gedeeld door 2, want je kunt bij een kubus niet 2 stukjes omdraaien zonder 1 andere stukjes ook om te draaien. </a:t>
            </a:r>
          </a:p>
          <a:p>
            <a:r>
              <a:rPr lang="nl-NL" sz="2000" dirty="0"/>
              <a:t>=&gt; Permutatie (plek van een stukje)</a:t>
            </a:r>
          </a:p>
        </p:txBody>
      </p:sp>
      <p:pic>
        <p:nvPicPr>
          <p:cNvPr id="10" name="Afbeelding 9" descr="Afbeelding met doos, Mechanische puzzel, kubus&#10;&#10;Door AI gegenereerde inhoud is mogelijk onjuist.">
            <a:extLst>
              <a:ext uri="{FF2B5EF4-FFF2-40B4-BE49-F238E27FC236}">
                <a16:creationId xmlns:a16="http://schemas.microsoft.com/office/drawing/2014/main" id="{EA2D9428-6ECF-A1E2-11C7-D0F5C7B78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457" y="3295156"/>
            <a:ext cx="2009318" cy="1938992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917350A3-9A11-FB0C-B6E0-5C6F35FF0B08}"/>
              </a:ext>
            </a:extLst>
          </p:cNvPr>
          <p:cNvSpPr txBox="1"/>
          <p:nvPr/>
        </p:nvSpPr>
        <p:spPr>
          <a:xfrm>
            <a:off x="628650" y="3807056"/>
            <a:ext cx="4212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Daarnaast heb je ook de oriëntatie: de draaiing van het stukje</a:t>
            </a:r>
          </a:p>
          <a:p>
            <a:r>
              <a:rPr lang="nl-NL" sz="2000" dirty="0"/>
              <a:t>12 </a:t>
            </a:r>
            <a:r>
              <a:rPr lang="nl-NL" sz="2000" dirty="0" err="1"/>
              <a:t>edges</a:t>
            </a:r>
            <a:r>
              <a:rPr lang="nl-NL" sz="2000" dirty="0"/>
              <a:t> met 2 oriëntaties  2</a:t>
            </a:r>
            <a:r>
              <a:rPr lang="nl-NL" sz="2000" baseline="30000" dirty="0"/>
              <a:t>12</a:t>
            </a:r>
            <a:r>
              <a:rPr lang="nl-NL" sz="2000" dirty="0"/>
              <a:t> : 2</a:t>
            </a:r>
          </a:p>
          <a:p>
            <a:r>
              <a:rPr lang="nl-NL" sz="2000" dirty="0"/>
              <a:t>8 hoekjes met 3 </a:t>
            </a:r>
            <a:r>
              <a:rPr lang="nl-NL" sz="2000" dirty="0" err="1"/>
              <a:t>orientaties</a:t>
            </a:r>
            <a:r>
              <a:rPr lang="nl-NL" sz="2000" dirty="0"/>
              <a:t> 3</a:t>
            </a:r>
            <a:r>
              <a:rPr lang="nl-NL" sz="2000" baseline="30000" dirty="0"/>
              <a:t>8</a:t>
            </a:r>
            <a:r>
              <a:rPr lang="nl-NL" sz="2000" dirty="0"/>
              <a:t> : 2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950F2644-62A5-00EE-030B-ECC4F30CE15A}"/>
              </a:ext>
            </a:extLst>
          </p:cNvPr>
          <p:cNvSpPr txBox="1"/>
          <p:nvPr/>
        </p:nvSpPr>
        <p:spPr>
          <a:xfrm>
            <a:off x="2088242" y="5432139"/>
            <a:ext cx="5607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G is de groep van alle kubus posities</a:t>
            </a:r>
          </a:p>
          <a:p>
            <a:r>
              <a:rPr lang="nl-NL" sz="2000" dirty="0"/>
              <a:t>G = (12! x 8! x 2</a:t>
            </a:r>
            <a:r>
              <a:rPr lang="nl-NL" sz="2000" baseline="30000" dirty="0"/>
              <a:t>12  </a:t>
            </a:r>
            <a:r>
              <a:rPr lang="nl-NL" sz="2000" dirty="0"/>
              <a:t>x 3</a:t>
            </a:r>
            <a:r>
              <a:rPr lang="nl-NL" sz="2000" baseline="30000" dirty="0"/>
              <a:t>8   </a:t>
            </a:r>
            <a:r>
              <a:rPr lang="nl-NL" sz="2000" dirty="0"/>
              <a:t>) / (2x2x3) = </a:t>
            </a:r>
            <a:r>
              <a:rPr lang="nl-NL" sz="2000" b="1" dirty="0"/>
              <a:t>4,3 x 10</a:t>
            </a:r>
            <a:r>
              <a:rPr lang="nl-NL" sz="2000" b="1" baseline="30000" dirty="0"/>
              <a:t>19</a:t>
            </a:r>
            <a:r>
              <a:rPr lang="nl-NL" sz="2000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9334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63A33-DAC2-C5A3-CAEF-268AA2661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3D7BBD-CD42-C7E1-39C4-042A9D86A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2457"/>
            <a:ext cx="7886700" cy="788760"/>
          </a:xfrm>
        </p:spPr>
        <p:txBody>
          <a:bodyPr/>
          <a:lstStyle/>
          <a:p>
            <a:r>
              <a:rPr lang="nl-NL" dirty="0"/>
              <a:t>Notatie voor draaiingen</a:t>
            </a:r>
          </a:p>
        </p:txBody>
      </p:sp>
      <p:pic>
        <p:nvPicPr>
          <p:cNvPr id="4" name="Afbeelding 3" descr="Afbeelding met ontwerp&#10;&#10;Door AI gegenereerde inhoud is mogelijk onjuist.">
            <a:extLst>
              <a:ext uri="{FF2B5EF4-FFF2-40B4-BE49-F238E27FC236}">
                <a16:creationId xmlns:a16="http://schemas.microsoft.com/office/drawing/2014/main" id="{B0E89AAD-CD79-41D1-117C-4248500AA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395" y="4480484"/>
            <a:ext cx="2627120" cy="1359920"/>
          </a:xfrm>
          <a:prstGeom prst="rect">
            <a:avLst/>
          </a:prstGeom>
        </p:spPr>
      </p:pic>
      <p:pic>
        <p:nvPicPr>
          <p:cNvPr id="7" name="Afbeelding 6" descr="Afbeelding met Mechanische puzzel, kubus&#10;&#10;Door AI gegenereerde inhoud is mogelijk onjuist.">
            <a:extLst>
              <a:ext uri="{FF2B5EF4-FFF2-40B4-BE49-F238E27FC236}">
                <a16:creationId xmlns:a16="http://schemas.microsoft.com/office/drawing/2014/main" id="{2731DF3F-6A75-1AA7-1EF0-0BFB93A9E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395" y="1686996"/>
            <a:ext cx="2535118" cy="1364625"/>
          </a:xfrm>
          <a:prstGeom prst="rect">
            <a:avLst/>
          </a:prstGeom>
        </p:spPr>
      </p:pic>
      <p:pic>
        <p:nvPicPr>
          <p:cNvPr id="14" name="Afbeelding 13" descr="Afbeelding met ontwerp&#10;&#10;Door AI gegenereerde inhoud is mogelijk onjuist.">
            <a:extLst>
              <a:ext uri="{FF2B5EF4-FFF2-40B4-BE49-F238E27FC236}">
                <a16:creationId xmlns:a16="http://schemas.microsoft.com/office/drawing/2014/main" id="{59AEE9E8-1548-15C1-A125-D51F1C3BB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3743" y="4547768"/>
            <a:ext cx="2456932" cy="1225351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D8935193-882C-9AA6-0572-3FE34163B1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5395" y="3124107"/>
            <a:ext cx="2510499" cy="1364625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87EEE747-B096-EF09-5493-524F44A7EDF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291461" y="1686996"/>
            <a:ext cx="2533116" cy="1329886"/>
          </a:xfrm>
          <a:prstGeom prst="rect">
            <a:avLst/>
          </a:prstGeom>
        </p:spPr>
      </p:pic>
      <p:pic>
        <p:nvPicPr>
          <p:cNvPr id="5" name="Afbeelding 4" descr="Afbeelding met Mechanische puzzel, Rubik's kubus, puzzel, kubus&#10;&#10;Door AI gegenereerde inhoud is mogelijk onjuist.">
            <a:extLst>
              <a:ext uri="{FF2B5EF4-FFF2-40B4-BE49-F238E27FC236}">
                <a16:creationId xmlns:a16="http://schemas.microsoft.com/office/drawing/2014/main" id="{538423F9-1DE1-B678-DE01-578D753D65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906" y="3080470"/>
            <a:ext cx="848179" cy="1360287"/>
          </a:xfrm>
          <a:prstGeom prst="rect">
            <a:avLst/>
          </a:prstGeom>
        </p:spPr>
      </p:pic>
      <p:pic>
        <p:nvPicPr>
          <p:cNvPr id="8" name="Afbeelding 7" descr="Afbeelding met Mechanische puzzel, Rubik's kubus, kubus, ontwerp&#10;&#10;Door AI gegenereerde inhoud is mogelijk onjuist.">
            <a:extLst>
              <a:ext uri="{FF2B5EF4-FFF2-40B4-BE49-F238E27FC236}">
                <a16:creationId xmlns:a16="http://schemas.microsoft.com/office/drawing/2014/main" id="{3861222E-BCFE-1D1A-EC4D-AE169066FC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0460" y="3051621"/>
            <a:ext cx="936171" cy="139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70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B9C85-09C4-E6DE-26CE-F2B4EC5A2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B6A8D-7F55-3D34-B2F6-D26683F1E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2457"/>
            <a:ext cx="7886700" cy="788760"/>
          </a:xfrm>
        </p:spPr>
        <p:txBody>
          <a:bodyPr/>
          <a:lstStyle/>
          <a:p>
            <a:r>
              <a:rPr lang="nl-NL" dirty="0"/>
              <a:t>De </a:t>
            </a:r>
            <a:r>
              <a:rPr lang="nl-NL" dirty="0" err="1"/>
              <a:t>Rubik’s</a:t>
            </a:r>
            <a:r>
              <a:rPr lang="nl-NL" dirty="0"/>
              <a:t> kubus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D651E9C-F004-B936-87E6-6A0B06390EEB}"/>
              </a:ext>
            </a:extLst>
          </p:cNvPr>
          <p:cNvSpPr txBox="1"/>
          <p:nvPr/>
        </p:nvSpPr>
        <p:spPr>
          <a:xfrm>
            <a:off x="628650" y="1445752"/>
            <a:ext cx="74267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De bewegingen vormen een groep. </a:t>
            </a:r>
            <a:br>
              <a:rPr lang="nl-NL" sz="2000" dirty="0"/>
            </a:br>
            <a:r>
              <a:rPr lang="nl-NL" sz="1600" dirty="0"/>
              <a:t> </a:t>
            </a:r>
            <a:br>
              <a:rPr lang="nl-NL" sz="2000" dirty="0"/>
            </a:br>
            <a:r>
              <a:rPr lang="nl-NL" sz="2000" dirty="0"/>
              <a:t>{R, L, F, B, U, D}</a:t>
            </a:r>
          </a:p>
        </p:txBody>
      </p:sp>
      <p:pic>
        <p:nvPicPr>
          <p:cNvPr id="10" name="Afbeelding 9" descr="Afbeelding met doos, Mechanische puzzel, kubus&#10;&#10;Door AI gegenereerde inhoud is mogelijk onjuist.">
            <a:extLst>
              <a:ext uri="{FF2B5EF4-FFF2-40B4-BE49-F238E27FC236}">
                <a16:creationId xmlns:a16="http://schemas.microsoft.com/office/drawing/2014/main" id="{D2365621-A0BA-773D-C06F-E12C9D34A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457" y="3295156"/>
            <a:ext cx="2009318" cy="1938992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FB13CFC3-8C20-D740-B4C1-5FD0DE42E888}"/>
              </a:ext>
            </a:extLst>
          </p:cNvPr>
          <p:cNvSpPr txBox="1"/>
          <p:nvPr/>
        </p:nvSpPr>
        <p:spPr>
          <a:xfrm>
            <a:off x="628650" y="2767280"/>
            <a:ext cx="421277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Bij het oplossen van de kubus maak je gebruik van de inverse: </a:t>
            </a:r>
            <a:br>
              <a:rPr lang="nl-NL" sz="2000" dirty="0"/>
            </a:br>
            <a:r>
              <a:rPr lang="nl-NL" sz="2000" dirty="0"/>
              <a:t>je zet iets wat al goed is even aan de kant, draait met de rest en dan zet je het terug. 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B3167020-540C-7D39-6A72-BCA7E0524D50}"/>
              </a:ext>
            </a:extLst>
          </p:cNvPr>
          <p:cNvSpPr txBox="1"/>
          <p:nvPr/>
        </p:nvSpPr>
        <p:spPr>
          <a:xfrm>
            <a:off x="2088243" y="4765917"/>
            <a:ext cx="4967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Voorbeeld</a:t>
            </a:r>
            <a:br>
              <a:rPr lang="nl-NL" sz="2000" dirty="0"/>
            </a:br>
            <a:r>
              <a:rPr lang="nl-NL" sz="2000" dirty="0"/>
              <a:t>na het witte kruis, het hoekje erin</a:t>
            </a:r>
          </a:p>
        </p:txBody>
      </p:sp>
    </p:spTree>
    <p:extLst>
      <p:ext uri="{BB962C8B-B14F-4D97-AF65-F5344CB8AC3E}">
        <p14:creationId xmlns:p14="http://schemas.microsoft.com/office/powerpoint/2010/main" val="61358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1C5BF-62F8-4FCE-A919-022FA85A3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AE0E8C-B081-660D-272A-9C0CB4FB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2457"/>
            <a:ext cx="7886700" cy="788760"/>
          </a:xfrm>
        </p:spPr>
        <p:txBody>
          <a:bodyPr/>
          <a:lstStyle/>
          <a:p>
            <a:r>
              <a:rPr lang="nl-NL" dirty="0" err="1"/>
              <a:t>Edges</a:t>
            </a:r>
            <a:r>
              <a:rPr lang="nl-NL" dirty="0"/>
              <a:t> oplossen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0BB7CB1-E799-03F7-AC96-BD5F11AB89C2}"/>
              </a:ext>
            </a:extLst>
          </p:cNvPr>
          <p:cNvSpPr txBox="1"/>
          <p:nvPr/>
        </p:nvSpPr>
        <p:spPr>
          <a:xfrm>
            <a:off x="628650" y="1445752"/>
            <a:ext cx="7426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Als we nu alleen naar de </a:t>
            </a:r>
            <a:r>
              <a:rPr lang="nl-NL" sz="2000" dirty="0" err="1"/>
              <a:t>edges</a:t>
            </a:r>
            <a:r>
              <a:rPr lang="nl-NL" sz="2000" dirty="0"/>
              <a:t> kijken en de hoekjes even vergeten</a:t>
            </a:r>
          </a:p>
          <a:p>
            <a:r>
              <a:rPr lang="nl-NL" sz="2000" dirty="0"/>
              <a:t>Dan is de groep: alle posities van de </a:t>
            </a:r>
            <a:r>
              <a:rPr lang="nl-NL" sz="2000" dirty="0" err="1"/>
              <a:t>edges</a:t>
            </a:r>
            <a:endParaRPr lang="nl-NL" sz="2000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1676844-8B46-FC5B-BDE5-95E687DBF150}"/>
              </a:ext>
            </a:extLst>
          </p:cNvPr>
          <p:cNvSpPr txBox="1"/>
          <p:nvPr/>
        </p:nvSpPr>
        <p:spPr>
          <a:xfrm>
            <a:off x="628649" y="2767280"/>
            <a:ext cx="4509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Voorbeeld </a:t>
            </a:r>
            <a:r>
              <a:rPr lang="nl-NL" sz="2000" dirty="0" err="1"/>
              <a:t>scramble</a:t>
            </a:r>
            <a:endParaRPr lang="nl-NL" sz="2000" dirty="0"/>
          </a:p>
          <a:p>
            <a:r>
              <a:rPr lang="nl-NL" sz="2000" dirty="0"/>
              <a:t>(oranje voor, wit boven) </a:t>
            </a:r>
          </a:p>
          <a:p>
            <a:r>
              <a:rPr lang="nl-NL" sz="2000" dirty="0"/>
              <a:t>D’  U’  L2  D’  U </a:t>
            </a:r>
          </a:p>
          <a:p>
            <a:r>
              <a:rPr lang="nl-NL" sz="2000" dirty="0"/>
              <a:t>R2  B  D2  U2  F’</a:t>
            </a:r>
          </a:p>
          <a:p>
            <a:r>
              <a:rPr lang="nl-NL" sz="2000" dirty="0"/>
              <a:t>L2  F2  U2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06F36CF5-AFA1-FEAA-53BF-FAE4A4C181D5}"/>
              </a:ext>
            </a:extLst>
          </p:cNvPr>
          <p:cNvSpPr txBox="1"/>
          <p:nvPr/>
        </p:nvSpPr>
        <p:spPr>
          <a:xfrm>
            <a:off x="2533650" y="5233059"/>
            <a:ext cx="4967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T-perm</a:t>
            </a:r>
            <a:br>
              <a:rPr lang="nl-NL" sz="2000" dirty="0"/>
            </a:br>
            <a:r>
              <a:rPr lang="nl-NL" sz="2000" dirty="0"/>
              <a:t>(R U R’) U’ R’ F R2 (U’ R’ U’) R U R’ F’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29415AB-1641-0FAA-C15F-F457C895F7D4}"/>
              </a:ext>
            </a:extLst>
          </p:cNvPr>
          <p:cNvSpPr txBox="1"/>
          <p:nvPr/>
        </p:nvSpPr>
        <p:spPr>
          <a:xfrm>
            <a:off x="628649" y="4519697"/>
            <a:ext cx="4746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Oplossen: steeds 2 stukjes wisselen</a:t>
            </a:r>
          </a:p>
        </p:txBody>
      </p:sp>
      <p:pic>
        <p:nvPicPr>
          <p:cNvPr id="5" name="Afbeelding 4" descr="Afbeelding met kubus, Rubik's kubus, Mechanische puzzel, puzzel&#10;&#10;Door AI gegenereerde inhoud is mogelijk onjuist.">
            <a:extLst>
              <a:ext uri="{FF2B5EF4-FFF2-40B4-BE49-F238E27FC236}">
                <a16:creationId xmlns:a16="http://schemas.microsoft.com/office/drawing/2014/main" id="{9B6B796E-D3FE-54B6-47D2-D8A698E828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93" t="5189" r="5678" b="3168"/>
          <a:stretch/>
        </p:blipFill>
        <p:spPr>
          <a:xfrm>
            <a:off x="6596743" y="4094857"/>
            <a:ext cx="2182586" cy="2327714"/>
          </a:xfrm>
          <a:prstGeom prst="rect">
            <a:avLst/>
          </a:prstGeom>
        </p:spPr>
      </p:pic>
      <p:pic>
        <p:nvPicPr>
          <p:cNvPr id="8" name="Afbeelding 7" descr="Afbeelding met kubus, Rubik's kubus, Mechanische puzzel, puzzel&#10;&#10;Door AI gegenereerde inhoud is mogelijk onjuist.">
            <a:extLst>
              <a:ext uri="{FF2B5EF4-FFF2-40B4-BE49-F238E27FC236}">
                <a16:creationId xmlns:a16="http://schemas.microsoft.com/office/drawing/2014/main" id="{148B827F-3533-2A17-AEE5-CF6FEB1FFC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21" t="8950" r="6179" b="8569"/>
          <a:stretch/>
        </p:blipFill>
        <p:spPr>
          <a:xfrm>
            <a:off x="4269921" y="2161267"/>
            <a:ext cx="2209800" cy="222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38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7AC11-A372-4D04-E9B9-222A7668B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E7974-C5A6-28B7-9989-71617BC7E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2457"/>
            <a:ext cx="7886700" cy="788760"/>
          </a:xfrm>
        </p:spPr>
        <p:txBody>
          <a:bodyPr/>
          <a:lstStyle/>
          <a:p>
            <a:r>
              <a:rPr lang="nl-NL" dirty="0"/>
              <a:t>Meer wiskunde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881320D-C6B6-9171-C9AD-CC57A6DA09A6}"/>
              </a:ext>
            </a:extLst>
          </p:cNvPr>
          <p:cNvSpPr txBox="1"/>
          <p:nvPr/>
        </p:nvSpPr>
        <p:spPr>
          <a:xfrm>
            <a:off x="628650" y="1445752"/>
            <a:ext cx="74267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/>
              <a:t>Oplossen </a:t>
            </a:r>
            <a:r>
              <a:rPr lang="nl-NL" sz="2000" b="1" dirty="0" err="1"/>
              <a:t>edges</a:t>
            </a:r>
            <a:r>
              <a:rPr lang="nl-NL" sz="2000" b="1" dirty="0"/>
              <a:t> met conjugaties</a:t>
            </a:r>
            <a:endParaRPr lang="nl-NL" sz="2000" dirty="0"/>
          </a:p>
          <a:p>
            <a:r>
              <a:rPr lang="nl-NL" sz="2000" dirty="0"/>
              <a:t>De conjugatie van elementen g en h in een groep G is het element hgh</a:t>
            </a:r>
            <a:r>
              <a:rPr lang="nl-NL" sz="2000" baseline="30000" dirty="0"/>
              <a:t>-1</a:t>
            </a:r>
            <a:endParaRPr lang="nl-NL" sz="2000" dirty="0"/>
          </a:p>
          <a:p>
            <a:r>
              <a:rPr lang="nl-NL" sz="2000" dirty="0"/>
              <a:t>Het idee is dat g de T-perm is, en h de </a:t>
            </a:r>
            <a:r>
              <a:rPr lang="nl-NL" sz="2000" dirty="0" err="1"/>
              <a:t>draaingen</a:t>
            </a:r>
            <a:r>
              <a:rPr lang="nl-NL" sz="2000" dirty="0"/>
              <a:t> die het juiste stukje op de wisselplek zetten.</a:t>
            </a:r>
          </a:p>
          <a:p>
            <a:endParaRPr lang="nl-NL" sz="2000" dirty="0"/>
          </a:p>
          <a:p>
            <a:r>
              <a:rPr lang="nl-NL" sz="2000" dirty="0"/>
              <a:t>Deze methode kun je gebruiken om heel veel andere puzzels op te lossen! Denk bijvoorbeeld aan andere vormen en grootten </a:t>
            </a:r>
            <a:r>
              <a:rPr lang="nl-NL" sz="2000" dirty="0" err="1"/>
              <a:t>Rubik’s</a:t>
            </a:r>
            <a:r>
              <a:rPr lang="nl-NL" sz="2000" dirty="0"/>
              <a:t> kubussen, schuifpuzzels, enzovoort. </a:t>
            </a:r>
          </a:p>
          <a:p>
            <a:pPr marL="342900" indent="-342900">
              <a:buFontTx/>
              <a:buChar char="-"/>
            </a:pPr>
            <a:r>
              <a:rPr lang="nl-NL" sz="2000" dirty="0"/>
              <a:t>Vind een algoritme dat weinig stukjes verplaatst, </a:t>
            </a:r>
          </a:p>
          <a:p>
            <a:pPr marL="342900" indent="-342900">
              <a:buFontTx/>
              <a:buChar char="-"/>
            </a:pPr>
            <a:r>
              <a:rPr lang="nl-NL" sz="2000" dirty="0"/>
              <a:t>Gebruik conjugaties om elk stukje één voor één oplossen. </a:t>
            </a:r>
          </a:p>
          <a:p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303921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E64B2-6D98-54F2-40C5-C532A03D6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54B680-658B-498F-E712-5E7D09D6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2457"/>
            <a:ext cx="7886700" cy="788760"/>
          </a:xfrm>
        </p:spPr>
        <p:txBody>
          <a:bodyPr/>
          <a:lstStyle/>
          <a:p>
            <a:r>
              <a:rPr lang="nl-NL" dirty="0"/>
              <a:t>Hoekjes oplossen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36624B5-A7DE-1B39-C6B8-30DAC0AF135D}"/>
              </a:ext>
            </a:extLst>
          </p:cNvPr>
          <p:cNvSpPr txBox="1"/>
          <p:nvPr/>
        </p:nvSpPr>
        <p:spPr>
          <a:xfrm>
            <a:off x="628650" y="1331217"/>
            <a:ext cx="44114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Op oplossen van de hoekjes gaat op dezelfde manier</a:t>
            </a:r>
          </a:p>
          <a:p>
            <a:r>
              <a:rPr lang="nl-NL" sz="2000" dirty="0"/>
              <a:t>De groep: alle posities van de hoekjes</a:t>
            </a:r>
          </a:p>
          <a:p>
            <a:endParaRPr lang="nl-NL" sz="2000" dirty="0"/>
          </a:p>
          <a:p>
            <a:pPr>
              <a:buNone/>
            </a:pPr>
            <a:r>
              <a:rPr lang="nl-NL" sz="2000" kern="1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Scramble</a:t>
            </a:r>
            <a:r>
              <a:rPr lang="nl-NL" sz="2000" kern="100" dirty="0">
                <a:solidFill>
                  <a:srgbClr val="000000"/>
                </a:solidFill>
                <a:ea typeface="Calibri" panose="020F0502020204030204" pitchFamily="34" charset="0"/>
                <a:cs typeface="Tahoma" panose="020B0604030504040204" pitchFamily="34" charset="0"/>
              </a:rPr>
              <a:t> (wit boven, groen voor</a:t>
            </a:r>
          </a:p>
          <a:p>
            <a:pPr>
              <a:buNone/>
            </a:pPr>
            <a: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U R U R2 D </a:t>
            </a:r>
            <a:endParaRPr lang="nl-NL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F2 D F2 R' U' </a:t>
            </a:r>
            <a:endParaRPr lang="nl-NL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R2 U R2 D' R2 </a:t>
            </a:r>
            <a:endParaRPr lang="nl-NL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U2 L2 D L2</a:t>
            </a:r>
            <a:endParaRPr lang="nl-NL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sz="2000" dirty="0"/>
          </a:p>
          <a:p>
            <a: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Y-perm: </a:t>
            </a:r>
            <a:b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</a:br>
            <a: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(R U’ R’ U’) (R U R’) F’ (R U R’ U’) R’ F R</a:t>
            </a:r>
            <a:endParaRPr lang="nl-NL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sz="200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F54CF63-AF5B-E44E-9B79-BF298A47C2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400" y="1331217"/>
            <a:ext cx="1724635" cy="1696404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3743084-FA31-69F8-8E4F-A04441F31B77}"/>
              </a:ext>
            </a:extLst>
          </p:cNvPr>
          <p:cNvSpPr txBox="1"/>
          <p:nvPr/>
        </p:nvSpPr>
        <p:spPr>
          <a:xfrm>
            <a:off x="5529944" y="3453221"/>
            <a:ext cx="33963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(welk vlak mag je niet draaien bij het opzetten?)</a:t>
            </a:r>
            <a:endParaRPr lang="nl-NL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nl-NL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Je kunt de T-perm en Y-perm combineren om elke </a:t>
            </a:r>
            <a:r>
              <a:rPr lang="nl-NL" sz="2000" kern="1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scramble</a:t>
            </a:r>
            <a: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 op te lossen! </a:t>
            </a:r>
            <a:b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</a:br>
            <a: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Eerst los je alle </a:t>
            </a:r>
            <a:r>
              <a:rPr lang="nl-NL" sz="2000" kern="1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edges</a:t>
            </a:r>
            <a:r>
              <a:rPr lang="nl-NL" sz="20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ahoma" panose="020B0604030504040204" pitchFamily="34" charset="0"/>
              </a:rPr>
              <a:t> op, daarna de hoekjes. Veel succes!</a:t>
            </a:r>
            <a:endParaRPr lang="nl-NL" sz="20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1800" kern="1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endParaRPr lang="nl-NL" sz="1800" kern="1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7031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26F55-A24F-CB0E-BF11-628DC473C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2AE4A9-4059-40D4-6733-31B951923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2457"/>
            <a:ext cx="7886700" cy="788760"/>
          </a:xfrm>
        </p:spPr>
        <p:txBody>
          <a:bodyPr/>
          <a:lstStyle/>
          <a:p>
            <a:r>
              <a:rPr lang="nl-NL" dirty="0"/>
              <a:t>Tot slot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ED68671-5076-34DE-65EE-6AFFB06EFA7F}"/>
              </a:ext>
            </a:extLst>
          </p:cNvPr>
          <p:cNvSpPr txBox="1"/>
          <p:nvPr/>
        </p:nvSpPr>
        <p:spPr>
          <a:xfrm>
            <a:off x="772886" y="1665514"/>
            <a:ext cx="77424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Als je vragen hebt, stuur een mail naar:</a:t>
            </a:r>
            <a:br>
              <a:rPr lang="nl-NL" dirty="0"/>
            </a:br>
            <a:r>
              <a:rPr lang="nl-NL" dirty="0"/>
              <a:t>Tijmen: </a:t>
            </a:r>
            <a:r>
              <a:rPr lang="nl-NL" dirty="0" err="1"/>
              <a:t>tijmen.vanderree@gmail.com</a:t>
            </a:r>
            <a:br>
              <a:rPr lang="nl-NL" dirty="0"/>
            </a:br>
            <a:r>
              <a:rPr lang="nl-NL" dirty="0"/>
              <a:t>Heleen: h.vanderree@nvvw.nl</a:t>
            </a:r>
          </a:p>
          <a:p>
            <a:endParaRPr lang="nl-NL" dirty="0"/>
          </a:p>
          <a:p>
            <a:r>
              <a:rPr lang="nl-NL" dirty="0"/>
              <a:t>De presentatie en het werkboekje zijn te downloaden via</a:t>
            </a:r>
            <a:br>
              <a:rPr lang="nl-NL" dirty="0"/>
            </a:br>
            <a:r>
              <a:rPr lang="nl-NL" dirty="0">
                <a:hlinkClick r:id="rId2"/>
              </a:rPr>
              <a:t>https://www.nvvw.nl/lesmateriaal/groepentheorie-voor-wiskunde-d/</a:t>
            </a:r>
            <a:endParaRPr lang="nl-NL" dirty="0"/>
          </a:p>
        </p:txBody>
      </p:sp>
      <p:pic>
        <p:nvPicPr>
          <p:cNvPr id="8" name="Afbeelding 7" descr="Afbeelding met patroon, plein, pixel&#10;&#10;Door AI gegenereerde inhoud is mogelijk onjuist.">
            <a:extLst>
              <a:ext uri="{FF2B5EF4-FFF2-40B4-BE49-F238E27FC236}">
                <a16:creationId xmlns:a16="http://schemas.microsoft.com/office/drawing/2014/main" id="{E5771850-A12D-7D81-012B-024D5187B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886" y="3559628"/>
            <a:ext cx="1404257" cy="140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152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8178</TotalTime>
  <Words>1018</Words>
  <Application>Microsoft Macintosh PowerPoint</Application>
  <PresentationFormat>Diavoorstelling (4:3)</PresentationFormat>
  <Paragraphs>109</Paragraphs>
  <Slides>17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Poppins</vt:lpstr>
      <vt:lpstr>Symbol</vt:lpstr>
      <vt:lpstr>Tahoma</vt:lpstr>
      <vt:lpstr>Kantoorthema</vt:lpstr>
      <vt:lpstr>PowerPoint-presentatie</vt:lpstr>
      <vt:lpstr>Programma</vt:lpstr>
      <vt:lpstr>Vlakke figuren </vt:lpstr>
      <vt:lpstr>Vlakke figuren </vt:lpstr>
      <vt:lpstr>Vlakke figuren </vt:lpstr>
      <vt:lpstr>Groep van symmetrieën</vt:lpstr>
      <vt:lpstr>Ruimtefiguren </vt:lpstr>
      <vt:lpstr>Groepentheorie</vt:lpstr>
      <vt:lpstr>Voorbeelden groep</vt:lpstr>
      <vt:lpstr>Voorbeeld scheikunde</vt:lpstr>
      <vt:lpstr>De Rubik’s kubus</vt:lpstr>
      <vt:lpstr>Notatie voor draaiingen</vt:lpstr>
      <vt:lpstr>De Rubik’s kubus</vt:lpstr>
      <vt:lpstr>Edges oplossen</vt:lpstr>
      <vt:lpstr>Meer wiskunde</vt:lpstr>
      <vt:lpstr>Hoekjes oplossen</vt:lpstr>
      <vt:lpstr>Tot slot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Heleen</dc:creator>
  <cp:lastModifiedBy>Heleen</cp:lastModifiedBy>
  <cp:revision>13</cp:revision>
  <dcterms:created xsi:type="dcterms:W3CDTF">2025-02-15T13:58:19Z</dcterms:created>
  <dcterms:modified xsi:type="dcterms:W3CDTF">2025-04-07T09:42:20Z</dcterms:modified>
</cp:coreProperties>
</file>