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4317" r:id="rId1"/>
  </p:sldMasterIdLst>
  <p:notesMasterIdLst>
    <p:notesMasterId r:id="rId21"/>
  </p:notesMasterIdLst>
  <p:handoutMasterIdLst>
    <p:handoutMasterId r:id="rId22"/>
  </p:handoutMasterIdLst>
  <p:sldIdLst>
    <p:sldId id="363" r:id="rId2"/>
    <p:sldId id="328" r:id="rId3"/>
    <p:sldId id="385" r:id="rId4"/>
    <p:sldId id="395" r:id="rId5"/>
    <p:sldId id="416" r:id="rId6"/>
    <p:sldId id="418" r:id="rId7"/>
    <p:sldId id="419" r:id="rId8"/>
    <p:sldId id="404" r:id="rId9"/>
    <p:sldId id="412" r:id="rId10"/>
    <p:sldId id="417" r:id="rId11"/>
    <p:sldId id="396" r:id="rId12"/>
    <p:sldId id="405" r:id="rId13"/>
    <p:sldId id="410" r:id="rId14"/>
    <p:sldId id="411" r:id="rId15"/>
    <p:sldId id="407" r:id="rId16"/>
    <p:sldId id="406" r:id="rId17"/>
    <p:sldId id="397" r:id="rId18"/>
    <p:sldId id="391" r:id="rId19"/>
    <p:sldId id="392" r:id="rId20"/>
  </p:sldIdLst>
  <p:sldSz cx="9144000" cy="6858000" type="screen4x3"/>
  <p:notesSz cx="6858000" cy="99456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CC00"/>
    <a:srgbClr val="FFFFCC"/>
    <a:srgbClr val="6600CC"/>
    <a:srgbClr val="9966FF"/>
    <a:srgbClr val="CC66FF"/>
    <a:srgbClr val="FF33CC"/>
    <a:srgbClr val="FF006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49" autoAdjust="0"/>
    <p:restoredTop sz="94718"/>
  </p:normalViewPr>
  <p:slideViewPr>
    <p:cSldViewPr>
      <p:cViewPr varScale="1">
        <p:scale>
          <a:sx n="117" d="100"/>
          <a:sy n="117" d="100"/>
        </p:scale>
        <p:origin x="147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0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8"/>
    </p:cViewPr>
  </p:sorterViewPr>
  <p:notesViewPr>
    <p:cSldViewPr>
      <p:cViewPr varScale="1">
        <p:scale>
          <a:sx n="43" d="100"/>
          <a:sy n="43" d="100"/>
        </p:scale>
        <p:origin x="-1422" y="-90"/>
      </p:cViewPr>
      <p:guideLst>
        <p:guide orient="horz" pos="3133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1538EAC-92C3-4B1E-B9CC-DD6C972AD009}" type="datetime1">
              <a:rPr lang="nl-NL"/>
              <a:pPr>
                <a:defRPr/>
              </a:pPr>
              <a:t>22-04-2025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71800" cy="4972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9446678"/>
            <a:ext cx="2971800" cy="497284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72BB79A-3F15-478B-A491-EB0AC54FD6DE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03619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724202"/>
            <a:ext cx="5029200" cy="4475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het opmaakprofiel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404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448404"/>
            <a:ext cx="2971800" cy="497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3B7B3FCD-74B6-45BA-9CE5-C6AA012FEF66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239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ＭＳ Ｐゴシック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09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7B3FCD-74B6-45BA-9CE5-C6AA012FEF66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649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50EDEC-2AF2-4BF1-8C23-0010599C2289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86740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543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941152-906F-491A-901B-8398B5A3E692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446506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47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7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7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61F84D9-2819-4344-8E60-F76C88CCCF10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3380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F60DE5-4295-4A6F-BD24-E0A3E9A8FBA2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69029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057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2" y="609600"/>
            <a:ext cx="4129618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04270" y="609601"/>
            <a:ext cx="3005851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129604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DCC3BE-431D-4651-BA25-34BB27746130}" type="slidenum">
              <a:rPr lang="nl-NL" smtClean="0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06605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368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54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872588"/>
            <a:ext cx="6977064" cy="272991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7626" y="887859"/>
            <a:ext cx="546888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0130" y="3120015"/>
            <a:ext cx="553641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31098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41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025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Afbeelding-ko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7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863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8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S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13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xfrm>
            <a:off x="9144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3246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781800" y="63246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E62C85E-3D0F-40C3-B241-0254A047F878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528354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4/22/25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511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24" r:id="rId7"/>
    <p:sldLayoutId id="2147484325" r:id="rId8"/>
    <p:sldLayoutId id="2147484326" r:id="rId9"/>
    <p:sldLayoutId id="2147484327" r:id="rId10"/>
    <p:sldLayoutId id="2147484328" r:id="rId11"/>
    <p:sldLayoutId id="2147484329" r:id="rId12"/>
    <p:sldLayoutId id="2147484330" r:id="rId13"/>
    <p:sldLayoutId id="2147484331" r:id="rId14"/>
    <p:sldLayoutId id="2147484332" r:id="rId15"/>
    <p:sldLayoutId id="2147484333" r:id="rId16"/>
    <p:sldLayoutId id="2147484334" r:id="rId17"/>
    <p:sldLayoutId id="2147484335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Meet-up</a:t>
            </a:r>
            <a:br>
              <a:rPr lang="nl-NL" dirty="0"/>
            </a:br>
            <a:r>
              <a:rPr lang="nl-NL" dirty="0"/>
              <a:t>Hoe kijk je een examen na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  <a:p>
            <a:r>
              <a:rPr lang="nl-NL" dirty="0"/>
              <a:t>JOANNE DE JAGER</a:t>
            </a:r>
          </a:p>
          <a:p>
            <a:r>
              <a:rPr lang="nl-NL" dirty="0"/>
              <a:t>HELEEN VAN DER REE</a:t>
            </a:r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r>
              <a:rPr lang="nl-NL" dirty="0"/>
              <a:t>22 APRIL 2025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45664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630808" y="2132856"/>
            <a:ext cx="8513192" cy="41148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Introductie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Voorstelrondje en wat zijn je verwachtingen</a:t>
            </a:r>
          </a:p>
          <a:p>
            <a:pPr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Artikelen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Gelijke monniken, gelijke kappen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Vakspecifieke regels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Examenwoorden wiskunde B onder de loep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Zorgvuldigheid met wijsheid en mildheid</a:t>
            </a:r>
          </a:p>
          <a:p>
            <a:pPr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Leerlingenwerk</a:t>
            </a:r>
          </a:p>
          <a:p>
            <a:pPr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Tips voor 2</a:t>
            </a:r>
            <a:r>
              <a:rPr lang="nl-NL" altLang="nl-NL" sz="2000" baseline="30000" dirty="0">
                <a:latin typeface="Poppins" pitchFamily="2" charset="77"/>
                <a:cs typeface="Poppins" pitchFamily="2" charset="77"/>
              </a:rPr>
              <a:t>e</a:t>
            </a:r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 correctie</a:t>
            </a:r>
          </a:p>
          <a:p>
            <a:pPr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Terug- en vooruitblik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403648" y="908720"/>
            <a:ext cx="36006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400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Programma</a:t>
            </a:r>
          </a:p>
        </p:txBody>
      </p:sp>
    </p:spTree>
    <p:extLst>
      <p:ext uri="{BB962C8B-B14F-4D97-AF65-F5344CB8AC3E}">
        <p14:creationId xmlns:p14="http://schemas.microsoft.com/office/powerpoint/2010/main" val="282198804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204864"/>
            <a:ext cx="8352928" cy="4176463"/>
          </a:xfrm>
        </p:spPr>
        <p:txBody>
          <a:bodyPr/>
          <a:lstStyle/>
          <a:p>
            <a:pPr marL="0" indent="0">
              <a:buNone/>
            </a:pPr>
            <a:r>
              <a:rPr lang="nl-NL" dirty="0">
                <a:latin typeface="Poppins" pitchFamily="2" charset="77"/>
                <a:cs typeface="Poppins" pitchFamily="2" charset="77"/>
              </a:rPr>
              <a:t>Zet in de chat:</a:t>
            </a:r>
          </a:p>
          <a:p>
            <a:pPr>
              <a:buFont typeface="Wingdings" charset="2"/>
              <a:buChar char="v"/>
            </a:pPr>
            <a:r>
              <a:rPr lang="nl-NL" dirty="0">
                <a:latin typeface="Poppins" pitchFamily="2" charset="77"/>
                <a:cs typeface="Poppins" pitchFamily="2" charset="77"/>
              </a:rPr>
              <a:t>Naam</a:t>
            </a:r>
          </a:p>
          <a:p>
            <a:pPr>
              <a:buFont typeface="Wingdings" charset="2"/>
              <a:buChar char="v"/>
            </a:pPr>
            <a:r>
              <a:rPr lang="nl-NL" dirty="0">
                <a:latin typeface="Poppins" pitchFamily="2" charset="77"/>
                <a:cs typeface="Poppins" pitchFamily="2" charset="77"/>
              </a:rPr>
              <a:t>Hoeveel ervaring heb je met nakijken van examens?</a:t>
            </a:r>
          </a:p>
          <a:p>
            <a:pPr>
              <a:buFont typeface="Wingdings" charset="2"/>
              <a:buChar char="v"/>
            </a:pPr>
            <a:r>
              <a:rPr lang="nl-NL" dirty="0">
                <a:latin typeface="Poppins" pitchFamily="2" charset="77"/>
                <a:cs typeface="Poppins" pitchFamily="2" charset="77"/>
              </a:rPr>
              <a:t>Welke examens ga je nakijken?</a:t>
            </a:r>
          </a:p>
          <a:p>
            <a:pPr marL="0" indent="0" eaLnBrk="1" hangingPunct="1">
              <a:buNone/>
            </a:pPr>
            <a:endParaRPr lang="nl-NL" altLang="nl-NL" sz="2800" dirty="0">
              <a:latin typeface="Calibri"/>
              <a:cs typeface="Calibri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403648" y="980728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Introductie</a:t>
            </a:r>
            <a:endParaRPr lang="nl-NL" sz="4400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984362843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2204865"/>
            <a:ext cx="8352928" cy="3024336"/>
          </a:xfrm>
        </p:spPr>
        <p:txBody>
          <a:bodyPr>
            <a:normAutofit/>
          </a:bodyPr>
          <a:lstStyle/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Gelijke monniken, gelijke kappen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Vakspecifieke regels</a:t>
            </a:r>
          </a:p>
          <a:p>
            <a:pPr lvl="1" eaLnBrk="1" hangingPunct="1"/>
            <a:r>
              <a:rPr lang="nl-NL" altLang="nl-NL" sz="2000" dirty="0">
                <a:latin typeface="Poppins" pitchFamily="2" charset="77"/>
                <a:cs typeface="Poppins" pitchFamily="2" charset="77"/>
              </a:rPr>
              <a:t>Examenwoorden wiskunde B onder de loep</a:t>
            </a:r>
          </a:p>
          <a:p>
            <a:pPr lvl="1" eaLnBrk="1" hangingPunct="1"/>
            <a:r>
              <a:rPr lang="nl-NL" altLang="nl-NL" sz="2000" dirty="0">
                <a:solidFill>
                  <a:schemeClr val="accent3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Zorgvuldigheid met wijsheid en mildheid</a:t>
            </a:r>
          </a:p>
          <a:p>
            <a:pPr marL="0" indent="0">
              <a:buNone/>
            </a:pPr>
            <a:endParaRPr lang="nl-NL" sz="2800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403648" y="980728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  <a:latin typeface="Poppins" pitchFamily="2" charset="77"/>
                <a:cs typeface="Poppins" pitchFamily="2" charset="77"/>
              </a:rPr>
              <a:t>Artikelen</a:t>
            </a:r>
            <a:endParaRPr lang="nl-NL" sz="4400" dirty="0">
              <a:solidFill>
                <a:srgbClr val="FF0000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06846798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700809"/>
            <a:ext cx="8352928" cy="4176463"/>
          </a:xfrm>
        </p:spPr>
        <p:txBody>
          <a:bodyPr>
            <a:normAutofit fontScale="77500" lnSpcReduction="20000"/>
          </a:bodyPr>
          <a:lstStyle/>
          <a:p>
            <a:pPr lvl="1" eaLnBrk="1" hangingPunct="1"/>
            <a:r>
              <a:rPr lang="nl-NL" altLang="nl-NL" sz="2200" b="1" dirty="0">
                <a:latin typeface="Poppins" pitchFamily="2" charset="77"/>
                <a:cs typeface="Poppins" pitchFamily="2" charset="77"/>
              </a:rPr>
              <a:t>Gelijke monniken, gelijke kappen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Notatiefouten voor wiskunde A niet bestraffen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Afronden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Sprokkelen</a:t>
            </a:r>
          </a:p>
          <a:p>
            <a:pPr lvl="1" eaLnBrk="1" hangingPunct="1"/>
            <a:r>
              <a:rPr lang="nl-NL" altLang="nl-NL" sz="2200" b="1" dirty="0">
                <a:latin typeface="Poppins" pitchFamily="2" charset="77"/>
                <a:cs typeface="Poppins" pitchFamily="2" charset="77"/>
              </a:rPr>
              <a:t>Examenwoorden wiskunde B onder de loep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Bereken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Bereken exact (exacte wijze)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Bereken algebraïsch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Toon aan</a:t>
            </a:r>
          </a:p>
          <a:p>
            <a:pPr lvl="2"/>
            <a:r>
              <a:rPr lang="nl-NL" altLang="nl-NL" sz="2200" dirty="0">
                <a:latin typeface="Poppins" pitchFamily="2" charset="77"/>
                <a:cs typeface="Poppins" pitchFamily="2" charset="77"/>
              </a:rPr>
              <a:t>Bewijs</a:t>
            </a:r>
          </a:p>
          <a:p>
            <a:pPr lvl="2"/>
            <a:endParaRPr lang="nl-NL" altLang="nl-NL" sz="2200" dirty="0">
              <a:latin typeface="Poppins" pitchFamily="2" charset="77"/>
              <a:cs typeface="Poppins" pitchFamily="2" charset="77"/>
            </a:endParaRPr>
          </a:p>
          <a:p>
            <a:pPr lvl="1" eaLnBrk="1" hangingPunct="1"/>
            <a:r>
              <a:rPr lang="nl-NL" altLang="nl-NL" sz="2200" dirty="0">
                <a:solidFill>
                  <a:schemeClr val="accent3">
                    <a:lumMod val="50000"/>
                  </a:schemeClr>
                </a:solidFill>
                <a:latin typeface="Poppins" pitchFamily="2" charset="77"/>
                <a:cs typeface="Poppins" pitchFamily="2" charset="77"/>
              </a:rPr>
              <a:t>Zorgvuldigheid met wijsheid en mildheid</a:t>
            </a:r>
          </a:p>
          <a:p>
            <a:endParaRPr lang="nl-NL" sz="2800" dirty="0"/>
          </a:p>
          <a:p>
            <a:pPr marL="0" indent="0" eaLnBrk="1" hangingPunct="1">
              <a:buNone/>
            </a:pPr>
            <a:endParaRPr lang="nl-NL" altLang="nl-NL" sz="2800" dirty="0">
              <a:latin typeface="Calibri"/>
              <a:cs typeface="Calibri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403648" y="980728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Artikelen</a:t>
            </a:r>
            <a:endParaRPr lang="nl-NL" sz="4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8476811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E910F-28C2-6665-8B5C-2313C57D5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A38E716B-8369-8372-C219-D5331A34D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F2350EA9-2ABA-CF77-019D-7A5945FCC96E}"/>
              </a:ext>
            </a:extLst>
          </p:cNvPr>
          <p:cNvSpPr txBox="1"/>
          <p:nvPr/>
        </p:nvSpPr>
        <p:spPr>
          <a:xfrm>
            <a:off x="674891" y="58995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Aanvulling  </a:t>
            </a:r>
            <a:r>
              <a:rPr lang="nl-NL" sz="3600" b="1" dirty="0"/>
              <a:t>wis </a:t>
            </a:r>
            <a:r>
              <a:rPr lang="nl-NL" sz="3600" b="1" dirty="0">
                <a:solidFill>
                  <a:srgbClr val="C00000"/>
                </a:solidFill>
              </a:rPr>
              <a:t>B</a:t>
            </a:r>
            <a:endParaRPr lang="nl-NL" sz="3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CB084AB8-DA78-F705-372B-59412072773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55776" y="1844825"/>
            <a:ext cx="8352928" cy="4176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buNone/>
            </a:pPr>
            <a:endParaRPr lang="nl-NL" altLang="nl-NL" sz="2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52FCF9C-7D59-023F-DE9D-A96839D29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356543"/>
            <a:ext cx="8810625" cy="51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78876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66C44-5920-E1D9-2D19-F13C0B569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07C4FC68-817E-A209-0F6E-B20A672736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B27B43BE-0AB9-A5EE-8337-7B4B254FA69C}"/>
              </a:ext>
            </a:extLst>
          </p:cNvPr>
          <p:cNvSpPr txBox="1"/>
          <p:nvPr/>
        </p:nvSpPr>
        <p:spPr>
          <a:xfrm>
            <a:off x="674891" y="589951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600" b="1" dirty="0">
                <a:solidFill>
                  <a:srgbClr val="FF0000"/>
                </a:solidFill>
              </a:rPr>
              <a:t>Aanvulling  </a:t>
            </a:r>
            <a:r>
              <a:rPr lang="nl-NL" sz="3600" b="1" dirty="0"/>
              <a:t>wis </a:t>
            </a:r>
            <a:r>
              <a:rPr lang="nl-NL" sz="3600" b="1" dirty="0">
                <a:solidFill>
                  <a:srgbClr val="C00000"/>
                </a:solidFill>
              </a:rPr>
              <a:t>B</a:t>
            </a:r>
            <a:endParaRPr lang="nl-NL" sz="36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4603545-1FCE-FD32-E972-EE8070959D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555776" y="1844825"/>
            <a:ext cx="8352928" cy="41764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eaLnBrk="1" hangingPunct="1">
              <a:buNone/>
            </a:pPr>
            <a:endParaRPr lang="nl-NL" altLang="nl-NL" sz="2800" dirty="0">
              <a:solidFill>
                <a:srgbClr val="C00000"/>
              </a:solidFill>
              <a:latin typeface="Calibri"/>
              <a:cs typeface="Calibri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3DA3415-004B-315E-4521-31C47DCDB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1504950"/>
            <a:ext cx="8572500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713136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8B37B-E8E9-42AF-B6F1-052D89DEF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94" y="292417"/>
            <a:ext cx="7773338" cy="650242"/>
          </a:xfrm>
        </p:spPr>
        <p:txBody>
          <a:bodyPr>
            <a:normAutofit/>
          </a:bodyPr>
          <a:lstStyle/>
          <a:p>
            <a:r>
              <a:rPr lang="nl-NL" sz="3200" dirty="0">
                <a:latin typeface="Poppins" pitchFamily="2" charset="77"/>
                <a:cs typeface="Poppins" pitchFamily="2" charset="77"/>
              </a:rPr>
              <a:t>Als het goed is, is het goed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022C1B-D668-4F10-A545-602A90B485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6222" y="983024"/>
            <a:ext cx="7772400" cy="4114800"/>
          </a:xfrm>
        </p:spPr>
        <p:txBody>
          <a:bodyPr>
            <a:normAutofit/>
          </a:bodyPr>
          <a:lstStyle/>
          <a:p>
            <a:r>
              <a:rPr lang="nl-NL" dirty="0">
                <a:latin typeface="Poppins" pitchFamily="2" charset="77"/>
                <a:cs typeface="Poppins" pitchFamily="2" charset="77"/>
              </a:rPr>
              <a:t>Als een leerling op een andere wijze op het juiste antwoord komt (en het staat niet in het correctiemodel), dan moet je wel alle punten geven.</a:t>
            </a:r>
          </a:p>
          <a:p>
            <a:r>
              <a:rPr lang="nl-NL" dirty="0">
                <a:latin typeface="Poppins" pitchFamily="2" charset="77"/>
                <a:cs typeface="Poppins" pitchFamily="2" charset="77"/>
              </a:rPr>
              <a:t>Staat er een (rekenfout) in de alternatieve methode, probeer dan in de geest van het correctiemodel de punten te geven.</a:t>
            </a:r>
            <a:br>
              <a:rPr lang="nl-NL" dirty="0">
                <a:latin typeface="Poppins" pitchFamily="2" charset="77"/>
                <a:cs typeface="Poppins" pitchFamily="2" charset="77"/>
              </a:rPr>
            </a:br>
            <a:r>
              <a:rPr lang="nl-NL" dirty="0">
                <a:latin typeface="Poppins" pitchFamily="2" charset="77"/>
                <a:cs typeface="Poppins" pitchFamily="2" charset="77"/>
              </a:rPr>
              <a:t>voorbeeld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A151446-C705-1CD9-1F8E-1771DD147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3806595"/>
            <a:ext cx="8620852" cy="2582458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54BCE0D2-9051-A2A3-497E-DDC65250C4C7}"/>
              </a:ext>
            </a:extLst>
          </p:cNvPr>
          <p:cNvSpPr/>
          <p:nvPr/>
        </p:nvSpPr>
        <p:spPr>
          <a:xfrm flipV="1">
            <a:off x="729944" y="5138189"/>
            <a:ext cx="504056" cy="504056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66388081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E8B37B-E8E9-42AF-B6F1-052D89DEF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0728" y="682618"/>
            <a:ext cx="7773338" cy="1596177"/>
          </a:xfrm>
        </p:spPr>
        <p:txBody>
          <a:bodyPr/>
          <a:lstStyle/>
          <a:p>
            <a:r>
              <a:rPr lang="nl-NL" dirty="0"/>
              <a:t>Voorbeeld</a:t>
            </a:r>
          </a:p>
        </p:txBody>
      </p:sp>
      <p:pic>
        <p:nvPicPr>
          <p:cNvPr id="7" name="Tijdelijke aanduiding voor inhoud 6" descr="Afbeelding met tekst, ontvangst&#10;&#10;Automatisch gegenereerde beschrijving">
            <a:extLst>
              <a:ext uri="{FF2B5EF4-FFF2-40B4-BE49-F238E27FC236}">
                <a16:creationId xmlns:a16="http://schemas.microsoft.com/office/drawing/2014/main" id="{EF05D2F6-161A-07D2-7C16-10D2A93E4F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777" y="2125662"/>
            <a:ext cx="4415069" cy="4114800"/>
          </a:xfrm>
        </p:spPr>
      </p:pic>
      <p:pic>
        <p:nvPicPr>
          <p:cNvPr id="9" name="Afbeelding 8" descr="Afbeelding met diagram&#10;&#10;Automatisch gegenereerde beschrijving">
            <a:extLst>
              <a:ext uri="{FF2B5EF4-FFF2-40B4-BE49-F238E27FC236}">
                <a16:creationId xmlns:a16="http://schemas.microsoft.com/office/drawing/2014/main" id="{CF22BDB5-BC8B-B5CF-3AFD-E0616352E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548680"/>
            <a:ext cx="4595738" cy="3460230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3EFDF1ED-D395-5092-1CDD-864114D5D9A5}"/>
              </a:ext>
            </a:extLst>
          </p:cNvPr>
          <p:cNvSpPr txBox="1"/>
          <p:nvPr/>
        </p:nvSpPr>
        <p:spPr>
          <a:xfrm>
            <a:off x="5364088" y="4509120"/>
            <a:ext cx="29523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6 punten te behalen</a:t>
            </a:r>
          </a:p>
          <a:p>
            <a:r>
              <a:rPr lang="nl-NL" dirty="0"/>
              <a:t>-&gt; hoeveel punten </a:t>
            </a:r>
          </a:p>
          <a:p>
            <a:r>
              <a:rPr lang="nl-NL" dirty="0"/>
              <a:t>    geef jij? </a:t>
            </a:r>
          </a:p>
        </p:txBody>
      </p:sp>
    </p:spTree>
    <p:extLst>
      <p:ext uri="{BB962C8B-B14F-4D97-AF65-F5344CB8AC3E}">
        <p14:creationId xmlns:p14="http://schemas.microsoft.com/office/powerpoint/2010/main" val="13212542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25F2-DDAE-7F7B-F020-5B81A5737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CF91EF-E0B5-F004-9260-FFEE99D87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31490"/>
            <a:ext cx="2952328" cy="767239"/>
          </a:xfrm>
        </p:spPr>
        <p:txBody>
          <a:bodyPr/>
          <a:lstStyle/>
          <a:p>
            <a:r>
              <a:rPr lang="nl-NL" dirty="0"/>
              <a:t>Voorbeeld 2</a:t>
            </a:r>
          </a:p>
        </p:txBody>
      </p:sp>
      <p:pic>
        <p:nvPicPr>
          <p:cNvPr id="15" name="Afbeelding 14" descr="Afbeelding met tekst, Lettertype, document, schermopname&#10;&#10;Door AI gegenereerde inhoud is mogelijk onjuist.">
            <a:extLst>
              <a:ext uri="{FF2B5EF4-FFF2-40B4-BE49-F238E27FC236}">
                <a16:creationId xmlns:a16="http://schemas.microsoft.com/office/drawing/2014/main" id="{91B98727-F67E-7626-34E2-7AF8F15539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893" t="26111" r="10695"/>
          <a:stretch/>
        </p:blipFill>
        <p:spPr>
          <a:xfrm>
            <a:off x="107504" y="825953"/>
            <a:ext cx="5203184" cy="1671555"/>
          </a:xfrm>
          <a:prstGeom prst="rect">
            <a:avLst/>
          </a:prstGeom>
        </p:spPr>
      </p:pic>
      <p:pic>
        <p:nvPicPr>
          <p:cNvPr id="17" name="Afbeelding 16" descr="Afbeelding met tekst, handschrift, handgeschreven&#10;&#10;Door AI gegenereerde inhoud is mogelijk onjuist.">
            <a:extLst>
              <a:ext uri="{FF2B5EF4-FFF2-40B4-BE49-F238E27FC236}">
                <a16:creationId xmlns:a16="http://schemas.microsoft.com/office/drawing/2014/main" id="{44F07E0C-6D7E-ED75-B2D2-C0E0F930EB4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74" t="12287" r="2265" b="21061"/>
          <a:stretch/>
        </p:blipFill>
        <p:spPr>
          <a:xfrm>
            <a:off x="539552" y="4143367"/>
            <a:ext cx="6696744" cy="2160240"/>
          </a:xfrm>
          <a:prstGeom prst="rect">
            <a:avLst/>
          </a:prstGeom>
        </p:spPr>
      </p:pic>
      <p:pic>
        <p:nvPicPr>
          <p:cNvPr id="20" name="Afbeelding 19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626CA0CA-076B-2B9C-EBA0-F8FCCBA836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280" t="14718"/>
          <a:stretch/>
        </p:blipFill>
        <p:spPr>
          <a:xfrm>
            <a:off x="5076056" y="1661731"/>
            <a:ext cx="4752528" cy="266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98384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791072" y="2204865"/>
            <a:ext cx="6805264" cy="4032447"/>
          </a:xfrm>
        </p:spPr>
        <p:txBody>
          <a:bodyPr>
            <a:normAutofit fontScale="92500" lnSpcReduction="10000"/>
          </a:bodyPr>
          <a:lstStyle/>
          <a:p>
            <a:r>
              <a:rPr lang="nl-NL" sz="2800" dirty="0"/>
              <a:t>Bekijk 3 opgaven en bespreek de leerling antwoorden</a:t>
            </a:r>
          </a:p>
          <a:p>
            <a:r>
              <a:rPr lang="nl-NL" sz="2800" dirty="0"/>
              <a:t>Hoeveel punten zouden jullie geven? </a:t>
            </a:r>
          </a:p>
          <a:p>
            <a:pPr marL="0" indent="0">
              <a:buNone/>
            </a:pPr>
            <a:endParaRPr lang="nl-NL" sz="2800" dirty="0"/>
          </a:p>
          <a:p>
            <a:pPr marL="0" indent="0">
              <a:buNone/>
            </a:pPr>
            <a:r>
              <a:rPr lang="nl-NL" sz="2800" dirty="0"/>
              <a:t>30 minuten</a:t>
            </a:r>
          </a:p>
          <a:p>
            <a:pPr marL="0" indent="0">
              <a:buNone/>
            </a:pPr>
            <a:endParaRPr lang="nl-NL" sz="2800" dirty="0"/>
          </a:p>
          <a:p>
            <a:r>
              <a:rPr lang="nl-NL" sz="2800" dirty="0"/>
              <a:t>Terugkoppelen: waar is discussie over? </a:t>
            </a:r>
          </a:p>
          <a:p>
            <a:pPr marL="0" indent="0" eaLnBrk="1" hangingPunct="1">
              <a:buNone/>
            </a:pPr>
            <a:endParaRPr lang="nl-NL" altLang="nl-NL" sz="2800" dirty="0">
              <a:latin typeface="Calibri"/>
              <a:cs typeface="Calibri"/>
            </a:endParaRP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  <p:sp>
        <p:nvSpPr>
          <p:cNvPr id="3" name="Tekstvak 2"/>
          <p:cNvSpPr txBox="1"/>
          <p:nvPr/>
        </p:nvSpPr>
        <p:spPr>
          <a:xfrm>
            <a:off x="1403648" y="980728"/>
            <a:ext cx="65527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rgbClr val="FF0000"/>
                </a:solidFill>
              </a:rPr>
              <a:t>In groepjes</a:t>
            </a:r>
            <a:endParaRPr lang="nl-NL" sz="4400" dirty="0">
              <a:solidFill>
                <a:srgbClr val="FF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1291093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AFCD8D5-EFD2-D3CD-3207-E49B6B7E4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z="4400" b="1" dirty="0">
                <a:solidFill>
                  <a:srgbClr val="FF0000"/>
                </a:solidFill>
              </a:rPr>
              <a:t>Leerlingenwerk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986BFE9-2285-9284-2A92-5DEA869693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576" y="2132855"/>
            <a:ext cx="8199512" cy="3999657"/>
          </a:xfrm>
        </p:spPr>
        <p:txBody>
          <a:bodyPr/>
          <a:lstStyle/>
          <a:p>
            <a:pPr marL="0" indent="0">
              <a:buNone/>
            </a:pPr>
            <a:r>
              <a:rPr lang="nl-NL" dirty="0"/>
              <a:t>Opgaven</a:t>
            </a:r>
          </a:p>
          <a:p>
            <a:r>
              <a:rPr lang="nl-NL" dirty="0"/>
              <a:t>1: Brandgevaar 2018 HA-I</a:t>
            </a:r>
          </a:p>
          <a:p>
            <a:r>
              <a:rPr lang="nl-NL" dirty="0"/>
              <a:t>2: Rechts van het snijpunt 2019 VWO-B-I</a:t>
            </a:r>
            <a:endParaRPr lang="nl-NL" sz="2400" dirty="0"/>
          </a:p>
          <a:p>
            <a:r>
              <a:rPr lang="nl-NL" dirty="0"/>
              <a:t>3: Helling 2018 HB-I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21314194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B90B55-5E52-622D-64AA-3725F6692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Bespreken grootste verschillen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F7B577D-3C62-34BC-B9E9-2E900BD7A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7785321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ECA64C-744E-AB75-8B48-73130F6C0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Tips en trucs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3CECBE-18A3-C300-970F-2C69CF50C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584" y="2276872"/>
            <a:ext cx="7772400" cy="4114800"/>
          </a:xfrm>
        </p:spPr>
        <p:txBody>
          <a:bodyPr/>
          <a:lstStyle/>
          <a:p>
            <a:r>
              <a:rPr lang="nl-NL" dirty="0"/>
              <a:t>Nakijken op kopie -&gt; kun je meer aangeven</a:t>
            </a:r>
          </a:p>
          <a:p>
            <a:r>
              <a:rPr lang="nl-NL" dirty="0"/>
              <a:t>Zo min mogelijk aangeven in het werk</a:t>
            </a:r>
          </a:p>
          <a:p>
            <a:r>
              <a:rPr lang="nl-NL" dirty="0"/>
              <a:t>Aantekeningen op apart blad</a:t>
            </a:r>
          </a:p>
          <a:p>
            <a:r>
              <a:rPr lang="nl-NL" dirty="0"/>
              <a:t>Als 2</a:t>
            </a:r>
            <a:r>
              <a:rPr lang="nl-NL" baseline="30000" dirty="0"/>
              <a:t>e</a:t>
            </a:r>
            <a:r>
              <a:rPr lang="nl-NL" dirty="0"/>
              <a:t> corrector: mail je opmerkingen</a:t>
            </a:r>
          </a:p>
          <a:p>
            <a:pPr marL="0" indent="0">
              <a:buNone/>
            </a:pPr>
            <a:endParaRPr lang="nl-NL" dirty="0"/>
          </a:p>
          <a:p>
            <a:endParaRPr lang="nl-NL" dirty="0"/>
          </a:p>
          <a:p>
            <a:endParaRPr lang="nl-NL" dirty="0"/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9100870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3DB0E8-4D3E-183F-610A-4182374B9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Blad per leerling</a:t>
            </a:r>
          </a:p>
        </p:txBody>
      </p:sp>
      <p:pic>
        <p:nvPicPr>
          <p:cNvPr id="9" name="Tijdelijke aanduiding voor inhoud 8">
            <a:extLst>
              <a:ext uri="{FF2B5EF4-FFF2-40B4-BE49-F238E27FC236}">
                <a16:creationId xmlns:a16="http://schemas.microsoft.com/office/drawing/2014/main" id="{9C01F447-F19D-C292-8B59-E25707B7D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574764"/>
            <a:ext cx="3240360" cy="4680521"/>
          </a:xfrm>
        </p:spPr>
      </p:pic>
    </p:spTree>
    <p:extLst>
      <p:ext uri="{BB962C8B-B14F-4D97-AF65-F5344CB8AC3E}">
        <p14:creationId xmlns:p14="http://schemas.microsoft.com/office/powerpoint/2010/main" val="1488811708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CA22CB6-F76C-F419-6C35-25FBB62B6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Voorbeeld verschilmail</a:t>
            </a:r>
          </a:p>
        </p:txBody>
      </p:sp>
      <p:graphicFrame>
        <p:nvGraphicFramePr>
          <p:cNvPr id="5" name="Tijdelijke aanduiding voor inhoud 4">
            <a:extLst>
              <a:ext uri="{FF2B5EF4-FFF2-40B4-BE49-F238E27FC236}">
                <a16:creationId xmlns:a16="http://schemas.microsoft.com/office/drawing/2014/main" id="{D07189DF-174F-B8CF-B146-F96B901FF4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574199"/>
              </p:ext>
            </p:extLst>
          </p:nvPr>
        </p:nvGraphicFramePr>
        <p:xfrm>
          <a:off x="395536" y="2204864"/>
          <a:ext cx="8559551" cy="420080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2259">
                  <a:extLst>
                    <a:ext uri="{9D8B030D-6E8A-4147-A177-3AD203B41FA5}">
                      <a16:colId xmlns:a16="http://schemas.microsoft.com/office/drawing/2014/main" val="3821945214"/>
                    </a:ext>
                  </a:extLst>
                </a:gridCol>
                <a:gridCol w="350122">
                  <a:extLst>
                    <a:ext uri="{9D8B030D-6E8A-4147-A177-3AD203B41FA5}">
                      <a16:colId xmlns:a16="http://schemas.microsoft.com/office/drawing/2014/main" val="3126006410"/>
                    </a:ext>
                  </a:extLst>
                </a:gridCol>
                <a:gridCol w="1916455">
                  <a:extLst>
                    <a:ext uri="{9D8B030D-6E8A-4147-A177-3AD203B41FA5}">
                      <a16:colId xmlns:a16="http://schemas.microsoft.com/office/drawing/2014/main" val="1292210351"/>
                    </a:ext>
                  </a:extLst>
                </a:gridCol>
                <a:gridCol w="331694">
                  <a:extLst>
                    <a:ext uri="{9D8B030D-6E8A-4147-A177-3AD203B41FA5}">
                      <a16:colId xmlns:a16="http://schemas.microsoft.com/office/drawing/2014/main" val="2252656454"/>
                    </a:ext>
                  </a:extLst>
                </a:gridCol>
                <a:gridCol w="1557120">
                  <a:extLst>
                    <a:ext uri="{9D8B030D-6E8A-4147-A177-3AD203B41FA5}">
                      <a16:colId xmlns:a16="http://schemas.microsoft.com/office/drawing/2014/main" val="2589594375"/>
                    </a:ext>
                  </a:extLst>
                </a:gridCol>
                <a:gridCol w="340907">
                  <a:extLst>
                    <a:ext uri="{9D8B030D-6E8A-4147-A177-3AD203B41FA5}">
                      <a16:colId xmlns:a16="http://schemas.microsoft.com/office/drawing/2014/main" val="4105550544"/>
                    </a:ext>
                  </a:extLst>
                </a:gridCol>
                <a:gridCol w="1520265">
                  <a:extLst>
                    <a:ext uri="{9D8B030D-6E8A-4147-A177-3AD203B41FA5}">
                      <a16:colId xmlns:a16="http://schemas.microsoft.com/office/drawing/2014/main" val="821265175"/>
                    </a:ext>
                  </a:extLst>
                </a:gridCol>
                <a:gridCol w="386976">
                  <a:extLst>
                    <a:ext uri="{9D8B030D-6E8A-4147-A177-3AD203B41FA5}">
                      <a16:colId xmlns:a16="http://schemas.microsoft.com/office/drawing/2014/main" val="875795563"/>
                    </a:ext>
                  </a:extLst>
                </a:gridCol>
                <a:gridCol w="829235">
                  <a:extLst>
                    <a:ext uri="{9D8B030D-6E8A-4147-A177-3AD203B41FA5}">
                      <a16:colId xmlns:a16="http://schemas.microsoft.com/office/drawing/2014/main" val="1053240488"/>
                    </a:ext>
                  </a:extLst>
                </a:gridCol>
                <a:gridCol w="442259">
                  <a:extLst>
                    <a:ext uri="{9D8B030D-6E8A-4147-A177-3AD203B41FA5}">
                      <a16:colId xmlns:a16="http://schemas.microsoft.com/office/drawing/2014/main" val="3953004575"/>
                    </a:ext>
                  </a:extLst>
                </a:gridCol>
                <a:gridCol w="442259">
                  <a:extLst>
                    <a:ext uri="{9D8B030D-6E8A-4147-A177-3AD203B41FA5}">
                      <a16:colId xmlns:a16="http://schemas.microsoft.com/office/drawing/2014/main" val="3130553157"/>
                    </a:ext>
                  </a:extLst>
                </a:gridCol>
              </a:tblGrid>
              <a:tr h="248654"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leerling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opgave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opmerking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opgave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opmerking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opgave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opmerking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opgave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opmerking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verschil totaal</a:t>
                      </a:r>
                      <a:endParaRPr lang="nl-NL" sz="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eindtotaal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362734969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1e 3 punten wel ongeveer goed getekend (+1)</a:t>
                      </a:r>
                      <a:endParaRPr lang="nl-NL" sz="7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48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72128380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62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33170547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4e punt ook wel ongeveer goed getekend (+1)</a:t>
                      </a:r>
                      <a:endParaRPr lang="nl-NL" sz="7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9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op het blad staat 1 punt in Wolf 2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notatiefout, ze begint wel goed (+2)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20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ik mis de schets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47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341266164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3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volgens NVvW  mag je 3 p geven (+2)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formule verkeerd om (-2)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geen juiste stappen gezet (-2)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265731429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bolletje 1,2 en 5 zijn goed (+2)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formule is goed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20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foutje in 2e bol =&gt; geen punten (-2)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58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3583680949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4e punt ook wel ongeveer goed getekend (+1)</a:t>
                      </a:r>
                      <a:endParaRPr lang="nl-NL" sz="7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NVvW (4e bolletje hoeft niet)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62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581368646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3e punt ook wel ongeveer goed getekend (+1)</a:t>
                      </a:r>
                      <a:endParaRPr lang="nl-NL" sz="7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herhalingsfout kost wel punten (-2)</a:t>
                      </a:r>
                      <a:endParaRPr lang="nl-NL" sz="7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8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L' dalend staat er niet bij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36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3383260708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NVvW max 1 punt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048225015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56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757238340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herhalingsfout kost wel punten (-1)</a:t>
                      </a:r>
                      <a:endParaRPr lang="nl-NL" sz="7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55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4103400006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4e punt ook wel ongeveer goed getekend (+1)</a:t>
                      </a:r>
                      <a:endParaRPr lang="nl-NL" sz="700" b="0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35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73859266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NVvW max 4 punt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20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dP/dt &gt; 0 mist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50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692763866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2086847"/>
                  </a:ext>
                </a:extLst>
              </a:tr>
              <a:tr h="189049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19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min mist 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42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3099862385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17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tussentijds afronden heeft geen gevolgen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19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32398145"/>
                  </a:ext>
                </a:extLst>
              </a:tr>
              <a:tr h="24038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17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tussentijds afronden heeft geen gevolgen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39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606189316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alleen 1e punt fout =&gt; 3p (+1)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8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ik mis de schets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0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342577499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eigenlijk staat hier niets voor punten (-3)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-3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47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4233908845"/>
                  </a:ext>
                </a:extLst>
              </a:tr>
              <a:tr h="248654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8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ik mis de schets (-1)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16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snijpunten ook fout, alleen 2e bol (-3)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-4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l-NL" sz="700" u="none" strike="noStrike">
                          <a:effectLst/>
                        </a:rPr>
                        <a:t>39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787762061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561102107"/>
                  </a:ext>
                </a:extLst>
              </a:tr>
              <a:tr h="132615">
                <a:tc gridSpan="2"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Algemeen: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wat soepeler bij opgave 4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1683926697"/>
                  </a:ext>
                </a:extLst>
              </a:tr>
              <a:tr h="132615"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l-NL" sz="700" u="none" strike="noStrike">
                          <a:effectLst/>
                        </a:rPr>
                        <a:t>herhalingsfouten kosten wel steeds punten</a:t>
                      </a:r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nl-NL" sz="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020" marR="5020" marT="5020" marB="0" anchor="b"/>
                </a:tc>
                <a:extLst>
                  <a:ext uri="{0D108BD9-81ED-4DB2-BD59-A6C34878D82A}">
                    <a16:rowId xmlns:a16="http://schemas.microsoft.com/office/drawing/2014/main" val="29694039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563033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8979" y="620688"/>
            <a:ext cx="7793037" cy="1143000"/>
          </a:xfrm>
        </p:spPr>
        <p:txBody>
          <a:bodyPr/>
          <a:lstStyle/>
          <a:p>
            <a:r>
              <a:rPr lang="nl-NL" dirty="0"/>
              <a:t>Vragen?</a:t>
            </a:r>
          </a:p>
        </p:txBody>
      </p:sp>
      <p:pic>
        <p:nvPicPr>
          <p:cNvPr id="5" name="Tijdelijke aanduiding voor inhoud 4" descr="question-mark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0984" r="-50984" b="8604"/>
          <a:stretch/>
        </p:blipFill>
        <p:spPr>
          <a:xfrm>
            <a:off x="-396552" y="1983557"/>
            <a:ext cx="10003397" cy="4840287"/>
          </a:xfr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934742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8979" y="620688"/>
            <a:ext cx="7793037" cy="1143000"/>
          </a:xfrm>
        </p:spPr>
        <p:txBody>
          <a:bodyPr/>
          <a:lstStyle/>
          <a:p>
            <a:r>
              <a:rPr lang="nl-NL" dirty="0"/>
              <a:t>Vragen?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83568" y="2060848"/>
            <a:ext cx="7772400" cy="4114800"/>
          </a:xfrm>
        </p:spPr>
        <p:txBody>
          <a:bodyPr/>
          <a:lstStyle/>
          <a:p>
            <a:pPr marL="0" indent="0" algn="ctr">
              <a:buNone/>
            </a:pPr>
            <a:endParaRPr lang="nl-NL" sz="4400" dirty="0"/>
          </a:p>
          <a:p>
            <a:pPr marL="0" indent="0" algn="ctr">
              <a:buNone/>
            </a:pPr>
            <a:r>
              <a:rPr lang="nl-NL" sz="4400" dirty="0"/>
              <a:t>Nog meer vragen? </a:t>
            </a:r>
          </a:p>
          <a:p>
            <a:pPr marL="0" indent="0" algn="ctr">
              <a:buNone/>
            </a:pPr>
            <a:r>
              <a:rPr lang="nl-NL" sz="4400" dirty="0"/>
              <a:t>mail naar:</a:t>
            </a:r>
          </a:p>
          <a:p>
            <a:pPr marL="0" indent="0" algn="ctr">
              <a:buNone/>
            </a:pPr>
            <a:r>
              <a:rPr lang="nl-NL" sz="4400" dirty="0" err="1"/>
              <a:t>hoofdbureau@nvvw.nl</a:t>
            </a:r>
            <a:r>
              <a:rPr lang="nl-NL" sz="4400" dirty="0"/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12202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8979" y="620688"/>
            <a:ext cx="7793037" cy="1143000"/>
          </a:xfrm>
        </p:spPr>
        <p:txBody>
          <a:bodyPr/>
          <a:lstStyle/>
          <a:p>
            <a:r>
              <a:rPr lang="nl-NL" dirty="0"/>
              <a:t>Ten slotte ….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755576" y="3140968"/>
            <a:ext cx="7772400" cy="1728192"/>
          </a:xfrm>
        </p:spPr>
        <p:txBody>
          <a:bodyPr/>
          <a:lstStyle/>
          <a:p>
            <a:pPr marL="0" indent="0" algn="ctr">
              <a:buNone/>
            </a:pPr>
            <a:r>
              <a:rPr lang="nl-NL" sz="4400">
                <a:solidFill>
                  <a:srgbClr val="2CCC00"/>
                </a:solidFill>
              </a:rPr>
              <a:t>Sterkte </a:t>
            </a:r>
            <a:r>
              <a:rPr lang="nl-NL" sz="4400" dirty="0">
                <a:solidFill>
                  <a:srgbClr val="2CCC00"/>
                </a:solidFill>
              </a:rPr>
              <a:t>en succes met het nakijken van je examens!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476672"/>
            <a:ext cx="576064" cy="55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200658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Druppel">
  <a:themeElements>
    <a:clrScheme name="Druppel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uppel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uppel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TM04033925[[fn=Druppel]]</Template>
  <TotalTime>180</TotalTime>
  <Words>670</Words>
  <Application>Microsoft Macintosh PowerPoint</Application>
  <PresentationFormat>Diavoorstelling (4:3)</PresentationFormat>
  <Paragraphs>192</Paragraphs>
  <Slides>19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19</vt:i4>
      </vt:variant>
    </vt:vector>
  </HeadingPairs>
  <TitlesOfParts>
    <vt:vector size="27" baseType="lpstr">
      <vt:lpstr>Arial</vt:lpstr>
      <vt:lpstr>Calibri</vt:lpstr>
      <vt:lpstr>Poppins</vt:lpstr>
      <vt:lpstr>Tahoma</vt:lpstr>
      <vt:lpstr>Times New Roman</vt:lpstr>
      <vt:lpstr>Tw Cen MT</vt:lpstr>
      <vt:lpstr>Wingdings</vt:lpstr>
      <vt:lpstr>Druppel</vt:lpstr>
      <vt:lpstr>Meet-up Hoe kijk je een examen na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Als het goed is, is het goed</vt:lpstr>
      <vt:lpstr>Voorbeeld</vt:lpstr>
      <vt:lpstr>Voorbeeld 2</vt:lpstr>
      <vt:lpstr>PowerPoint-presentatie</vt:lpstr>
      <vt:lpstr>Leerlingenwerk</vt:lpstr>
      <vt:lpstr>Bespreken grootste verschillen</vt:lpstr>
      <vt:lpstr>Tips en trucs</vt:lpstr>
      <vt:lpstr>Blad per leerling</vt:lpstr>
      <vt:lpstr>Voorbeeld verschilmail</vt:lpstr>
      <vt:lpstr>Vragen?</vt:lpstr>
      <vt:lpstr>Vragen?</vt:lpstr>
      <vt:lpstr>Ten slotte ….</vt:lpstr>
    </vt:vector>
  </TitlesOfParts>
  <Company>Lambda Air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Jubileumcongres 2000</dc:title>
  <dc:creator>Marianne</dc:creator>
  <cp:lastModifiedBy>Heleen</cp:lastModifiedBy>
  <cp:revision>265</cp:revision>
  <cp:lastPrinted>2016-01-13T16:13:50Z</cp:lastPrinted>
  <dcterms:created xsi:type="dcterms:W3CDTF">2010-11-03T15:11:08Z</dcterms:created>
  <dcterms:modified xsi:type="dcterms:W3CDTF">2025-04-22T13:27:51Z</dcterms:modified>
</cp:coreProperties>
</file>