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handoutMasterIdLst>
    <p:handoutMasterId r:id="rId50"/>
  </p:handoutMasterIdLst>
  <p:sldIdLst>
    <p:sldId id="469" r:id="rId2"/>
    <p:sldId id="479" r:id="rId3"/>
    <p:sldId id="480" r:id="rId4"/>
    <p:sldId id="481" r:id="rId5"/>
    <p:sldId id="482" r:id="rId6"/>
    <p:sldId id="484" r:id="rId7"/>
    <p:sldId id="314" r:id="rId8"/>
    <p:sldId id="442" r:id="rId9"/>
    <p:sldId id="321" r:id="rId10"/>
    <p:sldId id="422" r:id="rId11"/>
    <p:sldId id="466" r:id="rId12"/>
    <p:sldId id="463" r:id="rId13"/>
    <p:sldId id="330" r:id="rId14"/>
    <p:sldId id="432" r:id="rId15"/>
    <p:sldId id="431" r:id="rId16"/>
    <p:sldId id="455" r:id="rId17"/>
    <p:sldId id="336" r:id="rId18"/>
    <p:sldId id="456" r:id="rId19"/>
    <p:sldId id="465" r:id="rId20"/>
    <p:sldId id="485" r:id="rId21"/>
    <p:sldId id="391" r:id="rId22"/>
    <p:sldId id="483" r:id="rId23"/>
    <p:sldId id="467" r:id="rId24"/>
    <p:sldId id="477" r:id="rId25"/>
    <p:sldId id="338" r:id="rId26"/>
    <p:sldId id="478" r:id="rId27"/>
    <p:sldId id="325" r:id="rId28"/>
    <p:sldId id="476" r:id="rId29"/>
    <p:sldId id="427" r:id="rId30"/>
    <p:sldId id="326" r:id="rId31"/>
    <p:sldId id="470" r:id="rId32"/>
    <p:sldId id="429" r:id="rId33"/>
    <p:sldId id="350" r:id="rId34"/>
    <p:sldId id="448" r:id="rId35"/>
    <p:sldId id="454" r:id="rId36"/>
    <p:sldId id="386" r:id="rId37"/>
    <p:sldId id="475" r:id="rId38"/>
    <p:sldId id="468" r:id="rId39"/>
    <p:sldId id="381" r:id="rId40"/>
    <p:sldId id="473" r:id="rId41"/>
    <p:sldId id="452" r:id="rId42"/>
    <p:sldId id="460" r:id="rId43"/>
    <p:sldId id="453" r:id="rId44"/>
    <p:sldId id="376" r:id="rId45"/>
    <p:sldId id="358" r:id="rId46"/>
    <p:sldId id="361" r:id="rId47"/>
    <p:sldId id="435" r:id="rId4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44" end="89"/>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009900"/>
    <a:srgbClr val="00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30" autoAdjust="0"/>
  </p:normalViewPr>
  <p:slideViewPr>
    <p:cSldViewPr>
      <p:cViewPr varScale="1">
        <p:scale>
          <a:sx n="98" d="100"/>
          <a:sy n="98" d="100"/>
        </p:scale>
        <p:origin x="1074" y="84"/>
      </p:cViewPr>
      <p:guideLst>
        <p:guide orient="horz" pos="2160"/>
        <p:guide pos="3840"/>
      </p:guideLst>
    </p:cSldViewPr>
  </p:slideViewPr>
  <p:outlineViewPr>
    <p:cViewPr>
      <p:scale>
        <a:sx n="33" d="100"/>
        <a:sy n="33" d="100"/>
      </p:scale>
      <p:origin x="0" y="29587"/>
    </p:cViewPr>
  </p:outlineViewPr>
  <p:notesTextViewPr>
    <p:cViewPr>
      <p:scale>
        <a:sx n="100" d="100"/>
        <a:sy n="100" d="100"/>
      </p:scale>
      <p:origin x="0" y="0"/>
    </p:cViewPr>
  </p:notesTextViewPr>
  <p:notesViewPr>
    <p:cSldViewPr>
      <p:cViewPr varScale="1">
        <p:scale>
          <a:sx n="75" d="100"/>
          <a:sy n="75" d="100"/>
        </p:scale>
        <p:origin x="287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079219-2A5A-466E-829D-88F5646DF719}" type="datetimeFigureOut">
              <a:rPr lang="nl-NL" smtClean="0"/>
              <a:pPr/>
              <a:t>16-3-2024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0769BB-B3FE-43B1-80F5-EE7BF5FB3F64}" type="slidenum">
              <a:rPr lang="nl-NL" smtClean="0"/>
              <a:pPr/>
              <a:t>‹nr.›</a:t>
            </a:fld>
            <a:endParaRPr 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A55699-8B62-4868-B9C7-58DCC6D81A8D}" type="datetimeFigureOut">
              <a:rPr lang="nl-NL" smtClean="0"/>
              <a:pPr/>
              <a:t>16-3-2024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54781D-07E3-4463-B397-96082AA9169D}"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cribd.com/document/256442590/Eindige-Elemente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cozct.tudelft.nl/TUD_CT/CT2031/collegestof/stabiliteit/files/les3.pdf" TargetMode="External"/><Relationship Id="rId7" Type="http://schemas.openxmlformats.org/officeDocument/2006/relationships/hyperlink" Target="https://nl.wikipedia.org/wiki/Kromming_(meetkund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nl.wikipedia.org/w/index.php?title=Buigstijfheid&amp;action=edit&amp;redlink=1" TargetMode="External"/><Relationship Id="rId5" Type="http://schemas.openxmlformats.org/officeDocument/2006/relationships/hyperlink" Target="https://nl.wikipedia.org/wiki/Oppervlaktetraagheidsmoment" TargetMode="External"/><Relationship Id="rId4" Type="http://schemas.openxmlformats.org/officeDocument/2006/relationships/hyperlink" Target="https://nl.wikipedia.org/wiki/Elasticiteitsmodulu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l.wikipedia.org/wiki/Leide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nl.wikipedia.org/wiki/Kinematica" TargetMode="External"/><Relationship Id="rId4" Type="http://schemas.openxmlformats.org/officeDocument/2006/relationships/hyperlink" Target="https://nl.wikipedia.org/wiki/Materiaalkund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Egyptenaren gebruikten voor het </a:t>
            </a:r>
            <a:r>
              <a:rPr lang="nl-NL" dirty="0" err="1"/>
              <a:t>verhoudingdgetal</a:t>
            </a:r>
            <a:r>
              <a:rPr lang="nl-NL" dirty="0"/>
              <a:t> (omtrek : middellijn) niet de lette (Griekse….) letter  </a:t>
            </a:r>
            <a:r>
              <a:rPr lang="el-GR" sz="1200" b="1" i="1" dirty="0">
                <a:solidFill>
                  <a:srgbClr val="009900"/>
                </a:solidFill>
              </a:rPr>
              <a:t>π</a:t>
            </a:r>
            <a:r>
              <a:rPr lang="nl-NL" sz="1200" b="1" i="1" dirty="0">
                <a:solidFill>
                  <a:srgbClr val="009900"/>
                </a:solidFill>
              </a:rPr>
              <a:t>. </a:t>
            </a:r>
            <a:r>
              <a:rPr lang="nl-NL" sz="1200" b="0" i="0" dirty="0">
                <a:solidFill>
                  <a:schemeClr val="tx1"/>
                </a:solidFill>
              </a:rPr>
              <a:t>Die letter is geïntroduceerd door W. Jones, in 1706 en door Euler definitief in gebruik genomen.</a:t>
            </a:r>
          </a:p>
          <a:p>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3</a:t>
            </a:fld>
            <a:endParaRPr lang="nl-NL"/>
          </a:p>
        </p:txBody>
      </p:sp>
    </p:spTree>
    <p:extLst>
      <p:ext uri="{BB962C8B-B14F-4D97-AF65-F5344CB8AC3E}">
        <p14:creationId xmlns:p14="http://schemas.microsoft.com/office/powerpoint/2010/main" val="700247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Later (1675) nog een uurwerk met een spiraalveer (een ´onrust`) voor tijdmeting</a:t>
            </a:r>
            <a:r>
              <a:rPr lang="nl-NL" baseline="0" dirty="0"/>
              <a:t> op zee. Het bewijs dat de </a:t>
            </a:r>
            <a:r>
              <a:rPr lang="nl-NL" baseline="0" dirty="0" err="1"/>
              <a:t>tautochrone</a:t>
            </a:r>
            <a:r>
              <a:rPr lang="nl-NL" baseline="0" dirty="0"/>
              <a:t> een cycloïde is, achtte hij zijn grootste wiskundige ontdekking. `Het Slingeruurwerk` opgedragen aan Lodewijk XIV</a:t>
            </a:r>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18</a:t>
            </a:fld>
            <a:endParaRPr lang="nl-NL"/>
          </a:p>
        </p:txBody>
      </p:sp>
    </p:spTree>
    <p:extLst>
      <p:ext uri="{BB962C8B-B14F-4D97-AF65-F5344CB8AC3E}">
        <p14:creationId xmlns:p14="http://schemas.microsoft.com/office/powerpoint/2010/main" val="4085818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Pascal en </a:t>
            </a:r>
            <a:r>
              <a:rPr lang="nl-NL" dirty="0" err="1"/>
              <a:t>Schikard</a:t>
            </a:r>
            <a:endParaRPr lang="nl-NL" dirty="0"/>
          </a:p>
          <a:p>
            <a:r>
              <a:rPr lang="nl-NL" dirty="0"/>
              <a:t>Hij legde de basis voor het moderne Duitse rechtssysteem mede op basis van de </a:t>
            </a:r>
            <a:r>
              <a:rPr lang="nl-NL" dirty="0" err="1"/>
              <a:t>verlichtingsideeen</a:t>
            </a:r>
            <a:r>
              <a:rPr lang="nl-NL" dirty="0"/>
              <a:t> ((rationaliteit, rechtvaardigheid en harmonie tussen mensen).</a:t>
            </a:r>
          </a:p>
          <a:p>
            <a:r>
              <a:rPr lang="nl-NL" dirty="0"/>
              <a:t>Filosofie: </a:t>
            </a:r>
            <a:r>
              <a:rPr lang="nl-NL" dirty="0" err="1"/>
              <a:t>Monadologie</a:t>
            </a:r>
            <a:r>
              <a:rPr lang="nl-NL" dirty="0"/>
              <a:t> (Monaden zijn fundamentele eenheden  van de werkelijkheid, onveranderlijk, onsterflijk en ondoorgrondelijk zijn).</a:t>
            </a:r>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25</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Pascal en </a:t>
            </a:r>
            <a:r>
              <a:rPr lang="nl-NL" dirty="0" err="1"/>
              <a:t>Schikard</a:t>
            </a:r>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26</a:t>
            </a:fld>
            <a:endParaRPr lang="nl-NL"/>
          </a:p>
        </p:txBody>
      </p:sp>
    </p:spTree>
    <p:extLst>
      <p:ext uri="{BB962C8B-B14F-4D97-AF65-F5344CB8AC3E}">
        <p14:creationId xmlns:p14="http://schemas.microsoft.com/office/powerpoint/2010/main" val="2920572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A4B057-0C25-4D73-A41D-4003171B2339}" type="slidenum">
              <a:rPr lang="nl-NL" smtClean="0"/>
              <a:t>27</a:t>
            </a:fld>
            <a:endParaRPr lang="nl-NL"/>
          </a:p>
        </p:txBody>
      </p:sp>
    </p:spTree>
    <p:extLst>
      <p:ext uri="{BB962C8B-B14F-4D97-AF65-F5344CB8AC3E}">
        <p14:creationId xmlns:p14="http://schemas.microsoft.com/office/powerpoint/2010/main" val="276281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31</a:t>
            </a:fld>
            <a:endParaRPr lang="nl-NL"/>
          </a:p>
        </p:txBody>
      </p:sp>
    </p:spTree>
    <p:extLst>
      <p:ext uri="{BB962C8B-B14F-4D97-AF65-F5344CB8AC3E}">
        <p14:creationId xmlns:p14="http://schemas.microsoft.com/office/powerpoint/2010/main" val="3273096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32</a:t>
            </a:fld>
            <a:endParaRPr lang="nl-NL"/>
          </a:p>
        </p:txBody>
      </p:sp>
    </p:spTree>
    <p:extLst>
      <p:ext uri="{BB962C8B-B14F-4D97-AF65-F5344CB8AC3E}">
        <p14:creationId xmlns:p14="http://schemas.microsoft.com/office/powerpoint/2010/main" val="1775749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Tijdelijke aanduiding voor notities 2"/>
              <p:cNvSpPr>
                <a:spLocks noGrp="1"/>
              </p:cNvSpPr>
              <p:nvPr>
                <p:ph type="body" idx="1"/>
              </p:nvPr>
            </p:nvSpPr>
            <p:spPr/>
            <p:txBody>
              <a:bodyPr>
                <a:normAutofit/>
              </a:bodyPr>
              <a:lstStyle/>
              <a:p>
                <a:r>
                  <a:rPr lang="nl-NL" dirty="0"/>
                  <a:t>Euler was de eerste die met complexe getallen durfde</a:t>
                </a:r>
                <a:r>
                  <a:rPr lang="nl-NL" baseline="0" dirty="0"/>
                  <a:t> te rekenen, en met complexe functies. </a:t>
                </a:r>
                <a:r>
                  <a:rPr lang="nl-NL" baseline="0" dirty="0" err="1"/>
                  <a:t>Leibni</a:t>
                </a:r>
                <a14:m>
                  <m:oMath xmlns:m="http://schemas.openxmlformats.org/officeDocument/2006/math">
                    <m:rad>
                      <m:radPr>
                        <m:degHide m:val="on"/>
                        <m:ctrlPr>
                          <a:rPr lang="nl-NL" i="1" baseline="0" smtClean="0">
                            <a:latin typeface="Cambria Math" panose="02040503050406030204" pitchFamily="18" charset="0"/>
                          </a:rPr>
                        </m:ctrlPr>
                      </m:radPr>
                      <m:deg/>
                      <m:e/>
                    </m:rad>
                  </m:oMath>
                </a14:m>
                <a:r>
                  <a:rPr lang="nl-NL" baseline="0" dirty="0" err="1"/>
                  <a:t>z</a:t>
                </a:r>
                <a:r>
                  <a:rPr lang="nl-NL" baseline="0" dirty="0"/>
                  <a:t> noemde ze nog amfibieën , tussen zijn en niet zijn. </a:t>
                </a:r>
                <a:br>
                  <a:rPr lang="nl-NL" baseline="0" dirty="0"/>
                </a:br>
                <a:r>
                  <a:rPr lang="nl-NL" baseline="0" dirty="0" err="1"/>
                  <a:t>Gauss</a:t>
                </a:r>
                <a:r>
                  <a:rPr lang="nl-NL" baseline="0" dirty="0"/>
                  <a:t> en </a:t>
                </a:r>
                <a:r>
                  <a:rPr lang="nl-NL" baseline="0" dirty="0" err="1"/>
                  <a:t>Argant</a:t>
                </a:r>
                <a:r>
                  <a:rPr lang="nl-NL" baseline="0" dirty="0"/>
                  <a:t> hebben complexe getallen voorgesteld als vectoren in een plat vlak en er aldus mee gerekend. </a:t>
                </a:r>
                <a:endParaRPr lang="nl-NL" dirty="0"/>
              </a:p>
            </p:txBody>
          </p:sp>
        </mc:Choice>
        <mc:Fallback xmlns="">
          <p:sp>
            <p:nvSpPr>
              <p:cNvPr id="3" name="Tijdelijke aanduiding voor notities 2"/>
              <p:cNvSpPr>
                <a:spLocks noGrp="1"/>
              </p:cNvSpPr>
              <p:nvPr>
                <p:ph type="body" idx="1"/>
              </p:nvPr>
            </p:nvSpPr>
            <p:spPr/>
            <p:txBody>
              <a:bodyPr>
                <a:normAutofit/>
              </a:bodyPr>
              <a:lstStyle/>
              <a:p>
                <a:r>
                  <a:rPr lang="nl-NL" dirty="0"/>
                  <a:t>Euler was de eerste die met complexe getallen durfde</a:t>
                </a:r>
                <a:r>
                  <a:rPr lang="nl-NL" baseline="0" dirty="0"/>
                  <a:t> te rekenen, en met complexe functies. </a:t>
                </a:r>
                <a:r>
                  <a:rPr lang="nl-NL" baseline="0" dirty="0" err="1"/>
                  <a:t>Leibni</a:t>
                </a:r>
                <a:r>
                  <a:rPr lang="nl-NL" i="0" baseline="0">
                    <a:latin typeface="Cambria Math" panose="02040503050406030204" pitchFamily="18" charset="0"/>
                  </a:rPr>
                  <a:t>√</a:t>
                </a:r>
                <a:r>
                  <a:rPr lang="nl-NL" baseline="0" dirty="0" err="1"/>
                  <a:t>z</a:t>
                </a:r>
                <a:r>
                  <a:rPr lang="nl-NL" baseline="0" dirty="0"/>
                  <a:t> noemde ze nog amfibieën , tussen zijn en niet zijn. </a:t>
                </a:r>
                <a:br>
                  <a:rPr lang="nl-NL" baseline="0" dirty="0"/>
                </a:br>
                <a:r>
                  <a:rPr lang="nl-NL" baseline="0" dirty="0" err="1"/>
                  <a:t>Gauss</a:t>
                </a:r>
                <a:r>
                  <a:rPr lang="nl-NL" baseline="0" dirty="0"/>
                  <a:t> en </a:t>
                </a:r>
                <a:r>
                  <a:rPr lang="nl-NL" baseline="0" dirty="0" err="1"/>
                  <a:t>Argant</a:t>
                </a:r>
                <a:r>
                  <a:rPr lang="nl-NL" baseline="0" dirty="0"/>
                  <a:t> hebben complexe getallen voorgesteld als vectoren in een plat vlak en er aldus mee gerekend. </a:t>
                </a:r>
                <a:endParaRPr lang="nl-NL" dirty="0"/>
              </a:p>
            </p:txBody>
          </p:sp>
        </mc:Fallback>
      </mc:AlternateContent>
      <p:sp>
        <p:nvSpPr>
          <p:cNvPr id="4" name="Tijdelijke aanduiding voor dianummer 3"/>
          <p:cNvSpPr>
            <a:spLocks noGrp="1"/>
          </p:cNvSpPr>
          <p:nvPr>
            <p:ph type="sldNum" sz="quarter" idx="10"/>
          </p:nvPr>
        </p:nvSpPr>
        <p:spPr/>
        <p:txBody>
          <a:bodyPr/>
          <a:lstStyle/>
          <a:p>
            <a:fld id="{9154781D-07E3-4463-B397-96082AA9169D}" type="slidenum">
              <a:rPr lang="nl-NL" smtClean="0"/>
              <a:pPr/>
              <a:t>33</a:t>
            </a:fld>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Eindige Elementen | PDF (scribd.com)</a:t>
            </a:r>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34</a:t>
            </a:fld>
            <a:endParaRPr lang="nl-NL"/>
          </a:p>
        </p:txBody>
      </p:sp>
    </p:spTree>
    <p:extLst>
      <p:ext uri="{BB962C8B-B14F-4D97-AF65-F5344CB8AC3E}">
        <p14:creationId xmlns:p14="http://schemas.microsoft.com/office/powerpoint/2010/main" val="3098567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Microsoft Word - LES3 (tudelft.nl)</a:t>
            </a:r>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35</a:t>
            </a:fld>
            <a:endParaRPr lang="nl-NL"/>
          </a:p>
        </p:txBody>
      </p:sp>
      <p:sp>
        <p:nvSpPr>
          <p:cNvPr id="5" name="Rectangle 2">
            <a:extLst>
              <a:ext uri="{FF2B5EF4-FFF2-40B4-BE49-F238E27FC236}">
                <a16:creationId xmlns:a16="http://schemas.microsoft.com/office/drawing/2014/main" id="{B0442E99-BC5E-3A74-AF2E-933C1721B258}"/>
              </a:ext>
            </a:extLst>
          </p:cNvPr>
          <p:cNvSpPr>
            <a:spLocks noChangeArrowheads="1"/>
          </p:cNvSpPr>
          <p:nvPr/>
        </p:nvSpPr>
        <p:spPr bwMode="auto">
          <a:xfrm>
            <a:off x="0" y="0"/>
            <a:ext cx="6858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202122"/>
                </a:solidFill>
                <a:effectLst/>
                <a:latin typeface="Arial" panose="020B0604020202020204" pitchFamily="34" charset="0"/>
              </a:rPr>
              <a:t>De klassieke balkvergelijking is:</a:t>
            </a:r>
            <a:endParaRPr kumimoji="0" lang="nl-NL" altLang="nl-NL" sz="400" b="0" i="0" u="none" strike="noStrike" cap="none" normalizeH="0" baseline="0">
              <a:ln>
                <a:noFill/>
              </a:ln>
              <a:solidFill>
                <a:schemeClr val="tx1"/>
              </a:solidFill>
              <a:effectLs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202122"/>
                </a:solidFill>
                <a:effectLst/>
                <a:latin typeface="Arial" panose="020B0604020202020204" pitchFamily="34" charset="0"/>
              </a:rPr>
              <a:t>  </a:t>
            </a:r>
            <a:r>
              <a:rPr kumimoji="0" lang="nl-NL" altLang="nl-NL" sz="1900" b="0" i="0" u="none" strike="noStrike" cap="none" normalizeH="0" baseline="0">
                <a:ln>
                  <a:noFill/>
                </a:ln>
                <a:solidFill>
                  <a:srgbClr val="202122"/>
                </a:solidFill>
                <a:effectLst/>
                <a:latin typeface="Arial" panose="020B0604020202020204" pitchFamily="34" charset="0"/>
              </a:rPr>
              <a:t>     </a:t>
            </a:r>
            <a:endParaRPr kumimoji="0" lang="nl-NL" altLang="nl-NL" sz="1000" b="0" i="0" u="none" strike="noStrike" cap="none" normalizeH="0" baseline="0">
              <a:ln>
                <a:noFill/>
              </a:ln>
              <a:solidFill>
                <a:srgbClr val="2021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rPr>
              <a:t>Daarin is   </a:t>
            </a:r>
            <a:r>
              <a:rPr kumimoji="0" lang="nl-NL" altLang="nl-NL" sz="1900" b="0" i="0" u="none" strike="noStrike" cap="none" normalizeH="0" baseline="0">
                <a:ln>
                  <a:noFill/>
                </a:ln>
                <a:solidFill>
                  <a:srgbClr val="202122"/>
                </a:solidFill>
                <a:effectLst/>
                <a:latin typeface="Arial" panose="020B0604020202020204" pitchFamily="34" charset="0"/>
                <a:cs typeface="Arial" panose="020B0604020202020204" pitchFamily="34" charset="0"/>
              </a:rPr>
              <a:t>     </a:t>
            </a:r>
            <a:r>
              <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rPr>
              <a:t> de </a:t>
            </a:r>
            <a:r>
              <a:rPr kumimoji="0" lang="nl-NL" altLang="nl-NL" sz="1000" b="0" i="0" u="none" strike="noStrike" cap="none" normalizeH="0" baseline="0">
                <a:ln>
                  <a:noFill/>
                </a:ln>
                <a:solidFill>
                  <a:srgbClr val="3366CC"/>
                </a:solidFill>
                <a:effectLst/>
                <a:latin typeface="Arial" panose="020B0604020202020204" pitchFamily="34" charset="0"/>
                <a:cs typeface="Arial" panose="020B0604020202020204" pitchFamily="34" charset="0"/>
                <a:hlinkClick r:id="rId4" tooltip="Elasticiteitsmodulus"/>
              </a:rPr>
              <a:t>elasticiteitsmodulus</a:t>
            </a:r>
            <a:r>
              <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rPr>
              <a:t> en   </a:t>
            </a:r>
            <a:r>
              <a:rPr kumimoji="0" lang="nl-NL" altLang="nl-NL" sz="1900" b="0" i="0" u="none" strike="noStrike" cap="none" normalizeH="0" baseline="0">
                <a:ln>
                  <a:noFill/>
                </a:ln>
                <a:solidFill>
                  <a:srgbClr val="202122"/>
                </a:solidFill>
                <a:effectLst/>
                <a:latin typeface="Arial" panose="020B0604020202020204" pitchFamily="34" charset="0"/>
                <a:cs typeface="Arial" panose="020B0604020202020204" pitchFamily="34" charset="0"/>
              </a:rPr>
              <a:t>     </a:t>
            </a:r>
            <a:r>
              <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rPr>
              <a:t> het </a:t>
            </a:r>
            <a:r>
              <a:rPr kumimoji="0" lang="nl-NL" altLang="nl-NL" sz="1000" b="0" i="0" u="none" strike="noStrike" cap="none" normalizeH="0" baseline="0">
                <a:ln>
                  <a:noFill/>
                </a:ln>
                <a:solidFill>
                  <a:srgbClr val="3366CC"/>
                </a:solidFill>
                <a:effectLst/>
                <a:latin typeface="Arial" panose="020B0604020202020204" pitchFamily="34" charset="0"/>
                <a:cs typeface="Arial" panose="020B0604020202020204" pitchFamily="34" charset="0"/>
                <a:hlinkClick r:id="rId5" tooltip="Oppervlaktetraagheidsmoment"/>
              </a:rPr>
              <a:t>oppervlaktetraagheidsmoment</a:t>
            </a:r>
            <a:r>
              <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rPr>
              <a:t> van de balk. Het product   </a:t>
            </a:r>
            <a:r>
              <a:rPr kumimoji="0" lang="nl-NL" altLang="nl-NL" sz="1900" b="0" i="0" u="none" strike="noStrike" cap="none" normalizeH="0" baseline="0">
                <a:ln>
                  <a:noFill/>
                </a:ln>
                <a:solidFill>
                  <a:srgbClr val="202122"/>
                </a:solidFill>
                <a:effectLst/>
                <a:latin typeface="Arial" panose="020B0604020202020204" pitchFamily="34" charset="0"/>
                <a:cs typeface="Arial" panose="020B0604020202020204" pitchFamily="34" charset="0"/>
              </a:rPr>
              <a:t>     </a:t>
            </a:r>
            <a:r>
              <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rPr>
              <a:t> wordt de </a:t>
            </a:r>
            <a:r>
              <a:rPr kumimoji="0" lang="nl-NL" altLang="nl-NL" sz="1000" b="0" i="0" u="none" strike="noStrike" cap="none" normalizeH="0" baseline="0">
                <a:ln>
                  <a:noFill/>
                </a:ln>
                <a:solidFill>
                  <a:srgbClr val="D73333"/>
                </a:solidFill>
                <a:effectLst/>
                <a:latin typeface="Arial" panose="020B0604020202020204" pitchFamily="34" charset="0"/>
                <a:cs typeface="Arial" panose="020B0604020202020204" pitchFamily="34" charset="0"/>
                <a:hlinkClick r:id="rId6" tooltip="Buigstijfheid (de pagina bestaat niet)"/>
              </a:rPr>
              <a:t>buigstijfheid</a:t>
            </a:r>
            <a:r>
              <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rPr>
              <a:t> genoemd. De tweede afgeleide van de doorbuiging,   </a:t>
            </a:r>
            <a:r>
              <a:rPr kumimoji="0" lang="nl-NL" altLang="nl-NL" sz="1900" b="0" i="0" u="none" strike="noStrike" cap="none" normalizeH="0" baseline="0">
                <a:ln>
                  <a:noFill/>
                </a:ln>
                <a:solidFill>
                  <a:srgbClr val="202122"/>
                </a:solidFill>
                <a:effectLst/>
                <a:latin typeface="Arial" panose="020B0604020202020204" pitchFamily="34" charset="0"/>
                <a:cs typeface="Arial" panose="020B0604020202020204" pitchFamily="34" charset="0"/>
              </a:rPr>
              <a:t>     </a:t>
            </a:r>
            <a:r>
              <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rPr>
              <a:t>, heeft een fysische betekenis: het is de </a:t>
            </a:r>
            <a:r>
              <a:rPr kumimoji="0" lang="nl-NL" altLang="nl-NL" sz="1000" b="0" i="0" u="none" strike="noStrike" cap="none" normalizeH="0" baseline="0">
                <a:ln>
                  <a:noFill/>
                </a:ln>
                <a:solidFill>
                  <a:srgbClr val="3366CC"/>
                </a:solidFill>
                <a:effectLst/>
                <a:latin typeface="Arial" panose="020B0604020202020204" pitchFamily="34" charset="0"/>
                <a:cs typeface="Arial" panose="020B0604020202020204" pitchFamily="34" charset="0"/>
                <a:hlinkClick r:id="rId7" tooltip="Kromming (meetkunde)"/>
              </a:rPr>
              <a:t>kromming</a:t>
            </a:r>
            <a:r>
              <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rPr>
              <a:t> van de balk.</a:t>
            </a:r>
            <a:endParaRPr kumimoji="0" lang="nl-NL" altLang="nl-NL" sz="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rPr>
              <a:t>De balkvergelijking kan in een andere vorm geschreven worden door deze twee maal te integreren:</a:t>
            </a:r>
            <a:endParaRPr kumimoji="0" lang="nl-NL" altLang="nl-NL" sz="400" b="0" i="0" u="none" strike="noStrike" cap="none" normalizeH="0" baseline="0">
              <a:ln>
                <a:noFill/>
              </a:ln>
              <a:solidFill>
                <a:schemeClr val="tx1"/>
              </a:solidFill>
              <a:effectLs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rPr>
              <a:t>  </a:t>
            </a:r>
            <a:r>
              <a:rPr kumimoji="0" lang="nl-NL" altLang="nl-NL" sz="1900" b="0" i="0" u="none" strike="noStrike" cap="none" normalizeH="0" baseline="0">
                <a:ln>
                  <a:noFill/>
                </a:ln>
                <a:solidFill>
                  <a:srgbClr val="202122"/>
                </a:solidFill>
                <a:effectLst/>
                <a:latin typeface="Arial" panose="020B0604020202020204" pitchFamily="34" charset="0"/>
                <a:cs typeface="Arial" panose="020B0604020202020204" pitchFamily="34" charset="0"/>
              </a:rPr>
              <a:t>     </a:t>
            </a:r>
            <a:endParaRPr kumimoji="0" lang="nl-NL" altLang="nl-NL" sz="1000" b="0" i="0" u="none" strike="noStrike" cap="none" normalizeH="0" baseline="0">
              <a:ln>
                <a:noFill/>
              </a:ln>
              <a:solidFill>
                <a:srgbClr val="2021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 name="AutoShape 3" descr="{\displaystyle {\frac {\mathrm {d} ^{2}}{\mathrm {d} x^{2}}}\left(EI{\frac {\mathrm {d} ^{2}w}{\mathrm {d} x^{2}}}\right)=q(x)}">
            <a:extLst>
              <a:ext uri="{FF2B5EF4-FFF2-40B4-BE49-F238E27FC236}">
                <a16:creationId xmlns:a16="http://schemas.microsoft.com/office/drawing/2014/main" id="{06BD823B-7DE0-8F3B-5763-D4AE409BB8A7}"/>
              </a:ext>
            </a:extLst>
          </p:cNvPr>
          <p:cNvSpPr>
            <a:spLocks noChangeAspect="1" noChangeArrowheads="1"/>
          </p:cNvSpPr>
          <p:nvPr/>
        </p:nvSpPr>
        <p:spPr bwMode="auto">
          <a:xfrm>
            <a:off x="196850" y="-5635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4" descr="{\displaystyle E}">
            <a:extLst>
              <a:ext uri="{FF2B5EF4-FFF2-40B4-BE49-F238E27FC236}">
                <a16:creationId xmlns:a16="http://schemas.microsoft.com/office/drawing/2014/main" id="{C3B5EEB9-62C4-2483-82CD-4ABA1C869E96}"/>
              </a:ext>
            </a:extLst>
          </p:cNvPr>
          <p:cNvSpPr>
            <a:spLocks noChangeAspect="1" noChangeArrowheads="1"/>
          </p:cNvSpPr>
          <p:nvPr/>
        </p:nvSpPr>
        <p:spPr bwMode="auto">
          <a:xfrm>
            <a:off x="731838" y="-2746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5" descr="{\displaystyle I}">
            <a:extLst>
              <a:ext uri="{FF2B5EF4-FFF2-40B4-BE49-F238E27FC236}">
                <a16:creationId xmlns:a16="http://schemas.microsoft.com/office/drawing/2014/main" id="{032046D2-09FC-48C3-1918-76A3E484907E}"/>
              </a:ext>
            </a:extLst>
          </p:cNvPr>
          <p:cNvSpPr>
            <a:spLocks noChangeAspect="1" noChangeArrowheads="1"/>
          </p:cNvSpPr>
          <p:nvPr/>
        </p:nvSpPr>
        <p:spPr bwMode="auto">
          <a:xfrm>
            <a:off x="2651125" y="-2746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6" descr="{\displaystyle EI}">
            <a:extLst>
              <a:ext uri="{FF2B5EF4-FFF2-40B4-BE49-F238E27FC236}">
                <a16:creationId xmlns:a16="http://schemas.microsoft.com/office/drawing/2014/main" id="{E31BBBCA-4A95-DB04-FDE9-C5954FBBA3C9}"/>
              </a:ext>
            </a:extLst>
          </p:cNvPr>
          <p:cNvSpPr>
            <a:spLocks noChangeAspect="1" noChangeArrowheads="1"/>
          </p:cNvSpPr>
          <p:nvPr/>
        </p:nvSpPr>
        <p:spPr bwMode="auto">
          <a:xfrm>
            <a:off x="6434138" y="-2746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AutoShape 7" descr="{\displaystyle {\frac {\mathrm {d} ^{2}w}{\mathrm {d} x^{2}}}}">
            <a:extLst>
              <a:ext uri="{FF2B5EF4-FFF2-40B4-BE49-F238E27FC236}">
                <a16:creationId xmlns:a16="http://schemas.microsoft.com/office/drawing/2014/main" id="{7084A3C3-2E83-5499-C555-16D0F3E72008}"/>
              </a:ext>
            </a:extLst>
          </p:cNvPr>
          <p:cNvSpPr>
            <a:spLocks noChangeAspect="1" noChangeArrowheads="1"/>
          </p:cNvSpPr>
          <p:nvPr/>
        </p:nvSpPr>
        <p:spPr bwMode="auto">
          <a:xfrm>
            <a:off x="11014075" y="-2746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8" descr="{\displaystyle M=-EI{\frac {\mathrm {d} ^{2}w}{\mathrm {d} x^{2}}}}">
            <a:extLst>
              <a:ext uri="{FF2B5EF4-FFF2-40B4-BE49-F238E27FC236}">
                <a16:creationId xmlns:a16="http://schemas.microsoft.com/office/drawing/2014/main" id="{3A7F7412-D17B-C1D5-BB62-B23ACFC16FCA}"/>
              </a:ext>
            </a:extLst>
          </p:cNvPr>
          <p:cNvSpPr>
            <a:spLocks noChangeAspect="1" noChangeArrowheads="1"/>
          </p:cNvSpPr>
          <p:nvPr/>
        </p:nvSpPr>
        <p:spPr bwMode="auto">
          <a:xfrm>
            <a:off x="1968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660163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mj-lt"/>
              </a:rPr>
              <a:t>Wiskunde is emotie. In 2014 legde neurobioloog </a:t>
            </a:r>
            <a:r>
              <a:rPr lang="nl-NL" b="0" i="0" dirty="0" err="1">
                <a:solidFill>
                  <a:srgbClr val="000000"/>
                </a:solidFill>
                <a:effectLst/>
                <a:latin typeface="+mj-lt"/>
              </a:rPr>
              <a:t>Semir</a:t>
            </a:r>
            <a:r>
              <a:rPr lang="nl-NL" b="0" i="0" dirty="0">
                <a:solidFill>
                  <a:srgbClr val="000000"/>
                </a:solidFill>
                <a:effectLst/>
                <a:latin typeface="+mj-lt"/>
              </a:rPr>
              <a:t> </a:t>
            </a:r>
            <a:r>
              <a:rPr lang="nl-NL" b="0" i="0" dirty="0" err="1">
                <a:solidFill>
                  <a:srgbClr val="000000"/>
                </a:solidFill>
                <a:effectLst/>
                <a:latin typeface="+mj-lt"/>
              </a:rPr>
              <a:t>Zeki</a:t>
            </a:r>
            <a:r>
              <a:rPr lang="nl-NL" b="0" i="0" dirty="0">
                <a:solidFill>
                  <a:srgbClr val="000000"/>
                </a:solidFill>
                <a:effectLst/>
                <a:latin typeface="+mj-lt"/>
              </a:rPr>
              <a:t> vijftien wiskundigen onder een MRI-scanner. Hij liet ze zestig formules zien en mat de hersenactiviteit in een gebied dat actiever wordt wanneer je iets moois ervaart. De activiteit in het emotionele hersengebied was bij één formule duidelijk het grootst: de identiteit van Euler, oftewel </a:t>
            </a:r>
            <a:r>
              <a:rPr lang="nl-NL" b="0" i="1" dirty="0">
                <a:solidFill>
                  <a:srgbClr val="000000"/>
                </a:solidFill>
                <a:effectLst/>
                <a:latin typeface="+mj-lt"/>
              </a:rPr>
              <a:t>e</a:t>
            </a:r>
            <a:r>
              <a:rPr lang="nl-NL" b="0" i="0" baseline="30000" dirty="0">
                <a:solidFill>
                  <a:srgbClr val="000000"/>
                </a:solidFill>
                <a:effectLst/>
                <a:latin typeface="+mj-lt"/>
              </a:rPr>
              <a:t>i</a:t>
            </a:r>
            <a:r>
              <a:rPr lang="nl-NL" b="0" i="0" baseline="30000" dirty="0">
                <a:solidFill>
                  <a:srgbClr val="000000"/>
                </a:solidFill>
                <a:effectLst/>
                <a:latin typeface="Century Schoolbook" panose="02040604050505020304" pitchFamily="18" charset="0"/>
              </a:rPr>
              <a:t></a:t>
            </a:r>
            <a:r>
              <a:rPr lang="nl-NL" b="0" i="0" dirty="0">
                <a:solidFill>
                  <a:srgbClr val="000000"/>
                </a:solidFill>
                <a:effectLst/>
                <a:latin typeface="+mj-lt"/>
              </a:rPr>
              <a:t> + 1 = 0.</a:t>
            </a:r>
          </a:p>
          <a:p>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36</a:t>
            </a:fld>
            <a:endParaRPr lang="nl-NL"/>
          </a:p>
        </p:txBody>
      </p:sp>
    </p:spTree>
    <p:extLst>
      <p:ext uri="{BB962C8B-B14F-4D97-AF65-F5344CB8AC3E}">
        <p14:creationId xmlns:p14="http://schemas.microsoft.com/office/powerpoint/2010/main" val="319856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Een Japans psychiater kent 83.431 decimalen van </a:t>
            </a:r>
            <a:r>
              <a:rPr lang="nl-NL" dirty="0" err="1"/>
              <a:t>pie</a:t>
            </a:r>
            <a:r>
              <a:rPr lang="nl-NL" dirty="0"/>
              <a:t> uit het hoofd….. Er zijn er 22 biljoen bekend ( 9 </a:t>
            </a:r>
            <a:r>
              <a:rPr lang="nl-NL" dirty="0" err="1"/>
              <a:t>Tera</a:t>
            </a:r>
            <a:r>
              <a:rPr lang="nl-NL" dirty="0"/>
              <a:t>)</a:t>
            </a:r>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4</a:t>
            </a:fld>
            <a:endParaRPr lang="nl-NL"/>
          </a:p>
        </p:txBody>
      </p:sp>
    </p:spTree>
    <p:extLst>
      <p:ext uri="{BB962C8B-B14F-4D97-AF65-F5344CB8AC3E}">
        <p14:creationId xmlns:p14="http://schemas.microsoft.com/office/powerpoint/2010/main" val="148847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37</a:t>
            </a:fld>
            <a:endParaRPr lang="nl-NL"/>
          </a:p>
        </p:txBody>
      </p:sp>
    </p:spTree>
    <p:extLst>
      <p:ext uri="{BB962C8B-B14F-4D97-AF65-F5344CB8AC3E}">
        <p14:creationId xmlns:p14="http://schemas.microsoft.com/office/powerpoint/2010/main" val="3773476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r>
              <a:rPr lang="nl-NL" dirty="0"/>
              <a:t>i.c. de warmtestroomdichtheid</a:t>
            </a:r>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39</a:t>
            </a:fld>
            <a:endParaRPr 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r>
              <a:rPr lang="nl-NL" dirty="0"/>
              <a:t>i.c. de warmtestroomdichtheid</a:t>
            </a:r>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40</a:t>
            </a:fld>
            <a:endParaRPr lang="nl-NL"/>
          </a:p>
        </p:txBody>
      </p:sp>
    </p:spTree>
    <p:extLst>
      <p:ext uri="{BB962C8B-B14F-4D97-AF65-F5344CB8AC3E}">
        <p14:creationId xmlns:p14="http://schemas.microsoft.com/office/powerpoint/2010/main" val="2083095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41</a:t>
            </a:fld>
            <a:endParaRPr lang="nl-NL"/>
          </a:p>
        </p:txBody>
      </p:sp>
    </p:spTree>
    <p:extLst>
      <p:ext uri="{BB962C8B-B14F-4D97-AF65-F5344CB8AC3E}">
        <p14:creationId xmlns:p14="http://schemas.microsoft.com/office/powerpoint/2010/main" val="3137863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45</a:t>
            </a:fld>
            <a:endParaRPr lang="nl-NL"/>
          </a:p>
        </p:txBody>
      </p:sp>
    </p:spTree>
    <p:extLst>
      <p:ext uri="{BB962C8B-B14F-4D97-AF65-F5344CB8AC3E}">
        <p14:creationId xmlns:p14="http://schemas.microsoft.com/office/powerpoint/2010/main" val="103084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r>
              <a:rPr lang="nl-NL" dirty="0"/>
              <a:t>Raaklijn voor </a:t>
            </a:r>
            <a:r>
              <a:rPr lang="nl-NL" dirty="0" err="1"/>
              <a:t>optimaliserings</a:t>
            </a:r>
            <a:r>
              <a:rPr lang="nl-NL" dirty="0"/>
              <a:t> beschrijving en voor bewegingen (beweging over een kromme heeft de richting van de raaklijn).</a:t>
            </a:r>
            <a:br>
              <a:rPr lang="nl-NL" dirty="0"/>
            </a:br>
            <a:r>
              <a:rPr lang="nl-NL" dirty="0"/>
              <a:t>Ook </a:t>
            </a:r>
            <a:r>
              <a:rPr lang="nl-NL" dirty="0" err="1"/>
              <a:t>Zeno</a:t>
            </a:r>
            <a:r>
              <a:rPr lang="nl-NL" baseline="0" dirty="0"/>
              <a:t> probeerde raaklijnen met koorden te </a:t>
            </a:r>
            <a:r>
              <a:rPr lang="nl-NL" baseline="0" dirty="0" err="1"/>
              <a:t>vindern</a:t>
            </a:r>
            <a:r>
              <a:rPr lang="nl-NL" baseline="0" dirty="0"/>
              <a:t>, maar liep vast in de limietproblemen</a:t>
            </a:r>
            <a:endParaRPr lang="nl-NL" dirty="0"/>
          </a:p>
          <a:p>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7</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r>
              <a:rPr lang="nl-NL" b="0" i="0" dirty="0">
                <a:solidFill>
                  <a:srgbClr val="202122"/>
                </a:solidFill>
                <a:effectLst/>
                <a:latin typeface="Arial" panose="020B0604020202020204" pitchFamily="34" charset="0"/>
              </a:rPr>
              <a:t>Terwijl Galilei onder huisarrest stond, slaagde hij erin een belangrijk boek naar de Nederlanden te laten smokkelen: </a:t>
            </a:r>
            <a:r>
              <a:rPr lang="nl-NL" b="0" i="1" dirty="0" err="1">
                <a:solidFill>
                  <a:srgbClr val="202122"/>
                </a:solidFill>
                <a:effectLst/>
                <a:latin typeface="Arial" panose="020B0604020202020204" pitchFamily="34" charset="0"/>
              </a:rPr>
              <a:t>Discorsi</a:t>
            </a:r>
            <a:r>
              <a:rPr lang="nl-NL" b="0" i="1" dirty="0">
                <a:solidFill>
                  <a:srgbClr val="202122"/>
                </a:solidFill>
                <a:effectLst/>
                <a:latin typeface="Arial" panose="020B0604020202020204" pitchFamily="34" charset="0"/>
              </a:rPr>
              <a:t> e </a:t>
            </a:r>
            <a:r>
              <a:rPr lang="nl-NL" b="0" i="1" dirty="0" err="1">
                <a:solidFill>
                  <a:srgbClr val="202122"/>
                </a:solidFill>
                <a:effectLst/>
                <a:latin typeface="Arial" panose="020B0604020202020204" pitchFamily="34" charset="0"/>
              </a:rPr>
              <a:t>Dimostrazioni</a:t>
            </a:r>
            <a:r>
              <a:rPr lang="nl-NL" b="0" i="1" dirty="0">
                <a:solidFill>
                  <a:srgbClr val="202122"/>
                </a:solidFill>
                <a:effectLst/>
                <a:latin typeface="Arial" panose="020B0604020202020204" pitchFamily="34" charset="0"/>
              </a:rPr>
              <a:t> </a:t>
            </a:r>
            <a:r>
              <a:rPr lang="nl-NL" b="0" i="1" dirty="0" err="1">
                <a:solidFill>
                  <a:srgbClr val="202122"/>
                </a:solidFill>
                <a:effectLst/>
                <a:latin typeface="Arial" panose="020B0604020202020204" pitchFamily="34" charset="0"/>
              </a:rPr>
              <a:t>Matematiche</a:t>
            </a:r>
            <a:r>
              <a:rPr lang="nl-NL" b="0" i="1" dirty="0">
                <a:solidFill>
                  <a:srgbClr val="202122"/>
                </a:solidFill>
                <a:effectLst/>
                <a:latin typeface="Arial" panose="020B0604020202020204" pitchFamily="34" charset="0"/>
              </a:rPr>
              <a:t>, </a:t>
            </a:r>
            <a:r>
              <a:rPr lang="nl-NL" b="0" i="1" dirty="0" err="1">
                <a:solidFill>
                  <a:srgbClr val="202122"/>
                </a:solidFill>
                <a:effectLst/>
                <a:latin typeface="Arial" panose="020B0604020202020204" pitchFamily="34" charset="0"/>
              </a:rPr>
              <a:t>intorno</a:t>
            </a:r>
            <a:r>
              <a:rPr lang="nl-NL" b="0" i="1" dirty="0">
                <a:solidFill>
                  <a:srgbClr val="202122"/>
                </a:solidFill>
                <a:effectLst/>
                <a:latin typeface="Arial" panose="020B0604020202020204" pitchFamily="34" charset="0"/>
              </a:rPr>
              <a:t> a </a:t>
            </a:r>
            <a:r>
              <a:rPr lang="nl-NL" b="0" i="1" dirty="0" err="1">
                <a:solidFill>
                  <a:srgbClr val="202122"/>
                </a:solidFill>
                <a:effectLst/>
                <a:latin typeface="Arial" panose="020B0604020202020204" pitchFamily="34" charset="0"/>
              </a:rPr>
              <a:t>due</a:t>
            </a:r>
            <a:r>
              <a:rPr lang="nl-NL" b="0" i="1" dirty="0">
                <a:solidFill>
                  <a:srgbClr val="202122"/>
                </a:solidFill>
                <a:effectLst/>
                <a:latin typeface="Arial" panose="020B0604020202020204" pitchFamily="34" charset="0"/>
              </a:rPr>
              <a:t> </a:t>
            </a:r>
            <a:r>
              <a:rPr lang="nl-NL" b="0" i="1" dirty="0" err="1">
                <a:solidFill>
                  <a:srgbClr val="202122"/>
                </a:solidFill>
                <a:effectLst/>
                <a:latin typeface="Arial" panose="020B0604020202020204" pitchFamily="34" charset="0"/>
              </a:rPr>
              <a:t>nuove</a:t>
            </a:r>
            <a:r>
              <a:rPr lang="nl-NL" b="0" i="1" dirty="0">
                <a:solidFill>
                  <a:srgbClr val="202122"/>
                </a:solidFill>
                <a:effectLst/>
                <a:latin typeface="Arial" panose="020B0604020202020204" pitchFamily="34" charset="0"/>
              </a:rPr>
              <a:t> </a:t>
            </a:r>
            <a:r>
              <a:rPr lang="nl-NL" b="0" i="1" dirty="0" err="1">
                <a:solidFill>
                  <a:srgbClr val="202122"/>
                </a:solidFill>
                <a:effectLst/>
                <a:latin typeface="Arial" panose="020B0604020202020204" pitchFamily="34" charset="0"/>
              </a:rPr>
              <a:t>scienze</a:t>
            </a:r>
            <a:r>
              <a:rPr lang="nl-NL" b="0" i="0" dirty="0">
                <a:solidFill>
                  <a:srgbClr val="202122"/>
                </a:solidFill>
                <a:effectLst/>
                <a:latin typeface="Arial" panose="020B0604020202020204" pitchFamily="34" charset="0"/>
              </a:rPr>
              <a:t> (gesprekken en wiskundige bewijzen aangaande twee nieuwe wetenschappen). Hierin verdedigde hij zijn nieuwe inzichten. Dezelfde personen van de </a:t>
            </a:r>
            <a:r>
              <a:rPr lang="nl-NL" b="0" i="1" dirty="0" err="1">
                <a:solidFill>
                  <a:srgbClr val="202122"/>
                </a:solidFill>
                <a:effectLst/>
                <a:latin typeface="Arial" panose="020B0604020202020204" pitchFamily="34" charset="0"/>
              </a:rPr>
              <a:t>Dialogo</a:t>
            </a:r>
            <a:r>
              <a:rPr lang="nl-NL" b="0" i="0" dirty="0">
                <a:solidFill>
                  <a:srgbClr val="202122"/>
                </a:solidFill>
                <a:effectLst/>
                <a:latin typeface="Arial" panose="020B0604020202020204" pitchFamily="34" charset="0"/>
              </a:rPr>
              <a:t> van 1632 keerden erin terug. Het werd in 1638 in </a:t>
            </a:r>
            <a:r>
              <a:rPr lang="nl-NL" b="0" i="0" u="none" strike="noStrike" dirty="0">
                <a:solidFill>
                  <a:srgbClr val="3366CC"/>
                </a:solidFill>
                <a:effectLst/>
                <a:latin typeface="Arial" panose="020B0604020202020204" pitchFamily="34" charset="0"/>
                <a:hlinkClick r:id="rId3" tooltip="Leiden"/>
              </a:rPr>
              <a:t>Leiden</a:t>
            </a:r>
            <a:r>
              <a:rPr lang="nl-NL" b="0" i="0" dirty="0">
                <a:solidFill>
                  <a:srgbClr val="202122"/>
                </a:solidFill>
                <a:effectLst/>
                <a:latin typeface="Arial" panose="020B0604020202020204" pitchFamily="34" charset="0"/>
              </a:rPr>
              <a:t> gepubliceerd. De twee "nieuwe" wetenschappen zijn </a:t>
            </a:r>
            <a:r>
              <a:rPr lang="nl-NL" b="0" i="0" u="none" strike="noStrike" dirty="0">
                <a:solidFill>
                  <a:srgbClr val="3366CC"/>
                </a:solidFill>
                <a:effectLst/>
                <a:latin typeface="Arial" panose="020B0604020202020204" pitchFamily="34" charset="0"/>
                <a:hlinkClick r:id="rId4" tooltip="Materiaalkunde"/>
              </a:rPr>
              <a:t>materiaalkunde</a:t>
            </a:r>
            <a:r>
              <a:rPr lang="nl-NL" b="0" i="0" dirty="0">
                <a:solidFill>
                  <a:srgbClr val="202122"/>
                </a:solidFill>
                <a:effectLst/>
                <a:latin typeface="Arial" panose="020B0604020202020204" pitchFamily="34" charset="0"/>
              </a:rPr>
              <a:t> en </a:t>
            </a:r>
            <a:r>
              <a:rPr lang="nl-NL" b="0" i="0" u="none" strike="noStrike" dirty="0">
                <a:solidFill>
                  <a:srgbClr val="3366CC"/>
                </a:solidFill>
                <a:effectLst/>
                <a:latin typeface="Arial" panose="020B0604020202020204" pitchFamily="34" charset="0"/>
                <a:hlinkClick r:id="rId5" tooltip="Kinematica"/>
              </a:rPr>
              <a:t>kinematica</a:t>
            </a:r>
            <a:r>
              <a:rPr lang="nl-NL" b="0" i="0" dirty="0">
                <a:solidFill>
                  <a:srgbClr val="202122"/>
                </a:solidFill>
                <a:effectLst/>
                <a:latin typeface="Arial" panose="020B0604020202020204" pitchFamily="34" charset="0"/>
              </a:rPr>
              <a:t>.</a:t>
            </a:r>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9</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it-IT" b="1" i="0" dirty="0">
                <a:solidFill>
                  <a:srgbClr val="5F6368"/>
                </a:solidFill>
                <a:effectLst/>
                <a:latin typeface="arial" panose="020B0604020202020204" pitchFamily="34" charset="0"/>
              </a:rPr>
              <a:t>Discorsi e dimostrazioni matematiche intorno a due nuove scienze</a:t>
            </a:r>
            <a:r>
              <a:rPr lang="it-IT" b="0" i="0" dirty="0">
                <a:solidFill>
                  <a:srgbClr val="4D5156"/>
                </a:solidFill>
                <a:effectLst/>
                <a:latin typeface="arial" panose="020B0604020202020204" pitchFamily="34" charset="0"/>
              </a:rPr>
              <a:t> attinenti alla meccanica e ai moti locali </a:t>
            </a:r>
          </a:p>
          <a:p>
            <a:br>
              <a:rPr lang="it-IT" b="0" i="0" dirty="0">
                <a:solidFill>
                  <a:srgbClr val="4D5156"/>
                </a:solidFill>
                <a:effectLst/>
                <a:latin typeface="arial" panose="020B0604020202020204" pitchFamily="34" charset="0"/>
              </a:rPr>
            </a:br>
            <a:r>
              <a:rPr lang="nl-NL" b="0" i="0" dirty="0">
                <a:solidFill>
                  <a:srgbClr val="1F1F1F"/>
                </a:solidFill>
                <a:effectLst/>
                <a:latin typeface="Google Sans"/>
              </a:rPr>
              <a:t>In </a:t>
            </a:r>
            <a:r>
              <a:rPr lang="nl-NL" b="0" i="0" dirty="0">
                <a:solidFill>
                  <a:srgbClr val="040C28"/>
                </a:solidFill>
                <a:effectLst/>
                <a:latin typeface="Google Sans"/>
              </a:rPr>
              <a:t>1608</a:t>
            </a:r>
            <a:r>
              <a:rPr lang="nl-NL" b="0" i="0" dirty="0">
                <a:solidFill>
                  <a:srgbClr val="1F1F1F"/>
                </a:solidFill>
                <a:effectLst/>
                <a:latin typeface="Google Sans"/>
              </a:rPr>
              <a:t> werd in Middelburg de telescoop uitgevonden door Hans </a:t>
            </a:r>
            <a:r>
              <a:rPr lang="nl-NL" b="0" i="0" dirty="0" err="1">
                <a:solidFill>
                  <a:srgbClr val="1F1F1F"/>
                </a:solidFill>
                <a:effectLst/>
                <a:latin typeface="Google Sans"/>
              </a:rPr>
              <a:t>Lipperhey</a:t>
            </a:r>
            <a:r>
              <a:rPr lang="nl-NL" b="0" i="0" dirty="0">
                <a:solidFill>
                  <a:srgbClr val="1F1F1F"/>
                </a:solidFill>
                <a:effectLst/>
                <a:latin typeface="Google Sans"/>
              </a:rPr>
              <a:t>. Na de demonstratie van 'een </a:t>
            </a:r>
            <a:r>
              <a:rPr lang="nl-NL" b="0" i="0" dirty="0" err="1">
                <a:solidFill>
                  <a:srgbClr val="1F1F1F"/>
                </a:solidFill>
                <a:effectLst/>
                <a:latin typeface="Google Sans"/>
              </a:rPr>
              <a:t>seecker</a:t>
            </a:r>
            <a:r>
              <a:rPr lang="nl-NL" b="0" i="0" dirty="0">
                <a:solidFill>
                  <a:srgbClr val="1F1F1F"/>
                </a:solidFill>
                <a:effectLst/>
                <a:latin typeface="Google Sans"/>
              </a:rPr>
              <a:t> instrument om verre te </a:t>
            </a:r>
            <a:r>
              <a:rPr lang="nl-NL" b="0" i="0" dirty="0" err="1">
                <a:solidFill>
                  <a:srgbClr val="1F1F1F"/>
                </a:solidFill>
                <a:effectLst/>
                <a:latin typeface="Google Sans"/>
              </a:rPr>
              <a:t>sien</a:t>
            </a:r>
            <a:r>
              <a:rPr lang="nl-NL" b="0" i="0" dirty="0">
                <a:solidFill>
                  <a:srgbClr val="1F1F1F"/>
                </a:solidFill>
                <a:effectLst/>
                <a:latin typeface="Google Sans"/>
              </a:rPr>
              <a:t>' aan Prins Maurits in Den Haag, vond de telescoop als bruikbaar wetenschappelijk instrument zijn weg in Europa.</a:t>
            </a:r>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10</a:t>
            </a:fld>
            <a:endParaRPr lang="nl-NL"/>
          </a:p>
        </p:txBody>
      </p:sp>
    </p:spTree>
    <p:extLst>
      <p:ext uri="{BB962C8B-B14F-4D97-AF65-F5344CB8AC3E}">
        <p14:creationId xmlns:p14="http://schemas.microsoft.com/office/powerpoint/2010/main" val="228051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12E7DF9-F3EA-4B6B-BFDB-348F298807D6}" type="slidenum">
              <a:rPr lang="nl-NL" smtClean="0"/>
              <a:t>12</a:t>
            </a:fld>
            <a:endParaRPr lang="nl-NL"/>
          </a:p>
        </p:txBody>
      </p:sp>
    </p:spTree>
    <p:extLst>
      <p:ext uri="{BB962C8B-B14F-4D97-AF65-F5344CB8AC3E}">
        <p14:creationId xmlns:p14="http://schemas.microsoft.com/office/powerpoint/2010/main" val="147612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sz="1200" b="0" i="0" kern="1200" dirty="0">
                <a:solidFill>
                  <a:schemeClr val="tx1"/>
                </a:solidFill>
                <a:latin typeface="+mn-lt"/>
                <a:ea typeface="+mn-ea"/>
                <a:cs typeface="+mn-cs"/>
              </a:rPr>
              <a:t>Zijn uitspraak "Ik denk, dus ik ben" (</a:t>
            </a:r>
            <a:r>
              <a:rPr lang="nl-NL" sz="1200" b="0" i="0" kern="1200" dirty="0" err="1">
                <a:solidFill>
                  <a:schemeClr val="tx1"/>
                </a:solidFill>
                <a:latin typeface="+mn-lt"/>
                <a:ea typeface="+mn-ea"/>
                <a:cs typeface="+mn-cs"/>
              </a:rPr>
              <a:t>Cogito</a:t>
            </a:r>
            <a:r>
              <a:rPr lang="nl-NL" sz="1200" b="0" i="0" kern="1200" dirty="0">
                <a:solidFill>
                  <a:schemeClr val="tx1"/>
                </a:solidFill>
                <a:latin typeface="+mn-lt"/>
                <a:ea typeface="+mn-ea"/>
                <a:cs typeface="+mn-cs"/>
              </a:rPr>
              <a:t>, ergo </a:t>
            </a:r>
            <a:r>
              <a:rPr lang="nl-NL" sz="1200" b="0" i="0" kern="1200" dirty="0" err="1">
                <a:solidFill>
                  <a:schemeClr val="tx1"/>
                </a:solidFill>
                <a:latin typeface="+mn-lt"/>
                <a:ea typeface="+mn-ea"/>
                <a:cs typeface="+mn-cs"/>
              </a:rPr>
              <a:t>sum</a:t>
            </a:r>
            <a:r>
              <a:rPr lang="nl-NL" sz="1200" b="0" i="0" kern="1200" dirty="0">
                <a:solidFill>
                  <a:schemeClr val="tx1"/>
                </a:solidFill>
                <a:latin typeface="+mn-lt"/>
                <a:ea typeface="+mn-ea"/>
                <a:cs typeface="+mn-cs"/>
              </a:rPr>
              <a:t>) behelst de overtuiging dat waar je ook aan twijfelt, het feit onomstotelijk blijft dat de mens tijdens het twijfelen aan het denken is. Het denken zelf biedt dus absolute garantie.</a:t>
            </a:r>
          </a:p>
          <a:p>
            <a:r>
              <a:rPr lang="nl-NL" sz="1200" b="0" i="0" kern="1200" dirty="0" err="1">
                <a:solidFill>
                  <a:schemeClr val="tx1"/>
                </a:solidFill>
                <a:latin typeface="+mn-lt"/>
                <a:ea typeface="+mn-ea"/>
                <a:cs typeface="+mn-cs"/>
              </a:rPr>
              <a:t>Descartes</a:t>
            </a:r>
            <a:r>
              <a:rPr lang="nl-NL" sz="1200" b="0" i="0" kern="1200" dirty="0">
                <a:solidFill>
                  <a:schemeClr val="tx1"/>
                </a:solidFill>
                <a:latin typeface="+mn-lt"/>
                <a:ea typeface="+mn-ea"/>
                <a:cs typeface="+mn-cs"/>
              </a:rPr>
              <a:t> geldt als de grondlegger van het autonome menselijk denken. Toch heeft hij het bestaan van God nodig "als een instantie die de betrouwbaarheid van ons denken garandeert." </a:t>
            </a:r>
            <a:r>
              <a:rPr lang="nl-NL" sz="1200" b="0" i="0" kern="1200" dirty="0" err="1">
                <a:solidFill>
                  <a:schemeClr val="tx1"/>
                </a:solidFill>
                <a:latin typeface="+mn-lt"/>
                <a:ea typeface="+mn-ea"/>
                <a:cs typeface="+mn-cs"/>
              </a:rPr>
              <a:t>Descartes</a:t>
            </a:r>
            <a:r>
              <a:rPr lang="nl-NL" sz="1200" b="0" i="0" kern="1200" dirty="0">
                <a:solidFill>
                  <a:schemeClr val="tx1"/>
                </a:solidFill>
                <a:latin typeface="+mn-lt"/>
                <a:ea typeface="+mn-ea"/>
                <a:cs typeface="+mn-cs"/>
              </a:rPr>
              <a:t> is niet de gedoodverfde atheïst, zo betoogde prof. dr. V. </a:t>
            </a:r>
            <a:r>
              <a:rPr lang="nl-NL" sz="1200" b="0" i="0" kern="1200" dirty="0" err="1">
                <a:solidFill>
                  <a:schemeClr val="tx1"/>
                </a:solidFill>
                <a:latin typeface="+mn-lt"/>
                <a:ea typeface="+mn-ea"/>
                <a:cs typeface="+mn-cs"/>
              </a:rPr>
              <a:t>Brümmer</a:t>
            </a:r>
            <a:r>
              <a:rPr lang="nl-NL" sz="1200" b="0" i="0" kern="1200" dirty="0">
                <a:solidFill>
                  <a:schemeClr val="tx1"/>
                </a:solidFill>
                <a:latin typeface="+mn-lt"/>
                <a:ea typeface="+mn-ea"/>
                <a:cs typeface="+mn-cs"/>
              </a:rPr>
              <a:t>, emeritus hoogleraar godsdienstwijsbegeerte in Utrecht, gisteren. "Hij wilde het geloof niet afwijzen, maar juist op een hecht fundament plaatsen. Maar zijn aanpak leidde tot vervelende consequenties voor het geloof. Een eenzijdige toespitsing op de rede laat weinig ruimte over voor een relatie tot God op basis van geloof en ervaring."</a:t>
            </a:r>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14</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Later (1675) nog een uurwerk met een spiraalveer (een ´onrust`) voor tijdmeting</a:t>
            </a:r>
            <a:r>
              <a:rPr lang="nl-NL" baseline="0" dirty="0"/>
              <a:t> op zee. Het bewijs dat de </a:t>
            </a:r>
            <a:r>
              <a:rPr lang="nl-NL" baseline="0" dirty="0" err="1"/>
              <a:t>tautochrone</a:t>
            </a:r>
            <a:r>
              <a:rPr lang="nl-NL" baseline="0" dirty="0"/>
              <a:t> een cycloïde is, achtte hij zijn grootste wiskundige ontdekking. `Het Slingeruurwerk` opgedragen aan Lodewijk XIV</a:t>
            </a:r>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15</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err="1"/>
              <a:t>Leibniz</a:t>
            </a:r>
            <a:r>
              <a:rPr lang="nl-NL" baseline="0" dirty="0"/>
              <a:t>  </a:t>
            </a:r>
            <a:r>
              <a:rPr lang="nl-NL" sz="1200" kern="1200" dirty="0">
                <a:solidFill>
                  <a:schemeClr val="tx1"/>
                </a:solidFill>
                <a:latin typeface="+mn-lt"/>
                <a:ea typeface="+mn-ea"/>
                <a:cs typeface="+mn-cs"/>
              </a:rPr>
              <a:t>“Het verlies van de illustere Heer </a:t>
            </a:r>
            <a:r>
              <a:rPr lang="nl-NL" sz="1200" kern="1200" dirty="0" err="1">
                <a:solidFill>
                  <a:schemeClr val="tx1"/>
                </a:solidFill>
                <a:latin typeface="+mn-lt"/>
                <a:ea typeface="+mn-ea"/>
                <a:cs typeface="+mn-cs"/>
              </a:rPr>
              <a:t>Huygens</a:t>
            </a:r>
            <a:r>
              <a:rPr lang="nl-NL" sz="1200" kern="1200" dirty="0">
                <a:solidFill>
                  <a:schemeClr val="tx1"/>
                </a:solidFill>
                <a:latin typeface="+mn-lt"/>
                <a:ea typeface="+mn-ea"/>
                <a:cs typeface="+mn-cs"/>
              </a:rPr>
              <a:t> is onschatbaar….Ik hoop dat hij zijn boek over het wereldstelsel en over de gesteldheid van de planeten afgekregen heeft”.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latin typeface="+mn-lt"/>
                <a:ea typeface="+mn-ea"/>
                <a:cs typeface="+mn-cs"/>
              </a:rPr>
              <a:t>Andere uitvindingen: aanzet tot de afstandsbepaling op zee,</a:t>
            </a:r>
            <a:r>
              <a:rPr lang="nl-NL" sz="1200" kern="1200" baseline="0" dirty="0">
                <a:solidFill>
                  <a:schemeClr val="tx1"/>
                </a:solidFill>
                <a:latin typeface="+mn-lt"/>
                <a:ea typeface="+mn-ea"/>
                <a:cs typeface="+mn-cs"/>
              </a:rPr>
              <a:t> principe van de ontploffingsmotor </a:t>
            </a:r>
            <a:r>
              <a:rPr lang="nl-NL" sz="1200" kern="1200" baseline="0" dirty="0" err="1">
                <a:solidFill>
                  <a:schemeClr val="tx1"/>
                </a:solidFill>
                <a:latin typeface="+mn-lt"/>
                <a:ea typeface="+mn-ea"/>
                <a:cs typeface="+mn-cs"/>
              </a:rPr>
              <a:t>o.b.v</a:t>
            </a:r>
            <a:r>
              <a:rPr lang="nl-NL" sz="1200" kern="1200" baseline="0" dirty="0">
                <a:solidFill>
                  <a:schemeClr val="tx1"/>
                </a:solidFill>
                <a:latin typeface="+mn-lt"/>
                <a:ea typeface="+mn-ea"/>
                <a:cs typeface="+mn-cs"/>
              </a:rPr>
              <a:t>. buskruit en van de stoommachine .</a:t>
            </a:r>
            <a:endParaRPr lang="nl-NL" sz="1200" kern="1200" dirty="0">
              <a:solidFill>
                <a:schemeClr val="tx1"/>
              </a:solidFill>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17</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1"/>
      </p:bgRef>
    </p:bg>
    <p:spTree>
      <p:nvGrpSpPr>
        <p:cNvPr id="1" name=""/>
        <p:cNvGrpSpPr/>
        <p:nvPr/>
      </p:nvGrpSpPr>
      <p:grpSpPr>
        <a:xfrm>
          <a:off x="0" y="0"/>
          <a:ext cx="0" cy="0"/>
          <a:chOff x="0" y="0"/>
          <a:chExt cx="0" cy="0"/>
        </a:xfrm>
      </p:grpSpPr>
      <p:sp>
        <p:nvSpPr>
          <p:cNvPr id="8" name="Titel 7"/>
          <p:cNvSpPr>
            <a:spLocks noGrp="1"/>
          </p:cNvSpPr>
          <p:nvPr>
            <p:ph type="ctrTitle"/>
          </p:nvPr>
        </p:nvSpPr>
        <p:spPr>
          <a:xfrm>
            <a:off x="3048000" y="3124200"/>
            <a:ext cx="8229600" cy="1894362"/>
          </a:xfrm>
        </p:spPr>
        <p:txBody>
          <a:bodyPr/>
          <a:lstStyle>
            <a:lvl1pPr>
              <a:defRPr b="1"/>
            </a:lvl1pPr>
          </a:lstStyle>
          <a:p>
            <a:r>
              <a:rPr kumimoji="0" lang="nl-NL"/>
              <a:t>Klik om de stijl te bewerken</a:t>
            </a:r>
            <a:endParaRPr kumimoji="0" lang="en-US"/>
          </a:p>
        </p:txBody>
      </p:sp>
      <p:sp>
        <p:nvSpPr>
          <p:cNvPr id="9" name="Ondertitel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a:t>Klik om het opmaakprofiel van de modelondertitel te bewerken</a:t>
            </a:r>
            <a:endParaRPr kumimoji="0" lang="en-US"/>
          </a:p>
        </p:txBody>
      </p:sp>
      <p:sp>
        <p:nvSpPr>
          <p:cNvPr id="28" name="Tijdelijke aanduiding voor datum 27"/>
          <p:cNvSpPr>
            <a:spLocks noGrp="1"/>
          </p:cNvSpPr>
          <p:nvPr>
            <p:ph type="dt" sz="half" idx="10"/>
          </p:nvPr>
        </p:nvSpPr>
        <p:spPr bwMode="auto">
          <a:xfrm rot="5400000">
            <a:off x="10733828" y="1110597"/>
            <a:ext cx="2286000" cy="508000"/>
          </a:xfrm>
        </p:spPr>
        <p:txBody>
          <a:bodyPr/>
          <a:lstStyle/>
          <a:p>
            <a:fld id="{B8E598B7-EEB4-46AD-B1E5-EFA7F8274B65}" type="datetime1">
              <a:rPr lang="nl-NL" smtClean="0"/>
              <a:pPr/>
              <a:t>16-3-2024</a:t>
            </a:fld>
            <a:endParaRPr lang="nl-NL"/>
          </a:p>
        </p:txBody>
      </p:sp>
      <p:sp>
        <p:nvSpPr>
          <p:cNvPr id="17" name="Tijdelijke aanduiding voor voettekst 16"/>
          <p:cNvSpPr>
            <a:spLocks noGrp="1"/>
          </p:cNvSpPr>
          <p:nvPr>
            <p:ph type="ftr" sz="quarter" idx="11"/>
          </p:nvPr>
        </p:nvSpPr>
        <p:spPr bwMode="auto">
          <a:xfrm rot="5400000">
            <a:off x="10045959" y="4117661"/>
            <a:ext cx="3657600" cy="512064"/>
          </a:xfrm>
        </p:spPr>
        <p:txBody>
          <a:bodyPr/>
          <a:lstStyle/>
          <a:p>
            <a:endParaRPr lang="nl-NL"/>
          </a:p>
        </p:txBody>
      </p:sp>
      <p:sp>
        <p:nvSpPr>
          <p:cNvPr id="10" name="Rechthoek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hthoek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hthoek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hthoek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hte verbindingslijn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hte verbindingslijn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Rechte verbindingslijn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Rechte verbindingslijn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Rechte verbindingslijn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Rechte verbindingslijn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hthoek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Ova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Ova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Ova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Tijdelijke aanduiding voor dianummer 28"/>
          <p:cNvSpPr>
            <a:spLocks noGrp="1"/>
          </p:cNvSpPr>
          <p:nvPr>
            <p:ph type="sldNum" sz="quarter" idx="12"/>
          </p:nvPr>
        </p:nvSpPr>
        <p:spPr bwMode="auto">
          <a:xfrm>
            <a:off x="1767392" y="4928702"/>
            <a:ext cx="812800" cy="517524"/>
          </a:xfrm>
        </p:spPr>
        <p:txBody>
          <a:bodyPr/>
          <a:lstStyle/>
          <a:p>
            <a:fld id="{528DF2CE-BAE9-4C0B-A3F3-E37A484A2053}" type="slidenum">
              <a:rPr lang="nl-NL" smtClean="0"/>
              <a:pPr/>
              <a:t>‹nr.›</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5793E1A1-3861-402B-AD7C-24762E50C555}" type="datetime1">
              <a:rPr lang="nl-NL" smtClean="0"/>
              <a:pPr/>
              <a:t>16-3-2024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28DF2CE-BAE9-4C0B-A3F3-E37A484A2053}"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0"/>
            <a:ext cx="2235200" cy="5851525"/>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E0405ED7-D405-4A45-99A8-04F0F14431D0}" type="datetime1">
              <a:rPr lang="nl-NL" smtClean="0"/>
              <a:pPr/>
              <a:t>16-3-2024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28DF2CE-BAE9-4C0B-A3F3-E37A484A2053}"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8" name="Tijdelijke aanduiding voor inhoud 7"/>
          <p:cNvSpPr>
            <a:spLocks noGrp="1"/>
          </p:cNvSpPr>
          <p:nvPr>
            <p:ph sz="quarter" idx="1"/>
          </p:nvPr>
        </p:nvSpPr>
        <p:spPr>
          <a:xfrm>
            <a:off x="609600" y="1600200"/>
            <a:ext cx="9956800" cy="4873752"/>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4"/>
          </p:nvPr>
        </p:nvSpPr>
        <p:spPr/>
        <p:txBody>
          <a:bodyPr rtlCol="0"/>
          <a:lstStyle/>
          <a:p>
            <a:fld id="{7689E40E-560A-47D3-BA52-67429C0F674A}" type="datetime1">
              <a:rPr lang="nl-NL" smtClean="0"/>
              <a:pPr/>
              <a:t>16-3-2024</a:t>
            </a:fld>
            <a:endParaRPr lang="nl-NL"/>
          </a:p>
        </p:txBody>
      </p:sp>
      <p:sp>
        <p:nvSpPr>
          <p:cNvPr id="9" name="Tijdelijke aanduiding voor dianummer 8"/>
          <p:cNvSpPr>
            <a:spLocks noGrp="1"/>
          </p:cNvSpPr>
          <p:nvPr>
            <p:ph type="sldNum" sz="quarter" idx="15"/>
          </p:nvPr>
        </p:nvSpPr>
        <p:spPr/>
        <p:txBody>
          <a:bodyPr rtlCol="0"/>
          <a:lstStyle/>
          <a:p>
            <a:fld id="{528DF2CE-BAE9-4C0B-A3F3-E37A484A2053}" type="slidenum">
              <a:rPr lang="nl-NL" smtClean="0"/>
              <a:pPr/>
              <a:t>‹nr.›</a:t>
            </a:fld>
            <a:endParaRPr lang="nl-NL"/>
          </a:p>
        </p:txBody>
      </p:sp>
      <p:sp>
        <p:nvSpPr>
          <p:cNvPr id="10" name="Tijdelijke aanduiding voor voettekst 9"/>
          <p:cNvSpPr>
            <a:spLocks noGrp="1"/>
          </p:cNvSpPr>
          <p:nvPr>
            <p:ph type="ftr" sz="quarter" idx="16"/>
          </p:nvPr>
        </p:nvSpPr>
        <p:spPr/>
        <p:txBody>
          <a:bodyPr rtlCol="0"/>
          <a:lstStyle/>
          <a:p>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3048000" y="2895600"/>
            <a:ext cx="8229600" cy="2053590"/>
          </a:xfrm>
        </p:spPr>
        <p:txBody>
          <a:bodyPr/>
          <a:lstStyle>
            <a:lvl1pPr algn="l">
              <a:buNone/>
              <a:defRPr sz="3000" b="1" cap="small" baseline="0"/>
            </a:lvl1pPr>
          </a:lstStyle>
          <a:p>
            <a:r>
              <a:rPr kumimoji="0" lang="nl-NL"/>
              <a:t>Klik om de stijl te bewerken</a:t>
            </a:r>
            <a:endParaRPr kumimoji="0" lang="en-US"/>
          </a:p>
        </p:txBody>
      </p:sp>
      <p:sp>
        <p:nvSpPr>
          <p:cNvPr id="3" name="Tijdelijke aanduiding voor tekst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a:t>Klik om de modelstijlen te bewerken</a:t>
            </a:r>
          </a:p>
        </p:txBody>
      </p:sp>
      <p:sp>
        <p:nvSpPr>
          <p:cNvPr id="4" name="Tijdelijke aanduiding voor datum 3"/>
          <p:cNvSpPr>
            <a:spLocks noGrp="1"/>
          </p:cNvSpPr>
          <p:nvPr>
            <p:ph type="dt" sz="half" idx="10"/>
          </p:nvPr>
        </p:nvSpPr>
        <p:spPr bwMode="auto">
          <a:xfrm rot="5400000">
            <a:off x="10732008" y="1106932"/>
            <a:ext cx="2286000" cy="508000"/>
          </a:xfrm>
        </p:spPr>
        <p:txBody>
          <a:bodyPr/>
          <a:lstStyle/>
          <a:p>
            <a:fld id="{5D9BB21A-201F-4189-A6EC-3ACC22137E09}" type="datetime1">
              <a:rPr lang="nl-NL" smtClean="0"/>
              <a:pPr/>
              <a:t>16-3-2024</a:t>
            </a:fld>
            <a:endParaRPr lang="nl-NL"/>
          </a:p>
        </p:txBody>
      </p:sp>
      <p:sp>
        <p:nvSpPr>
          <p:cNvPr id="5" name="Tijdelijke aanduiding voor voettekst 4"/>
          <p:cNvSpPr>
            <a:spLocks noGrp="1"/>
          </p:cNvSpPr>
          <p:nvPr>
            <p:ph type="ftr" sz="quarter" idx="11"/>
          </p:nvPr>
        </p:nvSpPr>
        <p:spPr bwMode="auto">
          <a:xfrm rot="5400000">
            <a:off x="10046208" y="4114800"/>
            <a:ext cx="3657600" cy="512064"/>
          </a:xfrm>
        </p:spPr>
        <p:txBody>
          <a:bodyPr/>
          <a:lstStyle/>
          <a:p>
            <a:endParaRPr lang="nl-NL"/>
          </a:p>
        </p:txBody>
      </p:sp>
      <p:sp>
        <p:nvSpPr>
          <p:cNvPr id="9" name="Rechthoek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hthoek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hthoek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hthoek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hte verbindingslijn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echte verbindingslijn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Rechte verbindingslijn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Rechte verbindingslijn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Rechte verbindingslijn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hthoek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Ova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Ova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Ova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Rechte verbindingslijn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Tijdelijke aanduiding voor dianummer 5"/>
          <p:cNvSpPr>
            <a:spLocks noGrp="1"/>
          </p:cNvSpPr>
          <p:nvPr>
            <p:ph type="sldNum" sz="quarter" idx="12"/>
          </p:nvPr>
        </p:nvSpPr>
        <p:spPr bwMode="auto">
          <a:xfrm>
            <a:off x="1787488" y="4928702"/>
            <a:ext cx="812800" cy="517524"/>
          </a:xfrm>
        </p:spPr>
        <p:txBody>
          <a:bodyPr/>
          <a:lstStyle/>
          <a:p>
            <a:fld id="{528DF2CE-BAE9-4C0B-A3F3-E37A484A2053}" type="slidenum">
              <a:rPr lang="nl-NL" smtClean="0"/>
              <a:pPr/>
              <a:t>‹nr.›</a:t>
            </a:fld>
            <a:endParaRPr lang="nl-N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5" name="Tijdelijke aanduiding voor datum 4"/>
          <p:cNvSpPr>
            <a:spLocks noGrp="1"/>
          </p:cNvSpPr>
          <p:nvPr>
            <p:ph type="dt" sz="half" idx="10"/>
          </p:nvPr>
        </p:nvSpPr>
        <p:spPr/>
        <p:txBody>
          <a:bodyPr/>
          <a:lstStyle/>
          <a:p>
            <a:fld id="{1F7231AD-7866-4408-8F45-084011591852}" type="datetime1">
              <a:rPr lang="nl-NL" smtClean="0"/>
              <a:pPr/>
              <a:t>16-3-2024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28DF2CE-BAE9-4C0B-A3F3-E37A484A2053}" type="slidenum">
              <a:rPr lang="nl-NL" smtClean="0"/>
              <a:pPr/>
              <a:t>‹nr.›</a:t>
            </a:fld>
            <a:endParaRPr lang="nl-NL"/>
          </a:p>
        </p:txBody>
      </p:sp>
      <p:sp>
        <p:nvSpPr>
          <p:cNvPr id="9" name="Tijdelijke aanduiding voor inhoud 8"/>
          <p:cNvSpPr>
            <a:spLocks noGrp="1"/>
          </p:cNvSpPr>
          <p:nvPr>
            <p:ph sz="quarter" idx="1"/>
          </p:nvPr>
        </p:nvSpPr>
        <p:spPr>
          <a:xfrm>
            <a:off x="609600" y="1600200"/>
            <a:ext cx="4876800" cy="45720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1" name="Tijdelijke aanduiding voor inhoud 10"/>
          <p:cNvSpPr>
            <a:spLocks noGrp="1"/>
          </p:cNvSpPr>
          <p:nvPr>
            <p:ph sz="quarter" idx="2"/>
          </p:nvPr>
        </p:nvSpPr>
        <p:spPr>
          <a:xfrm>
            <a:off x="5693664" y="1600200"/>
            <a:ext cx="4876800" cy="45720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10058400" cy="1143000"/>
          </a:xfrm>
        </p:spPr>
        <p:txBody>
          <a:bodyPr anchor="b"/>
          <a:lstStyle>
            <a:lvl1pPr>
              <a:defRPr/>
            </a:lvl1pPr>
          </a:lstStyle>
          <a:p>
            <a:r>
              <a:rPr kumimoji="0" lang="nl-NL"/>
              <a:t>Klik om de stijl te bewerken</a:t>
            </a:r>
            <a:endParaRPr kumimoji="0" lang="en-US"/>
          </a:p>
        </p:txBody>
      </p:sp>
      <p:sp>
        <p:nvSpPr>
          <p:cNvPr id="7" name="Tijdelijke aanduiding voor datum 6"/>
          <p:cNvSpPr>
            <a:spLocks noGrp="1"/>
          </p:cNvSpPr>
          <p:nvPr>
            <p:ph type="dt" sz="half" idx="10"/>
          </p:nvPr>
        </p:nvSpPr>
        <p:spPr/>
        <p:txBody>
          <a:bodyPr/>
          <a:lstStyle/>
          <a:p>
            <a:fld id="{FC2812D6-379B-40DF-AABD-61C214408B04}" type="datetime1">
              <a:rPr lang="nl-NL" smtClean="0"/>
              <a:pPr/>
              <a:t>16-3-2024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28DF2CE-BAE9-4C0B-A3F3-E37A484A2053}" type="slidenum">
              <a:rPr lang="nl-NL" smtClean="0"/>
              <a:pPr/>
              <a:t>‹nr.›</a:t>
            </a:fld>
            <a:endParaRPr lang="nl-NL"/>
          </a:p>
        </p:txBody>
      </p:sp>
      <p:sp>
        <p:nvSpPr>
          <p:cNvPr id="11" name="Tijdelijke aanduiding voor inhoud 10"/>
          <p:cNvSpPr>
            <a:spLocks noGrp="1"/>
          </p:cNvSpPr>
          <p:nvPr>
            <p:ph sz="quarter" idx="2"/>
          </p:nvPr>
        </p:nvSpPr>
        <p:spPr>
          <a:xfrm>
            <a:off x="609600" y="2362200"/>
            <a:ext cx="4876800" cy="38862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3" name="Tijdelijke aanduiding voor inhoud 12"/>
          <p:cNvSpPr>
            <a:spLocks noGrp="1"/>
          </p:cNvSpPr>
          <p:nvPr>
            <p:ph sz="quarter" idx="4"/>
          </p:nvPr>
        </p:nvSpPr>
        <p:spPr>
          <a:xfrm>
            <a:off x="5829300" y="2362200"/>
            <a:ext cx="4876800" cy="38862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2" name="Tijdelijke aanduiding voor tekst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nl-NL"/>
              <a:t>Klik om de modelstijlen te bewerken</a:t>
            </a:r>
          </a:p>
        </p:txBody>
      </p:sp>
      <p:sp>
        <p:nvSpPr>
          <p:cNvPr id="14" name="Tijdelijke aanduiding voor tekst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nl-NL"/>
              <a:t>Klik om de modelstijlen te bewerken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6" name="Tijdelijke aanduiding voor datum 5"/>
          <p:cNvSpPr>
            <a:spLocks noGrp="1"/>
          </p:cNvSpPr>
          <p:nvPr>
            <p:ph type="dt" sz="half" idx="10"/>
          </p:nvPr>
        </p:nvSpPr>
        <p:spPr/>
        <p:txBody>
          <a:bodyPr rtlCol="0"/>
          <a:lstStyle/>
          <a:p>
            <a:fld id="{D2A2C84B-E75B-4018-A10E-F3656DFA726C}" type="datetime1">
              <a:rPr lang="nl-NL" smtClean="0"/>
              <a:pPr/>
              <a:t>16-3-2024</a:t>
            </a:fld>
            <a:endParaRPr lang="nl-NL"/>
          </a:p>
        </p:txBody>
      </p:sp>
      <p:sp>
        <p:nvSpPr>
          <p:cNvPr id="7" name="Tijdelijke aanduiding voor dianummer 6"/>
          <p:cNvSpPr>
            <a:spLocks noGrp="1"/>
          </p:cNvSpPr>
          <p:nvPr>
            <p:ph type="sldNum" sz="quarter" idx="11"/>
          </p:nvPr>
        </p:nvSpPr>
        <p:spPr/>
        <p:txBody>
          <a:bodyPr rtlCol="0"/>
          <a:lstStyle/>
          <a:p>
            <a:fld id="{528DF2CE-BAE9-4C0B-A3F3-E37A484A2053}" type="slidenum">
              <a:rPr lang="nl-NL" smtClean="0"/>
              <a:pPr/>
              <a:t>‹nr.›</a:t>
            </a:fld>
            <a:endParaRPr lang="nl-NL"/>
          </a:p>
        </p:txBody>
      </p:sp>
      <p:sp>
        <p:nvSpPr>
          <p:cNvPr id="8" name="Tijdelijke aanduiding voor voettekst 7"/>
          <p:cNvSpPr>
            <a:spLocks noGrp="1"/>
          </p:cNvSpPr>
          <p:nvPr>
            <p:ph type="ftr" sz="quarter" idx="12"/>
          </p:nvPr>
        </p:nvSpPr>
        <p:spPr/>
        <p:txBody>
          <a:bodyPr rtlCol="0"/>
          <a:lstStyle/>
          <a:p>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7358EF-FF89-4CC5-8FFF-6EEBEB02431B}" type="datetime1">
              <a:rPr lang="nl-NL" smtClean="0"/>
              <a:pPr/>
              <a:t>16-3-2024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28DF2CE-BAE9-4C0B-A3F3-E37A484A2053}"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1">
        <a:schemeClr val="bg1"/>
      </p:bgRef>
    </p:bg>
    <p:spTree>
      <p:nvGrpSpPr>
        <p:cNvPr id="1" name=""/>
        <p:cNvGrpSpPr/>
        <p:nvPr/>
      </p:nvGrpSpPr>
      <p:grpSpPr>
        <a:xfrm>
          <a:off x="0" y="0"/>
          <a:ext cx="0" cy="0"/>
          <a:chOff x="0" y="0"/>
          <a:chExt cx="0" cy="0"/>
        </a:xfrm>
      </p:grpSpPr>
      <p:sp>
        <p:nvSpPr>
          <p:cNvPr id="10" name="Rechte verbindingslijn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Titel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nl-NL"/>
              <a:t>Klik om de stijl te bewerken</a:t>
            </a:r>
            <a:endParaRPr kumimoji="0" lang="en-US"/>
          </a:p>
        </p:txBody>
      </p:sp>
      <p:sp>
        <p:nvSpPr>
          <p:cNvPr id="3" name="Tijdelijke aanduiding voor tekst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nl-NL"/>
              <a:t>Klik om de modelstijlen te bewerken</a:t>
            </a:r>
          </a:p>
        </p:txBody>
      </p:sp>
      <p:sp>
        <p:nvSpPr>
          <p:cNvPr id="8" name="Rechte verbindingslijn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Rechte verbindingslijn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Rechte verbindingslijn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hthoek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hte verbindingslijn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Tijdelijke aanduiding voor inhoud 17"/>
          <p:cNvSpPr>
            <a:spLocks noGrp="1"/>
          </p:cNvSpPr>
          <p:nvPr>
            <p:ph sz="quarter" idx="1"/>
          </p:nvPr>
        </p:nvSpPr>
        <p:spPr>
          <a:xfrm>
            <a:off x="406400" y="274320"/>
            <a:ext cx="7518400" cy="6327648"/>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1" name="Tijdelijke aanduiding voor datum 20"/>
          <p:cNvSpPr>
            <a:spLocks noGrp="1"/>
          </p:cNvSpPr>
          <p:nvPr>
            <p:ph type="dt" sz="half" idx="14"/>
          </p:nvPr>
        </p:nvSpPr>
        <p:spPr/>
        <p:txBody>
          <a:bodyPr rtlCol="0"/>
          <a:lstStyle/>
          <a:p>
            <a:fld id="{4428D5EE-9836-4F56-8658-8C9A9C4EF406}" type="datetime1">
              <a:rPr lang="nl-NL" smtClean="0"/>
              <a:pPr/>
              <a:t>16-3-2024</a:t>
            </a:fld>
            <a:endParaRPr lang="nl-NL"/>
          </a:p>
        </p:txBody>
      </p:sp>
      <p:sp>
        <p:nvSpPr>
          <p:cNvPr id="22" name="Tijdelijke aanduiding voor dianummer 21"/>
          <p:cNvSpPr>
            <a:spLocks noGrp="1"/>
          </p:cNvSpPr>
          <p:nvPr>
            <p:ph type="sldNum" sz="quarter" idx="15"/>
          </p:nvPr>
        </p:nvSpPr>
        <p:spPr/>
        <p:txBody>
          <a:bodyPr rtlCol="0"/>
          <a:lstStyle/>
          <a:p>
            <a:fld id="{528DF2CE-BAE9-4C0B-A3F3-E37A484A2053}" type="slidenum">
              <a:rPr lang="nl-NL" smtClean="0"/>
              <a:pPr/>
              <a:t>‹nr.›</a:t>
            </a:fld>
            <a:endParaRPr lang="nl-NL"/>
          </a:p>
        </p:txBody>
      </p:sp>
      <p:sp>
        <p:nvSpPr>
          <p:cNvPr id="23" name="Tijdelijke aanduiding voor voettekst 22"/>
          <p:cNvSpPr>
            <a:spLocks noGrp="1"/>
          </p:cNvSpPr>
          <p:nvPr>
            <p:ph type="ftr" sz="quarter" idx="16"/>
          </p:nvPr>
        </p:nvSpPr>
        <p:spPr/>
        <p:txBody>
          <a:bodyPr rtlCol="0"/>
          <a:lstStyle/>
          <a:p>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9" name="Rechte verbindingslijn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el 1"/>
          <p:cNvSpPr>
            <a:spLocks noGrp="1"/>
          </p:cNvSpPr>
          <p:nvPr>
            <p:ph type="title"/>
          </p:nvPr>
        </p:nvSpPr>
        <p:spPr>
          <a:xfrm rot="5400000">
            <a:off x="5518404" y="3124200"/>
            <a:ext cx="6309360" cy="609600"/>
          </a:xfrm>
        </p:spPr>
        <p:txBody>
          <a:bodyPr anchor="b"/>
          <a:lstStyle>
            <a:lvl1pPr algn="l">
              <a:buNone/>
              <a:defRPr sz="2000" b="1"/>
            </a:lvl1pPr>
          </a:lstStyle>
          <a:p>
            <a:r>
              <a:rPr kumimoji="0" lang="nl-NL"/>
              <a:t>Klik om de stijl te bewerken</a:t>
            </a:r>
            <a:endParaRPr kumimoji="0" lang="en-US"/>
          </a:p>
        </p:txBody>
      </p:sp>
      <p:sp>
        <p:nvSpPr>
          <p:cNvPr id="3" name="Tijdelijke aanduiding voor afbeelding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nl-NL"/>
              <a:t>Klik op het pictogram als u een afbeelding wilt toevoegen</a:t>
            </a:r>
            <a:endParaRPr kumimoji="0" lang="en-US" dirty="0"/>
          </a:p>
        </p:txBody>
      </p:sp>
      <p:sp>
        <p:nvSpPr>
          <p:cNvPr id="4" name="Tijdelijke aanduiding voor tekst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nl-NL"/>
              <a:t>Klik om de modelstijlen te bewerken</a:t>
            </a:r>
          </a:p>
        </p:txBody>
      </p:sp>
      <p:sp>
        <p:nvSpPr>
          <p:cNvPr id="10" name="Rechte verbindingslijn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hthoek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hte verbindingslijn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Rechte verbindingslijn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Rechte verbindingslijn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Tijdelijke aanduiding voor datum 16"/>
          <p:cNvSpPr>
            <a:spLocks noGrp="1"/>
          </p:cNvSpPr>
          <p:nvPr>
            <p:ph type="dt" sz="half" idx="10"/>
          </p:nvPr>
        </p:nvSpPr>
        <p:spPr/>
        <p:txBody>
          <a:bodyPr rtlCol="0"/>
          <a:lstStyle/>
          <a:p>
            <a:fld id="{4C74F541-02A4-474B-A037-9BFDFDC2832C}" type="datetime1">
              <a:rPr lang="nl-NL" smtClean="0"/>
              <a:pPr/>
              <a:t>16-3-2024</a:t>
            </a:fld>
            <a:endParaRPr lang="nl-NL"/>
          </a:p>
        </p:txBody>
      </p:sp>
      <p:sp>
        <p:nvSpPr>
          <p:cNvPr id="18" name="Tijdelijke aanduiding voor dianummer 17"/>
          <p:cNvSpPr>
            <a:spLocks noGrp="1"/>
          </p:cNvSpPr>
          <p:nvPr>
            <p:ph type="sldNum" sz="quarter" idx="11"/>
          </p:nvPr>
        </p:nvSpPr>
        <p:spPr/>
        <p:txBody>
          <a:bodyPr rtlCol="0"/>
          <a:lstStyle/>
          <a:p>
            <a:fld id="{528DF2CE-BAE9-4C0B-A3F3-E37A484A2053}" type="slidenum">
              <a:rPr lang="nl-NL" smtClean="0"/>
              <a:pPr/>
              <a:t>‹nr.›</a:t>
            </a:fld>
            <a:endParaRPr lang="nl-NL"/>
          </a:p>
        </p:txBody>
      </p:sp>
      <p:sp>
        <p:nvSpPr>
          <p:cNvPr id="21" name="Tijdelijke aanduiding voor voettekst 20"/>
          <p:cNvSpPr>
            <a:spLocks noGrp="1"/>
          </p:cNvSpPr>
          <p:nvPr>
            <p:ph type="ftr" sz="quarter" idx="12"/>
          </p:nvPr>
        </p:nvSpPr>
        <p:spPr/>
        <p:txBody>
          <a:bodyPr rtlCol="0"/>
          <a:lstStyle/>
          <a:p>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hte verbindingslijn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jdelijke aanduiding voor titel 21"/>
          <p:cNvSpPr>
            <a:spLocks noGrp="1"/>
          </p:cNvSpPr>
          <p:nvPr>
            <p:ph type="title"/>
          </p:nvPr>
        </p:nvSpPr>
        <p:spPr>
          <a:xfrm>
            <a:off x="609600" y="274638"/>
            <a:ext cx="9956800" cy="1143000"/>
          </a:xfrm>
          <a:prstGeom prst="rect">
            <a:avLst/>
          </a:prstGeom>
        </p:spPr>
        <p:txBody>
          <a:bodyPr vert="horz" anchor="b">
            <a:normAutofit/>
          </a:bodyPr>
          <a:lstStyle/>
          <a:p>
            <a:r>
              <a:rPr kumimoji="0" lang="nl-NL"/>
              <a:t>Klik om de stijl te bewerken</a:t>
            </a:r>
            <a:endParaRPr kumimoji="0" lang="en-US"/>
          </a:p>
        </p:txBody>
      </p:sp>
      <p:sp>
        <p:nvSpPr>
          <p:cNvPr id="13" name="Tijdelijke aanduiding voor tekst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4" name="Tijdelijke aanduiding voor datum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DCE8574E-DDCD-4CCB-B651-331110F3B329}" type="datetime1">
              <a:rPr lang="nl-NL" smtClean="0"/>
              <a:pPr/>
              <a:t>16-3-2024</a:t>
            </a:fld>
            <a:endParaRPr lang="nl-NL"/>
          </a:p>
        </p:txBody>
      </p:sp>
      <p:sp>
        <p:nvSpPr>
          <p:cNvPr id="3" name="Tijdelijke aanduiding voor voettekst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nl-NL"/>
          </a:p>
        </p:txBody>
      </p:sp>
      <p:sp>
        <p:nvSpPr>
          <p:cNvPr id="7" name="Rechte verbindingslijn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Rechte verbindingslijn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hthoek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hte verbindingslijn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Tijdelijke aanduiding voor dianumm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528DF2CE-BAE9-4C0B-A3F3-E37A484A2053}"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58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50.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9.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31.jpeg"/><Relationship Id="rId7" Type="http://schemas.openxmlformats.org/officeDocument/2006/relationships/image" Target="../media/image7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32.jpeg"/><Relationship Id="rId4" Type="http://schemas.openxmlformats.org/officeDocument/2006/relationships/image" Target="../media/image750.png"/></Relationships>
</file>

<file path=ppt/slides/_rels/slide1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8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21.png"/><Relationship Id="rId5" Type="http://schemas.openxmlformats.org/officeDocument/2006/relationships/image" Target="../media/image922.png"/><Relationship Id="rId10" Type="http://schemas.openxmlformats.org/officeDocument/2006/relationships/image" Target="../media/image940.png"/><Relationship Id="rId4" Type="http://schemas.openxmlformats.org/officeDocument/2006/relationships/image" Target="../media/image923.png"/><Relationship Id="rId9"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1.pn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1.png"/><Relationship Id="rId10" Type="http://schemas.openxmlformats.org/officeDocument/2006/relationships/image" Target="../media/image55.png"/><Relationship Id="rId4" Type="http://schemas.openxmlformats.org/officeDocument/2006/relationships/notesSlide" Target="../notesSlides/notesSlide2.xml"/><Relationship Id="rId9" Type="http://schemas.openxmlformats.org/officeDocument/2006/relationships/image" Target="../media/image53.png"/></Relationships>
</file>

<file path=ppt/slides/_rels/slide4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54.jpeg"/><Relationship Id="rId4" Type="http://schemas.openxmlformats.org/officeDocument/2006/relationships/image" Target="../media/image52.jpeg"/><Relationship Id="rId9"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2.wdp"/><Relationship Id="rId7"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60.png"/><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4" descr="12436.w1980.0618e0c.f958fa8 (1).jpg">
            <a:extLst>
              <a:ext uri="{FF2B5EF4-FFF2-40B4-BE49-F238E27FC236}">
                <a16:creationId xmlns:a16="http://schemas.microsoft.com/office/drawing/2014/main" id="{DC6F791B-92D2-F3AB-B370-5AF4D4279E7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1403" y="-39346"/>
            <a:ext cx="12354832" cy="6957392"/>
          </a:xfrm>
          <a:prstGeom prst="rect">
            <a:avLst/>
          </a:prstGeom>
        </p:spPr>
      </p:pic>
      <p:sp>
        <p:nvSpPr>
          <p:cNvPr id="2" name="Titel 1"/>
          <p:cNvSpPr>
            <a:spLocks noGrp="1"/>
          </p:cNvSpPr>
          <p:nvPr>
            <p:ph type="ctrTitle"/>
          </p:nvPr>
        </p:nvSpPr>
        <p:spPr>
          <a:xfrm>
            <a:off x="5159896" y="908720"/>
            <a:ext cx="5040560" cy="1894362"/>
          </a:xfrm>
        </p:spPr>
        <p:txBody>
          <a:bodyPr>
            <a:noAutofit/>
          </a:bodyPr>
          <a:lstStyle/>
          <a:p>
            <a:r>
              <a:rPr lang="nl-NL" sz="4800" dirty="0">
                <a:solidFill>
                  <a:schemeClr val="bg1"/>
                </a:solidFill>
              </a:rPr>
              <a:t> </a:t>
            </a:r>
          </a:p>
        </p:txBody>
      </p:sp>
      <p:sp>
        <p:nvSpPr>
          <p:cNvPr id="6" name="Tekstvak 5"/>
          <p:cNvSpPr txBox="1"/>
          <p:nvPr/>
        </p:nvSpPr>
        <p:spPr>
          <a:xfrm>
            <a:off x="535100" y="5380500"/>
            <a:ext cx="9324528" cy="738664"/>
          </a:xfrm>
          <a:prstGeom prst="rect">
            <a:avLst/>
          </a:prstGeom>
          <a:noFill/>
        </p:spPr>
        <p:txBody>
          <a:bodyPr wrap="square" rtlCol="0">
            <a:spAutoFit/>
          </a:bodyPr>
          <a:lstStyle/>
          <a:p>
            <a:r>
              <a:rPr lang="nl-NL" sz="2800" b="1" dirty="0">
                <a:solidFill>
                  <a:schemeClr val="bg1"/>
                </a:solidFill>
              </a:rPr>
              <a:t>14 maart 2024</a:t>
            </a:r>
          </a:p>
          <a:p>
            <a:r>
              <a:rPr lang="nl-NL" sz="1400" b="1" dirty="0">
                <a:solidFill>
                  <a:schemeClr val="bg1"/>
                </a:solidFill>
              </a:rPr>
              <a:t>Roel Van Asselt                                                                                                </a:t>
            </a:r>
          </a:p>
        </p:txBody>
      </p:sp>
      <p:sp>
        <p:nvSpPr>
          <p:cNvPr id="7" name="Tekstvak 6"/>
          <p:cNvSpPr txBox="1"/>
          <p:nvPr/>
        </p:nvSpPr>
        <p:spPr>
          <a:xfrm>
            <a:off x="4079776" y="742565"/>
            <a:ext cx="6696744" cy="3046988"/>
          </a:xfrm>
          <a:prstGeom prst="rect">
            <a:avLst/>
          </a:prstGeom>
          <a:noFill/>
        </p:spPr>
        <p:txBody>
          <a:bodyPr wrap="square" rtlCol="0">
            <a:spAutoFit/>
          </a:bodyPr>
          <a:lstStyle/>
          <a:p>
            <a:pPr algn="r"/>
            <a:r>
              <a:rPr lang="nl-NL" sz="4400" b="1" dirty="0">
                <a:solidFill>
                  <a:srgbClr val="FFFF00"/>
                </a:solidFill>
              </a:rPr>
              <a:t>         </a:t>
            </a:r>
            <a:r>
              <a:rPr lang="nl-NL" sz="3600" b="1" dirty="0">
                <a:solidFill>
                  <a:schemeClr val="bg1"/>
                </a:solidFill>
                <a:latin typeface="Yu Gothic UI Light" panose="020B0300000000000000" pitchFamily="34" charset="-128"/>
                <a:ea typeface="Yu Gothic UI Light" panose="020B0300000000000000" pitchFamily="34" charset="-128"/>
              </a:rPr>
              <a:t>Een praktische geschiedenis </a:t>
            </a:r>
            <a:br>
              <a:rPr lang="nl-NL" sz="3600" b="1" dirty="0">
                <a:solidFill>
                  <a:schemeClr val="bg1"/>
                </a:solidFill>
                <a:latin typeface="Yu Gothic UI Light" panose="020B0300000000000000" pitchFamily="34" charset="-128"/>
                <a:ea typeface="Yu Gothic UI Light" panose="020B0300000000000000" pitchFamily="34" charset="-128"/>
              </a:rPr>
            </a:br>
            <a:r>
              <a:rPr lang="nl-NL" sz="3600" b="1" dirty="0">
                <a:solidFill>
                  <a:schemeClr val="bg1"/>
                </a:solidFill>
                <a:latin typeface="Yu Gothic UI Light" panose="020B0300000000000000" pitchFamily="34" charset="-128"/>
                <a:ea typeface="Yu Gothic UI Light" panose="020B0300000000000000" pitchFamily="34" charset="-128"/>
              </a:rPr>
              <a:t>      van de Wiskunde (II) </a:t>
            </a:r>
          </a:p>
          <a:p>
            <a:pPr algn="r"/>
            <a:r>
              <a:rPr lang="nl-NL" sz="3600" b="1" dirty="0">
                <a:solidFill>
                  <a:schemeClr val="bg1"/>
                </a:solidFill>
                <a:latin typeface="Yu Gothic UI Light" panose="020B0300000000000000" pitchFamily="34" charset="-128"/>
                <a:ea typeface="Yu Gothic UI Light" panose="020B0300000000000000" pitchFamily="34" charset="-128"/>
              </a:rPr>
              <a:t>17</a:t>
            </a:r>
            <a:r>
              <a:rPr lang="nl-NL" sz="3600" b="1" baseline="30000" dirty="0">
                <a:solidFill>
                  <a:schemeClr val="bg1"/>
                </a:solidFill>
                <a:latin typeface="Yu Gothic UI Light" panose="020B0300000000000000" pitchFamily="34" charset="-128"/>
                <a:ea typeface="Yu Gothic UI Light" panose="020B0300000000000000" pitchFamily="34" charset="-128"/>
              </a:rPr>
              <a:t>e</a:t>
            </a:r>
            <a:r>
              <a:rPr lang="nl-NL" sz="3600" b="1" dirty="0">
                <a:solidFill>
                  <a:schemeClr val="bg1"/>
                </a:solidFill>
                <a:latin typeface="Yu Gothic UI Light" panose="020B0300000000000000" pitchFamily="34" charset="-128"/>
                <a:ea typeface="Yu Gothic UI Light" panose="020B0300000000000000" pitchFamily="34" charset="-128"/>
              </a:rPr>
              <a:t> en 18</a:t>
            </a:r>
            <a:r>
              <a:rPr lang="nl-NL" sz="3600" b="1" baseline="30000" dirty="0">
                <a:solidFill>
                  <a:schemeClr val="bg1"/>
                </a:solidFill>
                <a:latin typeface="Yu Gothic UI Light" panose="020B0300000000000000" pitchFamily="34" charset="-128"/>
                <a:ea typeface="Yu Gothic UI Light" panose="020B0300000000000000" pitchFamily="34" charset="-128"/>
              </a:rPr>
              <a:t>e</a:t>
            </a:r>
            <a:r>
              <a:rPr lang="nl-NL" sz="3600" b="1" dirty="0">
                <a:solidFill>
                  <a:schemeClr val="bg1"/>
                </a:solidFill>
                <a:latin typeface="Yu Gothic UI Light" panose="020B0300000000000000" pitchFamily="34" charset="-128"/>
                <a:ea typeface="Yu Gothic UI Light" panose="020B0300000000000000" pitchFamily="34" charset="-128"/>
              </a:rPr>
              <a:t> eeuw</a:t>
            </a:r>
          </a:p>
          <a:p>
            <a:pPr algn="r"/>
            <a:r>
              <a:rPr lang="nl-NL" sz="4000" b="1" dirty="0">
                <a:solidFill>
                  <a:srgbClr val="FFFF00"/>
                </a:solidFill>
                <a:latin typeface="Yu Gothic UI Light" panose="020B0300000000000000" pitchFamily="34" charset="-128"/>
                <a:ea typeface="Yu Gothic UI Light" panose="020B0300000000000000" pitchFamily="34" charset="-128"/>
              </a:rPr>
              <a:t>      </a:t>
            </a:r>
            <a:r>
              <a:rPr lang="nl-NL" sz="4000" b="1" dirty="0">
                <a:solidFill>
                  <a:srgbClr val="000000"/>
                </a:solidFill>
                <a:latin typeface="Yu Gothic UI Light" panose="020B0300000000000000" pitchFamily="34" charset="-128"/>
                <a:ea typeface="Yu Gothic UI Light" panose="020B0300000000000000" pitchFamily="34" charset="-128"/>
              </a:rPr>
              <a:t>   </a:t>
            </a:r>
            <a:endParaRPr lang="nl-NL" sz="4000" b="1" dirty="0">
              <a:solidFill>
                <a:schemeClr val="bg1">
                  <a:lumMod val="95000"/>
                </a:schemeClr>
              </a:solidFill>
              <a:latin typeface="Yu Gothic UI Light" panose="020B0300000000000000" pitchFamily="34" charset="-128"/>
              <a:ea typeface="Yu Gothic UI Light" panose="020B0300000000000000" pitchFamily="34" charset="-128"/>
            </a:endParaRPr>
          </a:p>
        </p:txBody>
      </p:sp>
      <p:sp>
        <p:nvSpPr>
          <p:cNvPr id="3" name="Tekstvak 2">
            <a:extLst>
              <a:ext uri="{FF2B5EF4-FFF2-40B4-BE49-F238E27FC236}">
                <a16:creationId xmlns:a16="http://schemas.microsoft.com/office/drawing/2014/main" id="{24FF77DB-F92B-AB11-2D97-6135F55756F6}"/>
              </a:ext>
            </a:extLst>
          </p:cNvPr>
          <p:cNvSpPr txBox="1"/>
          <p:nvPr/>
        </p:nvSpPr>
        <p:spPr>
          <a:xfrm>
            <a:off x="3647728" y="5373216"/>
            <a:ext cx="3906443" cy="539081"/>
          </a:xfrm>
          <a:prstGeom prst="rect">
            <a:avLst/>
          </a:prstGeom>
          <a:noFill/>
        </p:spPr>
        <p:txBody>
          <a:bodyPr wrap="square" rtlCol="0">
            <a:spAutoFit/>
          </a:bodyPr>
          <a:lstStyle/>
          <a:p>
            <a:r>
              <a:rPr lang="nl-NL" sz="2800" dirty="0">
                <a:solidFill>
                  <a:schemeClr val="bg1"/>
                </a:solidFill>
                <a:cs typeface="Dreaming Outloud Pro" panose="020B0604020202020204" pitchFamily="66" charset="0"/>
              </a:rPr>
              <a:t>Werkgroep mbo-hbo</a:t>
            </a:r>
          </a:p>
        </p:txBody>
      </p:sp>
      <p:pic>
        <p:nvPicPr>
          <p:cNvPr id="1028" name="Picture 4" descr="Lerarenopleidingen Science en Wiskunde/Rekenen | Jaarvergadering NVvW">
            <a:extLst>
              <a:ext uri="{FF2B5EF4-FFF2-40B4-BE49-F238E27FC236}">
                <a16:creationId xmlns:a16="http://schemas.microsoft.com/office/drawing/2014/main" id="{DC765391-A3DD-8EA1-A6DB-221C56E80F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0236" y="5515407"/>
            <a:ext cx="1591883" cy="79478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ekst, teken, illustratie, vectorafbeeldingen&#10;&#10;Automatisch gegenereerde beschrijving">
            <a:extLst>
              <a:ext uri="{FF2B5EF4-FFF2-40B4-BE49-F238E27FC236}">
                <a16:creationId xmlns:a16="http://schemas.microsoft.com/office/drawing/2014/main" id="{78F4B3CB-4DA8-E751-E71B-B9CECAF752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0317" y="5510952"/>
            <a:ext cx="1050493" cy="1050493"/>
          </a:xfrm>
          <a:prstGeom prst="rect">
            <a:avLst/>
          </a:prstGeom>
        </p:spPr>
      </p:pic>
      <p:sp>
        <p:nvSpPr>
          <p:cNvPr id="4" name="Tekstvak 3">
            <a:extLst>
              <a:ext uri="{FF2B5EF4-FFF2-40B4-BE49-F238E27FC236}">
                <a16:creationId xmlns:a16="http://schemas.microsoft.com/office/drawing/2014/main" id="{3C30A97B-96D4-19CC-AC27-AFC8F91DF27F}"/>
              </a:ext>
            </a:extLst>
          </p:cNvPr>
          <p:cNvSpPr txBox="1"/>
          <p:nvPr/>
        </p:nvSpPr>
        <p:spPr>
          <a:xfrm>
            <a:off x="416373" y="738836"/>
            <a:ext cx="5184576" cy="707886"/>
          </a:xfrm>
          <a:prstGeom prst="rect">
            <a:avLst/>
          </a:prstGeom>
          <a:noFill/>
        </p:spPr>
        <p:txBody>
          <a:bodyPr wrap="square" rtlCol="0">
            <a:spAutoFit/>
          </a:bodyPr>
          <a:lstStyle/>
          <a:p>
            <a:r>
              <a:rPr lang="nl-NL" sz="4000">
                <a:solidFill>
                  <a:schemeClr val="bg1"/>
                </a:solidFill>
              </a:rPr>
              <a:t> </a:t>
            </a:r>
            <a:endParaRPr lang="nl-NL" sz="4000" dirty="0">
              <a:solidFill>
                <a:schemeClr val="bg1"/>
              </a:solidFill>
            </a:endParaRPr>
          </a:p>
        </p:txBody>
      </p:sp>
    </p:spTree>
    <p:extLst>
      <p:ext uri="{BB962C8B-B14F-4D97-AF65-F5344CB8AC3E}">
        <p14:creationId xmlns:p14="http://schemas.microsoft.com/office/powerpoint/2010/main" val="18233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51678AD-BF2B-42C1-FD46-EB244DA30B21}"/>
              </a:ext>
            </a:extLst>
          </p:cNvPr>
          <p:cNvSpPr>
            <a:spLocks noGrp="1"/>
          </p:cNvSpPr>
          <p:nvPr>
            <p:ph type="sldNum" sz="quarter" idx="15"/>
          </p:nvPr>
        </p:nvSpPr>
        <p:spPr/>
        <p:txBody>
          <a:bodyPr/>
          <a:lstStyle/>
          <a:p>
            <a:fld id="{528DF2CE-BAE9-4C0B-A3F3-E37A484A2053}" type="slidenum">
              <a:rPr lang="nl-NL" smtClean="0"/>
              <a:pPr/>
              <a:t>10</a:t>
            </a:fld>
            <a:endParaRPr lang="nl-NL"/>
          </a:p>
        </p:txBody>
      </p:sp>
      <p:pic>
        <p:nvPicPr>
          <p:cNvPr id="6" name="Afbeelding 5" descr="Afbeelding met tekst, person, persoon, oud&#10;&#10;Automatisch gegenereerde beschrijving">
            <a:extLst>
              <a:ext uri="{FF2B5EF4-FFF2-40B4-BE49-F238E27FC236}">
                <a16:creationId xmlns:a16="http://schemas.microsoft.com/office/drawing/2014/main" id="{8EF2B740-5082-CF0B-F187-ECFF7EE33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384" y="1273869"/>
            <a:ext cx="1692704" cy="207741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6827304E-95AE-EF98-68ED-CA9665288BC6}"/>
                  </a:ext>
                </a:extLst>
              </p:cNvPr>
              <p:cNvSpPr txBox="1"/>
              <p:nvPr/>
            </p:nvSpPr>
            <p:spPr>
              <a:xfrm>
                <a:off x="669471" y="1708703"/>
                <a:ext cx="8662589" cy="1323439"/>
              </a:xfrm>
              <a:prstGeom prst="rect">
                <a:avLst/>
              </a:prstGeom>
              <a:noFill/>
            </p:spPr>
            <p:txBody>
              <a:bodyPr wrap="square" rtlCol="0">
                <a:spAutoFit/>
              </a:bodyPr>
              <a:lstStyle/>
              <a:p>
                <a:r>
                  <a:rPr lang="nl-NL" sz="2000" dirty="0"/>
                  <a:t>Galilei gaf als eerste de </a:t>
                </a:r>
                <a:r>
                  <a:rPr lang="nl-NL" sz="2000" i="1" dirty="0"/>
                  <a:t>bewegingsvergelijking</a:t>
                </a:r>
                <a:r>
                  <a:rPr lang="nl-NL" sz="2000" dirty="0"/>
                  <a:t> van een vallend voorwerp n.a.v. de valproeven in Pisa: te weten </a:t>
                </a:r>
                <a:r>
                  <a:rPr lang="nl-NL" sz="2000" i="1" dirty="0"/>
                  <a:t>d</a:t>
                </a:r>
                <a:r>
                  <a:rPr lang="nl-NL" sz="2000" dirty="0"/>
                  <a:t> = 16 </a:t>
                </a:r>
                <a14:m>
                  <m:oMath xmlns:m="http://schemas.openxmlformats.org/officeDocument/2006/math">
                    <m:sSup>
                      <m:sSupPr>
                        <m:ctrlPr>
                          <a:rPr lang="nl-NL" sz="2000" i="1" smtClean="0">
                            <a:latin typeface="Cambria Math" panose="02040503050406030204" pitchFamily="18" charset="0"/>
                          </a:rPr>
                        </m:ctrlPr>
                      </m:sSupPr>
                      <m:e>
                        <m:r>
                          <a:rPr lang="nl-NL" sz="2000" b="0" i="1" smtClean="0">
                            <a:latin typeface="Cambria Math" panose="02040503050406030204" pitchFamily="18" charset="0"/>
                          </a:rPr>
                          <m:t>𝑡</m:t>
                        </m:r>
                      </m:e>
                      <m:sup>
                        <m:r>
                          <a:rPr lang="nl-NL" sz="2000" b="0" i="1" smtClean="0">
                            <a:latin typeface="Cambria Math" panose="02040503050406030204" pitchFamily="18" charset="0"/>
                          </a:rPr>
                          <m:t>2</m:t>
                        </m:r>
                      </m:sup>
                    </m:sSup>
                    <m:r>
                      <a:rPr lang="nl-NL" sz="2000" b="0" i="1" smtClean="0">
                        <a:latin typeface="Cambria Math" panose="02040503050406030204" pitchFamily="18" charset="0"/>
                      </a:rPr>
                      <m:t>, </m:t>
                    </m:r>
                    <m:r>
                      <a:rPr lang="nl-NL" sz="2000" b="0" i="0" smtClean="0">
                        <a:latin typeface="Cambria Math" panose="02040503050406030204" pitchFamily="18" charset="0"/>
                      </a:rPr>
                      <m:t> </m:t>
                    </m:r>
                    <m:r>
                      <m:rPr>
                        <m:sty m:val="p"/>
                      </m:rPr>
                      <a:rPr lang="nl-NL" sz="2000" b="0" i="0" smtClean="0">
                        <a:latin typeface="Cambria Math" panose="02040503050406030204" pitchFamily="18" charset="0"/>
                      </a:rPr>
                      <m:t>met</m:t>
                    </m:r>
                    <m:r>
                      <a:rPr lang="nl-NL" sz="2000" b="0" i="1" smtClean="0">
                        <a:latin typeface="Cambria Math" panose="02040503050406030204" pitchFamily="18" charset="0"/>
                      </a:rPr>
                      <m:t> </m:t>
                    </m:r>
                    <m:r>
                      <a:rPr lang="nl-NL" sz="2000" b="0" i="1" smtClean="0">
                        <a:latin typeface="Cambria Math" panose="02040503050406030204" pitchFamily="18" charset="0"/>
                      </a:rPr>
                      <m:t>𝑑</m:t>
                    </m:r>
                    <m:r>
                      <a:rPr lang="nl-NL" sz="2000" b="0" i="0" smtClean="0">
                        <a:latin typeface="Cambria Math" panose="02040503050406030204" pitchFamily="18" charset="0"/>
                      </a:rPr>
                      <m:t> </m:t>
                    </m:r>
                    <m:r>
                      <m:rPr>
                        <m:sty m:val="p"/>
                      </m:rPr>
                      <a:rPr lang="nl-NL" sz="2000" b="0" i="0" smtClean="0">
                        <a:latin typeface="Cambria Math" panose="02040503050406030204" pitchFamily="18" charset="0"/>
                      </a:rPr>
                      <m:t>de</m:t>
                    </m:r>
                    <m:r>
                      <a:rPr lang="nl-NL" sz="2000" b="0" i="0" smtClean="0">
                        <a:latin typeface="Cambria Math" panose="02040503050406030204" pitchFamily="18" charset="0"/>
                      </a:rPr>
                      <m:t> </m:t>
                    </m:r>
                    <m:r>
                      <m:rPr>
                        <m:sty m:val="p"/>
                      </m:rPr>
                      <a:rPr lang="nl-NL" sz="2000" b="0" i="0" smtClean="0">
                        <a:latin typeface="Cambria Math" panose="02040503050406030204" pitchFamily="18" charset="0"/>
                      </a:rPr>
                      <m:t>afgelegde</m:t>
                    </m:r>
                    <m:r>
                      <a:rPr lang="nl-NL" sz="2000" b="0" i="0" smtClean="0">
                        <a:latin typeface="Cambria Math" panose="02040503050406030204" pitchFamily="18" charset="0"/>
                      </a:rPr>
                      <m:t> </m:t>
                    </m:r>
                    <m:r>
                      <m:rPr>
                        <m:sty m:val="p"/>
                      </m:rPr>
                      <a:rPr lang="nl-NL" sz="2000" b="0" i="0" smtClean="0">
                        <a:latin typeface="Cambria Math" panose="02040503050406030204" pitchFamily="18" charset="0"/>
                      </a:rPr>
                      <m:t>valafstand</m:t>
                    </m:r>
                    <m:r>
                      <a:rPr lang="nl-NL" sz="2000" b="0" i="0" smtClean="0">
                        <a:latin typeface="Cambria Math" panose="02040503050406030204" pitchFamily="18" charset="0"/>
                      </a:rPr>
                      <m:t> </m:t>
                    </m:r>
                    <m:r>
                      <m:rPr>
                        <m:sty m:val="p"/>
                      </m:rPr>
                      <a:rPr lang="nl-NL" sz="2000" b="0" i="0" smtClean="0">
                        <a:latin typeface="Cambria Math" panose="02040503050406030204" pitchFamily="18" charset="0"/>
                      </a:rPr>
                      <m:t>uitgedrukt</m:t>
                    </m:r>
                    <m:r>
                      <a:rPr lang="nl-NL" sz="2000" b="0" i="0" smtClean="0">
                        <a:latin typeface="Cambria Math" panose="02040503050406030204" pitchFamily="18" charset="0"/>
                      </a:rPr>
                      <m:t> </m:t>
                    </m:r>
                    <m:r>
                      <m:rPr>
                        <m:sty m:val="p"/>
                      </m:rPr>
                      <a:rPr lang="nl-NL" sz="2000" b="0" i="0" smtClean="0">
                        <a:latin typeface="Cambria Math" panose="02040503050406030204" pitchFamily="18" charset="0"/>
                      </a:rPr>
                      <m:t>in</m:t>
                    </m:r>
                    <m:r>
                      <a:rPr lang="nl-NL" sz="2000" b="0" i="0" smtClean="0">
                        <a:latin typeface="Cambria Math" panose="02040503050406030204" pitchFamily="18" charset="0"/>
                      </a:rPr>
                      <m:t> </m:t>
                    </m:r>
                    <m:r>
                      <m:rPr>
                        <m:sty m:val="p"/>
                      </m:rPr>
                      <a:rPr lang="nl-NL" sz="2000" b="0" i="0" smtClean="0">
                        <a:latin typeface="Cambria Math" panose="02040503050406030204" pitchFamily="18" charset="0"/>
                      </a:rPr>
                      <m:t>voet</m:t>
                    </m:r>
                  </m:oMath>
                </a14:m>
                <a:r>
                  <a:rPr lang="nl-NL" sz="2000" dirty="0"/>
                  <a:t>, t in sec.  </a:t>
                </a:r>
              </a:p>
              <a:p>
                <a:endParaRPr lang="nl-NL" sz="2000" dirty="0"/>
              </a:p>
            </p:txBody>
          </p:sp>
        </mc:Choice>
        <mc:Fallback xmlns="">
          <p:sp>
            <p:nvSpPr>
              <p:cNvPr id="5" name="Tekstvak 4">
                <a:extLst>
                  <a:ext uri="{FF2B5EF4-FFF2-40B4-BE49-F238E27FC236}">
                    <a16:creationId xmlns:a16="http://schemas.microsoft.com/office/drawing/2014/main" id="{6827304E-95AE-EF98-68ED-CA9665288BC6}"/>
                  </a:ext>
                </a:extLst>
              </p:cNvPr>
              <p:cNvSpPr txBox="1">
                <a:spLocks noRot="1" noChangeAspect="1" noMove="1" noResize="1" noEditPoints="1" noAdjustHandles="1" noChangeArrowheads="1" noChangeShapeType="1" noTextEdit="1"/>
              </p:cNvSpPr>
              <p:nvPr/>
            </p:nvSpPr>
            <p:spPr>
              <a:xfrm>
                <a:off x="669471" y="1708703"/>
                <a:ext cx="8662589" cy="1323439"/>
              </a:xfrm>
              <a:prstGeom prst="rect">
                <a:avLst/>
              </a:prstGeom>
              <a:blipFill>
                <a:blip r:embed="rId4"/>
                <a:stretch>
                  <a:fillRect l="-774" t="-2304" r="-1126"/>
                </a:stretch>
              </a:blipFill>
            </p:spPr>
            <p:txBody>
              <a:bodyPr/>
              <a:lstStyle/>
              <a:p>
                <a:r>
                  <a:rPr lang="nl-NL">
                    <a:noFill/>
                  </a:rPr>
                  <a:t> </a:t>
                </a:r>
              </a:p>
            </p:txBody>
          </p:sp>
        </mc:Fallback>
      </mc:AlternateContent>
      <p:sp>
        <p:nvSpPr>
          <p:cNvPr id="10" name="Titel 9">
            <a:extLst>
              <a:ext uri="{FF2B5EF4-FFF2-40B4-BE49-F238E27FC236}">
                <a16:creationId xmlns:a16="http://schemas.microsoft.com/office/drawing/2014/main" id="{BEAD8960-933E-02A0-2655-F61E27B4D143}"/>
              </a:ext>
            </a:extLst>
          </p:cNvPr>
          <p:cNvSpPr>
            <a:spLocks noGrp="1"/>
          </p:cNvSpPr>
          <p:nvPr>
            <p:ph type="title"/>
          </p:nvPr>
        </p:nvSpPr>
        <p:spPr>
          <a:xfrm>
            <a:off x="681810" y="179656"/>
            <a:ext cx="10917279" cy="1143000"/>
          </a:xfrm>
        </p:spPr>
        <p:txBody>
          <a:bodyPr>
            <a:normAutofit fontScale="90000"/>
          </a:bodyPr>
          <a:lstStyle/>
          <a:p>
            <a:r>
              <a:rPr lang="nl-NL" sz="2800" b="1" dirty="0" err="1">
                <a:solidFill>
                  <a:schemeClr val="accent1">
                    <a:lumMod val="75000"/>
                  </a:schemeClr>
                </a:solidFill>
                <a:latin typeface="Yu Gothic UI Light" panose="020B0300000000000000" pitchFamily="34" charset="-128"/>
                <a:ea typeface="Yu Gothic UI Light" panose="020B0300000000000000" pitchFamily="34" charset="-128"/>
              </a:rPr>
              <a:t>Galileo</a:t>
            </a:r>
            <a:r>
              <a:rPr lang="nl-NL" sz="2800" b="1" dirty="0">
                <a:solidFill>
                  <a:schemeClr val="accent1">
                    <a:lumMod val="75000"/>
                  </a:schemeClr>
                </a:solidFill>
                <a:latin typeface="Yu Gothic UI Light" panose="020B0300000000000000" pitchFamily="34" charset="-128"/>
                <a:ea typeface="Yu Gothic UI Light" panose="020B0300000000000000" pitchFamily="34" charset="-128"/>
              </a:rPr>
              <a:t> Galilei (1564-1642)</a:t>
            </a:r>
            <a:br>
              <a:rPr lang="nl-NL" sz="2800" b="1" dirty="0">
                <a:solidFill>
                  <a:schemeClr val="accent1">
                    <a:lumMod val="75000"/>
                  </a:schemeClr>
                </a:solidFill>
                <a:latin typeface="Yu Gothic UI Light" panose="020B0300000000000000" pitchFamily="34" charset="-128"/>
                <a:ea typeface="Yu Gothic UI Light" panose="020B0300000000000000" pitchFamily="34" charset="-128"/>
              </a:rPr>
            </a:br>
            <a:br>
              <a:rPr lang="nl-NL" sz="2000" b="1" dirty="0">
                <a:solidFill>
                  <a:schemeClr val="accent1">
                    <a:lumMod val="75000"/>
                  </a:schemeClr>
                </a:solidFill>
                <a:latin typeface="Yu Gothic UI Light" panose="020B0300000000000000" pitchFamily="34" charset="-128"/>
                <a:ea typeface="Yu Gothic UI Light" panose="020B0300000000000000" pitchFamily="34" charset="-128"/>
              </a:rPr>
            </a:br>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“De natuurwetenschappen zijn geschreven in de taal van de wiskunde” </a:t>
            </a:r>
            <a:endParaRPr lang="nl-NL" dirty="0"/>
          </a:p>
        </p:txBody>
      </p:sp>
      <p:sp>
        <p:nvSpPr>
          <p:cNvPr id="14" name="Tekstvak 13">
            <a:extLst>
              <a:ext uri="{FF2B5EF4-FFF2-40B4-BE49-F238E27FC236}">
                <a16:creationId xmlns:a16="http://schemas.microsoft.com/office/drawing/2014/main" id="{7057A7B9-D64D-1047-4BB0-EABFD8409242}"/>
              </a:ext>
            </a:extLst>
          </p:cNvPr>
          <p:cNvSpPr txBox="1"/>
          <p:nvPr/>
        </p:nvSpPr>
        <p:spPr>
          <a:xfrm>
            <a:off x="673017" y="2650548"/>
            <a:ext cx="7344816" cy="707886"/>
          </a:xfrm>
          <a:prstGeom prst="rect">
            <a:avLst/>
          </a:prstGeom>
          <a:noFill/>
        </p:spPr>
        <p:txBody>
          <a:bodyPr wrap="square" rtlCol="0">
            <a:spAutoFit/>
          </a:bodyPr>
          <a:lstStyle/>
          <a:p>
            <a:r>
              <a:rPr lang="nl-NL" sz="2000" dirty="0"/>
              <a:t>Ook weerlegde hij de stelling van Aristoteles dat zwaardere voorwerpen altijd sneller vallen dan lichtere voorwerpen.</a:t>
            </a:r>
          </a:p>
        </p:txBody>
      </p:sp>
      <p:sp>
        <p:nvSpPr>
          <p:cNvPr id="15" name="Tekstvak 14">
            <a:extLst>
              <a:ext uri="{FF2B5EF4-FFF2-40B4-BE49-F238E27FC236}">
                <a16:creationId xmlns:a16="http://schemas.microsoft.com/office/drawing/2014/main" id="{2869F560-5D53-B8FC-36F6-58540432A90D}"/>
              </a:ext>
            </a:extLst>
          </p:cNvPr>
          <p:cNvSpPr txBox="1"/>
          <p:nvPr/>
        </p:nvSpPr>
        <p:spPr>
          <a:xfrm>
            <a:off x="797819" y="3465498"/>
            <a:ext cx="8120918" cy="1015663"/>
          </a:xfrm>
          <a:prstGeom prst="rect">
            <a:avLst/>
          </a:prstGeom>
          <a:noFill/>
        </p:spPr>
        <p:txBody>
          <a:bodyPr wrap="square" rtlCol="0">
            <a:spAutoFit/>
          </a:bodyPr>
          <a:lstStyle/>
          <a:p>
            <a:r>
              <a:rPr lang="nl-NL" sz="2000" dirty="0"/>
              <a:t>Maar…., daarmee was hij niet de eerste: Simon Stevin deed twee jaar eerder, in 1586, zijn valproeven van de Nieuwe kerk in Delft en toonde aan dat Aristoteles ongelijk had.</a:t>
            </a:r>
          </a:p>
        </p:txBody>
      </p:sp>
      <p:pic>
        <p:nvPicPr>
          <p:cNvPr id="17" name="Afbeelding 16" descr="Afbeelding met schets, Menselijk gezicht, portret, person&#10;&#10;Automatisch gegenereerde beschrijving">
            <a:extLst>
              <a:ext uri="{FF2B5EF4-FFF2-40B4-BE49-F238E27FC236}">
                <a16:creationId xmlns:a16="http://schemas.microsoft.com/office/drawing/2014/main" id="{69B9775F-5A6E-3674-DCAE-5FBF54772D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8850" y="3789040"/>
            <a:ext cx="1866814" cy="2388594"/>
          </a:xfrm>
          <a:prstGeom prst="rect">
            <a:avLst/>
          </a:prstGeom>
        </p:spPr>
      </p:pic>
      <p:sp>
        <p:nvSpPr>
          <p:cNvPr id="20" name="Tekstvak 19">
            <a:extLst>
              <a:ext uri="{FF2B5EF4-FFF2-40B4-BE49-F238E27FC236}">
                <a16:creationId xmlns:a16="http://schemas.microsoft.com/office/drawing/2014/main" id="{1861B6FA-B215-0513-0D51-B3C354DE0240}"/>
              </a:ext>
            </a:extLst>
          </p:cNvPr>
          <p:cNvSpPr txBox="1"/>
          <p:nvPr/>
        </p:nvSpPr>
        <p:spPr>
          <a:xfrm>
            <a:off x="669471" y="5218380"/>
            <a:ext cx="8370530" cy="1569660"/>
          </a:xfrm>
          <a:prstGeom prst="rect">
            <a:avLst/>
          </a:prstGeom>
          <a:noFill/>
        </p:spPr>
        <p:txBody>
          <a:bodyPr wrap="square">
            <a:spAutoFit/>
          </a:bodyPr>
          <a:lstStyle/>
          <a:p>
            <a:r>
              <a:rPr lang="nl-NL" sz="2400" b="0" i="0" dirty="0">
                <a:solidFill>
                  <a:srgbClr val="202122"/>
                </a:solidFill>
                <a:effectLst/>
                <a:latin typeface="Century Schoolbook" panose="02040604050505020304" pitchFamily="18" charset="0"/>
              </a:rPr>
              <a:t>Galilei verbeterde ook de eerder in 1608 te </a:t>
            </a:r>
            <a:r>
              <a:rPr lang="nl-NL" sz="2400" b="1" i="0" dirty="0">
                <a:solidFill>
                  <a:srgbClr val="202122"/>
                </a:solidFill>
                <a:effectLst/>
                <a:latin typeface="Century Schoolbook" panose="02040604050505020304" pitchFamily="18" charset="0"/>
              </a:rPr>
              <a:t>Middelburg </a:t>
            </a:r>
            <a:r>
              <a:rPr lang="nl-NL" sz="2400" b="0" i="0" dirty="0">
                <a:solidFill>
                  <a:srgbClr val="202122"/>
                </a:solidFill>
                <a:effectLst/>
                <a:latin typeface="Century Schoolbook" panose="02040604050505020304" pitchFamily="18" charset="0"/>
              </a:rPr>
              <a:t>! uitgevonden telescoop (</a:t>
            </a:r>
            <a:r>
              <a:rPr lang="nl-NL" sz="2400" b="0" i="0" dirty="0" err="1">
                <a:solidFill>
                  <a:srgbClr val="202122"/>
                </a:solidFill>
                <a:effectLst/>
                <a:latin typeface="Century Schoolbook" panose="02040604050505020304" pitchFamily="18" charset="0"/>
              </a:rPr>
              <a:t>Lipperhey</a:t>
            </a:r>
            <a:r>
              <a:rPr lang="nl-NL" sz="2400" b="0" i="0" dirty="0">
                <a:solidFill>
                  <a:srgbClr val="202122"/>
                </a:solidFill>
                <a:effectLst/>
                <a:latin typeface="Century Schoolbook" panose="02040604050505020304" pitchFamily="18" charset="0"/>
              </a:rPr>
              <a:t>).</a:t>
            </a:r>
          </a:p>
          <a:p>
            <a:r>
              <a:rPr lang="nl-NL" sz="2400" b="0" i="0" dirty="0">
                <a:solidFill>
                  <a:srgbClr val="202122"/>
                </a:solidFill>
                <a:effectLst/>
                <a:latin typeface="Century Schoolbook" panose="02040604050505020304" pitchFamily="18" charset="0"/>
              </a:rPr>
              <a:t>Hij kon daarmee de beweringen van Copernicus over de om de zon bewegende aarde bevestigen.</a:t>
            </a:r>
            <a:endParaRPr lang="nl-NL" sz="2400" dirty="0">
              <a:latin typeface="Century Schoolbook" panose="02040604050505020304" pitchFamily="18" charset="0"/>
            </a:endParaRPr>
          </a:p>
        </p:txBody>
      </p:sp>
      <p:sp>
        <p:nvSpPr>
          <p:cNvPr id="2" name="Tekstvak 1">
            <a:extLst>
              <a:ext uri="{FF2B5EF4-FFF2-40B4-BE49-F238E27FC236}">
                <a16:creationId xmlns:a16="http://schemas.microsoft.com/office/drawing/2014/main" id="{3003A139-2BF6-2CA8-5E1C-4B4A3D561BCC}"/>
              </a:ext>
            </a:extLst>
          </p:cNvPr>
          <p:cNvSpPr txBox="1"/>
          <p:nvPr/>
        </p:nvSpPr>
        <p:spPr>
          <a:xfrm>
            <a:off x="797819" y="4410870"/>
            <a:ext cx="7848872" cy="1107996"/>
          </a:xfrm>
          <a:prstGeom prst="rect">
            <a:avLst/>
          </a:prstGeom>
          <a:noFill/>
        </p:spPr>
        <p:txBody>
          <a:bodyPr wrap="square" rtlCol="0">
            <a:spAutoFit/>
          </a:bodyPr>
          <a:lstStyle/>
          <a:p>
            <a:r>
              <a:rPr lang="nl-NL" sz="2400" dirty="0"/>
              <a:t>PM:  Stevin benadrukte dat het in de wetenschapsbeoefening ging om </a:t>
            </a:r>
            <a:r>
              <a:rPr lang="nl-NL" sz="2400" i="1" dirty="0"/>
              <a:t>“</a:t>
            </a:r>
            <a:r>
              <a:rPr lang="nl-NL" sz="2400" i="1" dirty="0" err="1"/>
              <a:t>Spiegheling</a:t>
            </a:r>
            <a:r>
              <a:rPr lang="nl-NL" sz="2400" i="1" dirty="0"/>
              <a:t> en </a:t>
            </a:r>
            <a:r>
              <a:rPr lang="nl-NL" sz="2400" i="1" dirty="0" err="1"/>
              <a:t>daet</a:t>
            </a:r>
            <a:r>
              <a:rPr lang="nl-NL" sz="2400" i="1"/>
              <a:t>”.</a:t>
            </a:r>
            <a:endParaRPr lang="nl-NL" sz="2400" i="1" dirty="0"/>
          </a:p>
          <a:p>
            <a:endParaRPr lang="nl-NL" dirty="0"/>
          </a:p>
        </p:txBody>
      </p:sp>
    </p:spTree>
    <p:extLst>
      <p:ext uri="{BB962C8B-B14F-4D97-AF65-F5344CB8AC3E}">
        <p14:creationId xmlns:p14="http://schemas.microsoft.com/office/powerpoint/2010/main" val="385983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20"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4DE01-2C97-A9F1-FBE0-461CC6B997F0}"/>
              </a:ext>
            </a:extLst>
          </p:cNvPr>
          <p:cNvSpPr>
            <a:spLocks noGrp="1"/>
          </p:cNvSpPr>
          <p:nvPr>
            <p:ph type="title"/>
          </p:nvPr>
        </p:nvSpPr>
        <p:spPr/>
        <p:txBody>
          <a:bodyPr/>
          <a:lstStyle/>
          <a:p>
            <a:r>
              <a:rPr lang="nl-NL" dirty="0">
                <a:solidFill>
                  <a:srgbClr val="FF0000"/>
                </a:solidFill>
              </a:rPr>
              <a:t>Principe van Pierre de Fermat (1601-1665)</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47EAB753-27CD-9852-E4E5-9004A05828C1}"/>
                  </a:ext>
                </a:extLst>
              </p:cNvPr>
              <p:cNvSpPr>
                <a:spLocks noGrp="1"/>
              </p:cNvSpPr>
              <p:nvPr>
                <p:ph sz="quarter" idx="1"/>
              </p:nvPr>
            </p:nvSpPr>
            <p:spPr>
              <a:xfrm>
                <a:off x="501494" y="1489600"/>
                <a:ext cx="9956800" cy="3340968"/>
              </a:xfrm>
            </p:spPr>
            <p:txBody>
              <a:bodyPr>
                <a:normAutofit fontScale="85000" lnSpcReduction="10000"/>
              </a:bodyPr>
              <a:lstStyle/>
              <a:p>
                <a:r>
                  <a:rPr lang="nl-NL" dirty="0"/>
                  <a:t>Een ander “dynamisch” fenomeen was het principe van Fermat: licht van punt A naar punt B volgt altijd een weg die in de kortste tijd kan worden afgelegd.</a:t>
                </a:r>
              </a:p>
              <a:p>
                <a:r>
                  <a:rPr lang="nl-NL" dirty="0"/>
                  <a:t>De kortste tijd van A naar B door twee media waarin de snelheid respectievelijk </a:t>
                </a:r>
                <a14:m>
                  <m:oMath xmlns:m="http://schemas.openxmlformats.org/officeDocument/2006/math">
                    <m:sSub>
                      <m:sSubPr>
                        <m:ctrlPr>
                          <a:rPr lang="nl-NL" i="1" dirty="0" smtClean="0">
                            <a:latin typeface="Cambria Math" panose="02040503050406030204" pitchFamily="18" charset="0"/>
                          </a:rPr>
                        </m:ctrlPr>
                      </m:sSubPr>
                      <m:e>
                        <m:r>
                          <a:rPr lang="nl-NL" b="0" i="1" dirty="0" smtClean="0">
                            <a:latin typeface="Cambria Math" panose="02040503050406030204" pitchFamily="18" charset="0"/>
                          </a:rPr>
                          <m:t>𝑣</m:t>
                        </m:r>
                      </m:e>
                      <m:sub>
                        <m:r>
                          <a:rPr lang="nl-NL" b="0" i="1" dirty="0" smtClean="0">
                            <a:latin typeface="Cambria Math" panose="02040503050406030204" pitchFamily="18" charset="0"/>
                          </a:rPr>
                          <m:t>1</m:t>
                        </m:r>
                      </m:sub>
                    </m:sSub>
                  </m:oMath>
                </a14:m>
                <a:r>
                  <a:rPr lang="nl-NL" b="0" i="1" dirty="0">
                    <a:latin typeface="Cambria Math" panose="02040503050406030204" pitchFamily="18" charset="0"/>
                  </a:rPr>
                  <a:t> </a:t>
                </a:r>
                <a:r>
                  <a:rPr lang="nl-NL" dirty="0"/>
                  <a:t>en </a:t>
                </a:r>
                <a14:m>
                  <m:oMath xmlns:m="http://schemas.openxmlformats.org/officeDocument/2006/math">
                    <m:sSub>
                      <m:sSubPr>
                        <m:ctrlPr>
                          <a:rPr lang="nl-NL" i="1" dirty="0">
                            <a:latin typeface="Cambria Math" panose="02040503050406030204" pitchFamily="18" charset="0"/>
                          </a:rPr>
                        </m:ctrlPr>
                      </m:sSubPr>
                      <m:e>
                        <m:r>
                          <a:rPr lang="nl-NL" i="1" dirty="0">
                            <a:latin typeface="Cambria Math" panose="02040503050406030204" pitchFamily="18" charset="0"/>
                          </a:rPr>
                          <m:t>𝑣</m:t>
                        </m:r>
                      </m:e>
                      <m:sub>
                        <m:r>
                          <a:rPr lang="nl-NL" b="0" i="1" dirty="0" smtClean="0">
                            <a:latin typeface="Cambria Math" panose="02040503050406030204" pitchFamily="18" charset="0"/>
                          </a:rPr>
                          <m:t>2</m:t>
                        </m:r>
                      </m:sub>
                    </m:sSub>
                    <m:r>
                      <a:rPr lang="nl-NL" i="1" dirty="0">
                        <a:latin typeface="Cambria Math" panose="02040503050406030204" pitchFamily="18" charset="0"/>
                      </a:rPr>
                      <m:t> </m:t>
                    </m:r>
                  </m:oMath>
                </a14:m>
                <a:r>
                  <a:rPr lang="nl-NL" dirty="0"/>
                  <a:t> is, wordt berekend door het minimaliseren van de benodigde tijd T: </a:t>
                </a:r>
              </a:p>
              <a:p>
                <a:r>
                  <a:rPr lang="nl-NL" i="1" dirty="0"/>
                  <a:t>T (x) = </a:t>
                </a:r>
                <a14:m>
                  <m:oMath xmlns:m="http://schemas.openxmlformats.org/officeDocument/2006/math">
                    <m:f>
                      <m:fPr>
                        <m:ctrlPr>
                          <a:rPr lang="nl-NL" sz="3300" i="1">
                            <a:latin typeface="Cambria Math" panose="02040503050406030204" pitchFamily="18" charset="0"/>
                          </a:rPr>
                        </m:ctrlPr>
                      </m:fPr>
                      <m:num>
                        <m:r>
                          <a:rPr lang="nl-NL" sz="3300" i="1">
                            <a:latin typeface="Cambria Math" panose="02040503050406030204" pitchFamily="18" charset="0"/>
                          </a:rPr>
                          <m:t>𝐴𝑂</m:t>
                        </m:r>
                      </m:num>
                      <m:den>
                        <m:sSub>
                          <m:sSubPr>
                            <m:ctrlPr>
                              <a:rPr lang="nl-NL" sz="3300" i="1">
                                <a:latin typeface="Cambria Math" panose="02040503050406030204" pitchFamily="18" charset="0"/>
                              </a:rPr>
                            </m:ctrlPr>
                          </m:sSubPr>
                          <m:e>
                            <m:r>
                              <a:rPr lang="nl-NL" sz="3300" i="1">
                                <a:latin typeface="Cambria Math" panose="02040503050406030204" pitchFamily="18" charset="0"/>
                              </a:rPr>
                              <m:t>𝑣</m:t>
                            </m:r>
                          </m:e>
                          <m:sub>
                            <m:r>
                              <a:rPr lang="nl-NL" sz="3300" i="1">
                                <a:latin typeface="Cambria Math" panose="02040503050406030204" pitchFamily="18" charset="0"/>
                              </a:rPr>
                              <m:t>1</m:t>
                            </m:r>
                          </m:sub>
                        </m:sSub>
                      </m:den>
                    </m:f>
                  </m:oMath>
                </a14:m>
                <a:r>
                  <a:rPr lang="nl-NL" i="1" dirty="0"/>
                  <a:t> </a:t>
                </a:r>
                <a:r>
                  <a:rPr lang="nl-NL" sz="2800" i="1" dirty="0"/>
                  <a:t>+</a:t>
                </a:r>
                <a:r>
                  <a:rPr lang="nl-NL" i="1" dirty="0"/>
                  <a:t> </a:t>
                </a:r>
                <a14:m>
                  <m:oMath xmlns:m="http://schemas.openxmlformats.org/officeDocument/2006/math">
                    <m:f>
                      <m:fPr>
                        <m:ctrlPr>
                          <a:rPr lang="nl-NL" sz="3300" i="1">
                            <a:latin typeface="Cambria Math" panose="02040503050406030204" pitchFamily="18" charset="0"/>
                          </a:rPr>
                        </m:ctrlPr>
                      </m:fPr>
                      <m:num>
                        <m:r>
                          <a:rPr lang="nl-NL" sz="3300" i="1">
                            <a:latin typeface="Cambria Math" panose="02040503050406030204" pitchFamily="18" charset="0"/>
                          </a:rPr>
                          <m:t>𝑂𝐵</m:t>
                        </m:r>
                      </m:num>
                      <m:den>
                        <m:sSub>
                          <m:sSubPr>
                            <m:ctrlPr>
                              <a:rPr lang="nl-NL" sz="3300" i="1">
                                <a:latin typeface="Cambria Math" panose="02040503050406030204" pitchFamily="18" charset="0"/>
                              </a:rPr>
                            </m:ctrlPr>
                          </m:sSubPr>
                          <m:e>
                            <m:r>
                              <a:rPr lang="nl-NL" sz="3300" i="1">
                                <a:latin typeface="Cambria Math" panose="02040503050406030204" pitchFamily="18" charset="0"/>
                              </a:rPr>
                              <m:t>𝑣</m:t>
                            </m:r>
                          </m:e>
                          <m:sub>
                            <m:r>
                              <a:rPr lang="nl-NL" sz="3300" i="1">
                                <a:latin typeface="Cambria Math" panose="02040503050406030204" pitchFamily="18" charset="0"/>
                              </a:rPr>
                              <m:t>2</m:t>
                            </m:r>
                          </m:sub>
                        </m:sSub>
                      </m:den>
                    </m:f>
                  </m:oMath>
                </a14:m>
                <a:r>
                  <a:rPr lang="nl-NL" i="1" dirty="0"/>
                  <a:t> = </a:t>
                </a:r>
                <a14:m>
                  <m:oMath xmlns:m="http://schemas.openxmlformats.org/officeDocument/2006/math">
                    <m:f>
                      <m:fPr>
                        <m:ctrlPr>
                          <a:rPr lang="nl-NL" i="1" smtClean="0">
                            <a:latin typeface="Cambria Math" panose="02040503050406030204" pitchFamily="18" charset="0"/>
                          </a:rPr>
                        </m:ctrlPr>
                      </m:fPr>
                      <m:num>
                        <m:r>
                          <a:rPr lang="nl-NL" b="0" i="1" smtClean="0">
                            <a:latin typeface="Cambria Math" panose="02040503050406030204" pitchFamily="18" charset="0"/>
                          </a:rPr>
                          <m:t>1</m:t>
                        </m:r>
                      </m:num>
                      <m:den>
                        <m:sSub>
                          <m:sSubPr>
                            <m:ctrlPr>
                              <a:rPr lang="nl-NL" i="1" smtClean="0">
                                <a:latin typeface="Cambria Math" panose="02040503050406030204" pitchFamily="18" charset="0"/>
                              </a:rPr>
                            </m:ctrlPr>
                          </m:sSubPr>
                          <m:e>
                            <m:r>
                              <a:rPr lang="nl-NL" b="0" i="1" smtClean="0">
                                <a:latin typeface="Cambria Math" panose="02040503050406030204" pitchFamily="18" charset="0"/>
                              </a:rPr>
                              <m:t>𝑣</m:t>
                            </m:r>
                          </m:e>
                          <m:sub>
                            <m:r>
                              <a:rPr lang="nl-NL" b="0" i="1" smtClean="0">
                                <a:latin typeface="Cambria Math" panose="02040503050406030204" pitchFamily="18" charset="0"/>
                              </a:rPr>
                              <m:t>1</m:t>
                            </m:r>
                          </m:sub>
                        </m:sSub>
                      </m:den>
                    </m:f>
                    <m:rad>
                      <m:radPr>
                        <m:degHide m:val="on"/>
                        <m:ctrlPr>
                          <a:rPr lang="nl-NL" i="1" smtClean="0">
                            <a:latin typeface="Cambria Math" panose="02040503050406030204" pitchFamily="18" charset="0"/>
                          </a:rPr>
                        </m:ctrlPr>
                      </m:radPr>
                      <m:deg/>
                      <m:e>
                        <m:sSup>
                          <m:sSupPr>
                            <m:ctrlPr>
                              <a:rPr lang="nl-NL" i="1" smtClean="0">
                                <a:latin typeface="Cambria Math" panose="02040503050406030204" pitchFamily="18" charset="0"/>
                              </a:rPr>
                            </m:ctrlPr>
                          </m:sSupPr>
                          <m:e>
                            <m:r>
                              <a:rPr lang="nl-NL" i="1" smtClean="0">
                                <a:latin typeface="Cambria Math" panose="02040503050406030204" pitchFamily="18" charset="0"/>
                              </a:rPr>
                              <m:t>𝑎</m:t>
                            </m:r>
                          </m:e>
                          <m:sup>
                            <m:r>
                              <a:rPr lang="nl-NL" i="1" smtClean="0">
                                <a:latin typeface="Cambria Math" panose="02040503050406030204" pitchFamily="18" charset="0"/>
                              </a:rPr>
                              <m:t>2</m:t>
                            </m:r>
                          </m:sup>
                        </m:sSup>
                        <m:r>
                          <a:rPr lang="nl-NL" i="1" smtClean="0">
                            <a:latin typeface="Cambria Math" panose="02040503050406030204" pitchFamily="18" charset="0"/>
                          </a:rPr>
                          <m:t>+</m:t>
                        </m:r>
                        <m:sSup>
                          <m:sSupPr>
                            <m:ctrlPr>
                              <a:rPr lang="nl-NL" i="1" smtClean="0">
                                <a:latin typeface="Cambria Math" panose="02040503050406030204" pitchFamily="18" charset="0"/>
                              </a:rPr>
                            </m:ctrlPr>
                          </m:sSupPr>
                          <m:e>
                            <m:r>
                              <a:rPr lang="nl-NL" b="0" i="1" smtClean="0">
                                <a:latin typeface="Cambria Math" panose="02040503050406030204" pitchFamily="18" charset="0"/>
                              </a:rPr>
                              <m:t>𝑥</m:t>
                            </m:r>
                          </m:e>
                          <m:sup>
                            <m:r>
                              <a:rPr lang="nl-NL" i="1" smtClean="0">
                                <a:latin typeface="Cambria Math" panose="02040503050406030204" pitchFamily="18" charset="0"/>
                              </a:rPr>
                              <m:t>2</m:t>
                            </m:r>
                          </m:sup>
                        </m:sSup>
                      </m:e>
                    </m:rad>
                  </m:oMath>
                </a14:m>
                <a:r>
                  <a:rPr lang="nl-NL" i="1" dirty="0"/>
                  <a:t> + </a:t>
                </a:r>
                <a14:m>
                  <m:oMath xmlns:m="http://schemas.openxmlformats.org/officeDocument/2006/math">
                    <m:f>
                      <m:fPr>
                        <m:ctrlPr>
                          <a:rPr lang="nl-NL" i="1">
                            <a:latin typeface="Cambria Math" panose="02040503050406030204" pitchFamily="18" charset="0"/>
                          </a:rPr>
                        </m:ctrlPr>
                      </m:fPr>
                      <m:num>
                        <m:r>
                          <a:rPr lang="nl-NL" i="1">
                            <a:latin typeface="Cambria Math" panose="02040503050406030204" pitchFamily="18" charset="0"/>
                          </a:rPr>
                          <m:t>1</m:t>
                        </m:r>
                      </m:num>
                      <m:den>
                        <m:sSub>
                          <m:sSubPr>
                            <m:ctrlPr>
                              <a:rPr lang="nl-NL" i="1">
                                <a:latin typeface="Cambria Math" panose="02040503050406030204" pitchFamily="18" charset="0"/>
                              </a:rPr>
                            </m:ctrlPr>
                          </m:sSubPr>
                          <m:e>
                            <m:r>
                              <a:rPr lang="nl-NL" i="1">
                                <a:latin typeface="Cambria Math" panose="02040503050406030204" pitchFamily="18" charset="0"/>
                              </a:rPr>
                              <m:t>𝑣</m:t>
                            </m:r>
                          </m:e>
                          <m:sub>
                            <m:r>
                              <a:rPr lang="nl-NL" b="0" i="1" smtClean="0">
                                <a:latin typeface="Cambria Math" panose="02040503050406030204" pitchFamily="18" charset="0"/>
                              </a:rPr>
                              <m:t>2</m:t>
                            </m:r>
                          </m:sub>
                        </m:sSub>
                      </m:den>
                    </m:f>
                    <m:rad>
                      <m:radPr>
                        <m:degHide m:val="on"/>
                        <m:ctrlPr>
                          <a:rPr lang="nl-NL" i="1">
                            <a:latin typeface="Cambria Math" panose="02040503050406030204" pitchFamily="18" charset="0"/>
                          </a:rPr>
                        </m:ctrlPr>
                      </m:radPr>
                      <m:deg/>
                      <m:e>
                        <m:sSup>
                          <m:sSupPr>
                            <m:ctrlPr>
                              <a:rPr lang="nl-NL" i="1">
                                <a:latin typeface="Cambria Math" panose="02040503050406030204" pitchFamily="18" charset="0"/>
                              </a:rPr>
                            </m:ctrlPr>
                          </m:sSupPr>
                          <m:e>
                            <m:r>
                              <a:rPr lang="nl-NL" b="0" i="1" smtClean="0">
                                <a:latin typeface="Cambria Math" panose="02040503050406030204" pitchFamily="18" charset="0"/>
                              </a:rPr>
                              <m:t>𝑏</m:t>
                            </m:r>
                          </m:e>
                          <m:sup>
                            <m:r>
                              <a:rPr lang="nl-NL" i="1">
                                <a:latin typeface="Cambria Math" panose="02040503050406030204" pitchFamily="18" charset="0"/>
                              </a:rPr>
                              <m:t>2</m:t>
                            </m:r>
                          </m:sup>
                        </m:sSup>
                        <m:r>
                          <a:rPr lang="nl-NL" i="1">
                            <a:latin typeface="Cambria Math" panose="02040503050406030204" pitchFamily="18" charset="0"/>
                          </a:rPr>
                          <m:t>+</m:t>
                        </m:r>
                        <m:sSup>
                          <m:sSupPr>
                            <m:ctrlPr>
                              <a:rPr lang="nl-NL" i="1">
                                <a:latin typeface="Cambria Math" panose="02040503050406030204" pitchFamily="18" charset="0"/>
                              </a:rPr>
                            </m:ctrlPr>
                          </m:sSupPr>
                          <m:e>
                            <m:r>
                              <a:rPr lang="nl-NL" b="0" i="1" smtClean="0">
                                <a:latin typeface="Cambria Math" panose="02040503050406030204" pitchFamily="18" charset="0"/>
                              </a:rPr>
                              <m:t>(</m:t>
                            </m:r>
                            <m:r>
                              <a:rPr lang="nl-NL" b="0" i="1" smtClean="0">
                                <a:latin typeface="Cambria Math" panose="02040503050406030204" pitchFamily="18" charset="0"/>
                              </a:rPr>
                              <m:t>𝑐</m:t>
                            </m:r>
                            <m:r>
                              <a:rPr lang="nl-NL" b="0" i="1" smtClean="0">
                                <a:latin typeface="Cambria Math" panose="02040503050406030204" pitchFamily="18" charset="0"/>
                              </a:rPr>
                              <m:t>−</m:t>
                            </m:r>
                            <m:r>
                              <a:rPr lang="nl-NL" b="0" i="1" smtClean="0">
                                <a:latin typeface="Cambria Math" panose="02040503050406030204" pitchFamily="18" charset="0"/>
                              </a:rPr>
                              <m:t>𝑥</m:t>
                            </m:r>
                            <m:r>
                              <a:rPr lang="nl-NL" b="0" i="1" smtClean="0">
                                <a:latin typeface="Cambria Math" panose="02040503050406030204" pitchFamily="18" charset="0"/>
                              </a:rPr>
                              <m:t>)</m:t>
                            </m:r>
                          </m:e>
                          <m:sup>
                            <m:r>
                              <a:rPr lang="nl-NL" i="1">
                                <a:latin typeface="Cambria Math" panose="02040503050406030204" pitchFamily="18" charset="0"/>
                              </a:rPr>
                              <m:t>2</m:t>
                            </m:r>
                          </m:sup>
                        </m:sSup>
                      </m:e>
                    </m:rad>
                  </m:oMath>
                </a14:m>
                <a:r>
                  <a:rPr lang="nl-NL" i="1" dirty="0"/>
                  <a:t>  </a:t>
                </a:r>
                <a:r>
                  <a:rPr lang="nl-NL" dirty="0"/>
                  <a:t>en met </a:t>
                </a:r>
                <a14:m>
                  <m:oMath xmlns:m="http://schemas.openxmlformats.org/officeDocument/2006/math">
                    <m:f>
                      <m:fPr>
                        <m:ctrlPr>
                          <a:rPr lang="nl-NL" sz="3100" i="1" smtClean="0">
                            <a:latin typeface="Cambria Math" panose="02040503050406030204" pitchFamily="18" charset="0"/>
                          </a:rPr>
                        </m:ctrlPr>
                      </m:fPr>
                      <m:num>
                        <m:r>
                          <a:rPr lang="nl-NL" sz="3100" i="1" smtClean="0">
                            <a:latin typeface="Cambria Math" panose="02040503050406030204" pitchFamily="18" charset="0"/>
                          </a:rPr>
                          <m:t>𝑑</m:t>
                        </m:r>
                        <m:r>
                          <a:rPr lang="nl-NL" sz="3100" b="0" i="1" smtClean="0">
                            <a:latin typeface="Cambria Math" panose="02040503050406030204" pitchFamily="18" charset="0"/>
                          </a:rPr>
                          <m:t>𝑇</m:t>
                        </m:r>
                        <m:r>
                          <a:rPr lang="nl-NL" sz="3100" b="0" i="1" smtClean="0">
                            <a:latin typeface="Cambria Math" panose="02040503050406030204" pitchFamily="18" charset="0"/>
                          </a:rPr>
                          <m:t>(</m:t>
                        </m:r>
                        <m:r>
                          <a:rPr lang="nl-NL" sz="3100" b="0" i="1" smtClean="0">
                            <a:latin typeface="Cambria Math" panose="02040503050406030204" pitchFamily="18" charset="0"/>
                          </a:rPr>
                          <m:t>𝑥</m:t>
                        </m:r>
                        <m:r>
                          <a:rPr lang="nl-NL" sz="3100" b="0" i="1" smtClean="0">
                            <a:latin typeface="Cambria Math" panose="02040503050406030204" pitchFamily="18" charset="0"/>
                          </a:rPr>
                          <m:t>)</m:t>
                        </m:r>
                      </m:num>
                      <m:den>
                        <m:r>
                          <a:rPr lang="nl-NL" sz="3100" i="1" smtClean="0">
                            <a:latin typeface="Cambria Math" panose="02040503050406030204" pitchFamily="18" charset="0"/>
                          </a:rPr>
                          <m:t>𝑑𝑥</m:t>
                        </m:r>
                      </m:den>
                    </m:f>
                  </m:oMath>
                </a14:m>
                <a:r>
                  <a:rPr lang="nl-NL" sz="3100" i="1" dirty="0"/>
                  <a:t> </a:t>
                </a:r>
                <a:r>
                  <a:rPr lang="nl-NL" sz="2300" i="1" dirty="0"/>
                  <a:t>= </a:t>
                </a:r>
                <a:r>
                  <a:rPr lang="nl-NL" sz="2300" dirty="0"/>
                  <a:t>0 ; </a:t>
                </a:r>
                <a14:m>
                  <m:oMath xmlns:m="http://schemas.openxmlformats.org/officeDocument/2006/math">
                    <m:r>
                      <a:rPr lang="nl-NL" sz="2300" i="1" smtClean="0">
                        <a:latin typeface="Cambria Math" panose="02040503050406030204" pitchFamily="18" charset="0"/>
                      </a:rPr>
                      <m:t> </m:t>
                    </m:r>
                  </m:oMath>
                </a14:m>
                <a:endParaRPr lang="nl-NL" sz="2300" dirty="0"/>
              </a:p>
              <a:p>
                <a:r>
                  <a:rPr lang="nl-NL" sz="2300" dirty="0"/>
                  <a:t>hiermee kan ook de wet van </a:t>
                </a:r>
                <a:r>
                  <a:rPr lang="nl-NL" sz="2300" dirty="0" err="1"/>
                  <a:t>Snellius</a:t>
                </a:r>
                <a:r>
                  <a:rPr lang="nl-NL" sz="2300" dirty="0"/>
                  <a:t> worden afgeleid.</a:t>
                </a:r>
              </a:p>
              <a:p>
                <a:pPr marL="0" indent="0">
                  <a:buNone/>
                </a:pPr>
                <a:br>
                  <a:rPr lang="nl-NL" dirty="0"/>
                </a:br>
                <a:endParaRPr lang="nl-NL" dirty="0"/>
              </a:p>
              <a:p>
                <a:r>
                  <a:rPr lang="nl-NL" dirty="0"/>
                  <a:t> </a:t>
                </a:r>
              </a:p>
            </p:txBody>
          </p:sp>
        </mc:Choice>
        <mc:Fallback xmlns="">
          <p:sp>
            <p:nvSpPr>
              <p:cNvPr id="3" name="Tijdelijke aanduiding voor inhoud 2">
                <a:extLst>
                  <a:ext uri="{FF2B5EF4-FFF2-40B4-BE49-F238E27FC236}">
                    <a16:creationId xmlns:a16="http://schemas.microsoft.com/office/drawing/2014/main" id="{47EAB753-27CD-9852-E4E5-9004A05828C1}"/>
                  </a:ext>
                </a:extLst>
              </p:cNvPr>
              <p:cNvSpPr>
                <a:spLocks noGrp="1" noRot="1" noChangeAspect="1" noMove="1" noResize="1" noEditPoints="1" noAdjustHandles="1" noChangeArrowheads="1" noChangeShapeType="1" noTextEdit="1"/>
              </p:cNvSpPr>
              <p:nvPr>
                <p:ph sz="quarter" idx="1"/>
              </p:nvPr>
            </p:nvSpPr>
            <p:spPr>
              <a:xfrm>
                <a:off x="501494" y="1489600"/>
                <a:ext cx="9956800" cy="3340968"/>
              </a:xfrm>
              <a:blipFill>
                <a:blip r:embed="rId2"/>
                <a:stretch>
                  <a:fillRect l="-61" t="-1825" r="-918"/>
                </a:stretch>
              </a:blipFill>
            </p:spPr>
            <p:txBody>
              <a:bodyPr/>
              <a:lstStyle/>
              <a:p>
                <a:r>
                  <a:rPr lang="nl-NL">
                    <a:noFill/>
                  </a:rPr>
                  <a:t> </a:t>
                </a:r>
              </a:p>
            </p:txBody>
          </p:sp>
        </mc:Fallback>
      </mc:AlternateContent>
      <p:sp>
        <p:nvSpPr>
          <p:cNvPr id="4" name="Tijdelijke aanduiding voor dianummer 3">
            <a:extLst>
              <a:ext uri="{FF2B5EF4-FFF2-40B4-BE49-F238E27FC236}">
                <a16:creationId xmlns:a16="http://schemas.microsoft.com/office/drawing/2014/main" id="{492108C8-02E2-6FC2-9E64-BA176211EEF1}"/>
              </a:ext>
            </a:extLst>
          </p:cNvPr>
          <p:cNvSpPr>
            <a:spLocks noGrp="1"/>
          </p:cNvSpPr>
          <p:nvPr>
            <p:ph type="sldNum" sz="quarter" idx="15"/>
          </p:nvPr>
        </p:nvSpPr>
        <p:spPr/>
        <p:txBody>
          <a:bodyPr/>
          <a:lstStyle/>
          <a:p>
            <a:fld id="{528DF2CE-BAE9-4C0B-A3F3-E37A484A2053}" type="slidenum">
              <a:rPr lang="nl-NL" smtClean="0"/>
              <a:pPr/>
              <a:t>11</a:t>
            </a:fld>
            <a:endParaRPr lang="nl-NL"/>
          </a:p>
        </p:txBody>
      </p:sp>
      <p:pic>
        <p:nvPicPr>
          <p:cNvPr id="6" name="Afbeelding 5" descr="Afbeelding met lijn, diagram, Parallel&#10;&#10;Automatisch gegenereerde beschrijving">
            <a:extLst>
              <a:ext uri="{FF2B5EF4-FFF2-40B4-BE49-F238E27FC236}">
                <a16:creationId xmlns:a16="http://schemas.microsoft.com/office/drawing/2014/main" id="{24911179-F775-CB04-3428-07C68C54D54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9600" y="4006795"/>
            <a:ext cx="3110136" cy="1888762"/>
          </a:xfrm>
          <a:prstGeom prst="rect">
            <a:avLst/>
          </a:prstGeom>
        </p:spPr>
      </p:pic>
      <p:sp>
        <p:nvSpPr>
          <p:cNvPr id="9" name="Tekstvak 8">
            <a:extLst>
              <a:ext uri="{FF2B5EF4-FFF2-40B4-BE49-F238E27FC236}">
                <a16:creationId xmlns:a16="http://schemas.microsoft.com/office/drawing/2014/main" id="{3FA09D07-BF35-E2A0-9549-21D5FC3D4A3E}"/>
              </a:ext>
            </a:extLst>
          </p:cNvPr>
          <p:cNvSpPr txBox="1"/>
          <p:nvPr/>
        </p:nvSpPr>
        <p:spPr>
          <a:xfrm>
            <a:off x="1055440" y="4666654"/>
            <a:ext cx="288032" cy="307777"/>
          </a:xfrm>
          <a:prstGeom prst="rect">
            <a:avLst/>
          </a:prstGeom>
          <a:noFill/>
        </p:spPr>
        <p:txBody>
          <a:bodyPr wrap="square" rtlCol="0">
            <a:spAutoFit/>
          </a:bodyPr>
          <a:lstStyle/>
          <a:p>
            <a:r>
              <a:rPr lang="nl-NL" sz="1400" i="1" dirty="0"/>
              <a:t>a</a:t>
            </a:r>
          </a:p>
        </p:txBody>
      </p:sp>
      <p:sp>
        <p:nvSpPr>
          <p:cNvPr id="10" name="Tekstvak 9">
            <a:extLst>
              <a:ext uri="{FF2B5EF4-FFF2-40B4-BE49-F238E27FC236}">
                <a16:creationId xmlns:a16="http://schemas.microsoft.com/office/drawing/2014/main" id="{55B02806-E2D1-7FBA-E028-7501FBD330B1}"/>
              </a:ext>
            </a:extLst>
          </p:cNvPr>
          <p:cNvSpPr txBox="1"/>
          <p:nvPr/>
        </p:nvSpPr>
        <p:spPr>
          <a:xfrm>
            <a:off x="2626604" y="5310396"/>
            <a:ext cx="288032" cy="307777"/>
          </a:xfrm>
          <a:prstGeom prst="rect">
            <a:avLst/>
          </a:prstGeom>
          <a:noFill/>
        </p:spPr>
        <p:txBody>
          <a:bodyPr wrap="square" rtlCol="0">
            <a:spAutoFit/>
          </a:bodyPr>
          <a:lstStyle/>
          <a:p>
            <a:r>
              <a:rPr lang="nl-NL" sz="1400" i="1" dirty="0"/>
              <a:t>b</a:t>
            </a:r>
          </a:p>
        </p:txBody>
      </p:sp>
      <p:sp>
        <p:nvSpPr>
          <p:cNvPr id="11" name="Tekstvak 10">
            <a:extLst>
              <a:ext uri="{FF2B5EF4-FFF2-40B4-BE49-F238E27FC236}">
                <a16:creationId xmlns:a16="http://schemas.microsoft.com/office/drawing/2014/main" id="{91F889EC-8BB0-84B3-81F3-F2AE68917DC2}"/>
              </a:ext>
            </a:extLst>
          </p:cNvPr>
          <p:cNvSpPr txBox="1"/>
          <p:nvPr/>
        </p:nvSpPr>
        <p:spPr>
          <a:xfrm>
            <a:off x="1199456" y="6001916"/>
            <a:ext cx="1800200" cy="307777"/>
          </a:xfrm>
          <a:prstGeom prst="rect">
            <a:avLst/>
          </a:prstGeom>
          <a:noFill/>
        </p:spPr>
        <p:txBody>
          <a:bodyPr wrap="square" rtlCol="0">
            <a:spAutoFit/>
          </a:bodyPr>
          <a:lstStyle/>
          <a:p>
            <a:r>
              <a:rPr lang="nl-NL" sz="1400" dirty="0"/>
              <a:t>A</a:t>
            </a:r>
            <a:r>
              <a:rPr lang="nl-NL" sz="1400" i="1" dirty="0">
                <a:latin typeface="Century Schoolbook" panose="02040604050505020304" pitchFamily="18" charset="0"/>
              </a:rPr>
              <a:t>’B’ = </a:t>
            </a:r>
            <a:r>
              <a:rPr lang="nl-NL" sz="1400" i="1" dirty="0"/>
              <a:t>c </a:t>
            </a:r>
            <a:r>
              <a:rPr lang="nl-NL" sz="1400" dirty="0"/>
              <a:t>en  A</a:t>
            </a:r>
            <a:r>
              <a:rPr lang="nl-NL" sz="1400" dirty="0">
                <a:latin typeface="Century Schoolbook" panose="02040604050505020304" pitchFamily="18" charset="0"/>
              </a:rPr>
              <a:t>’O = </a:t>
            </a:r>
            <a:r>
              <a:rPr lang="nl-NL" sz="1400" i="1" dirty="0">
                <a:latin typeface="Century Schoolbook" panose="02040604050505020304" pitchFamily="18" charset="0"/>
              </a:rPr>
              <a:t>x</a:t>
            </a:r>
            <a:endParaRPr lang="nl-NL" sz="1400" dirty="0"/>
          </a:p>
        </p:txBody>
      </p:sp>
      <p:sp>
        <p:nvSpPr>
          <p:cNvPr id="12" name="Tekstvak 11">
            <a:extLst>
              <a:ext uri="{FF2B5EF4-FFF2-40B4-BE49-F238E27FC236}">
                <a16:creationId xmlns:a16="http://schemas.microsoft.com/office/drawing/2014/main" id="{F351DB5E-2FBE-17B9-2F05-0CFCC561A5D5}"/>
              </a:ext>
            </a:extLst>
          </p:cNvPr>
          <p:cNvSpPr txBox="1"/>
          <p:nvPr/>
        </p:nvSpPr>
        <p:spPr>
          <a:xfrm>
            <a:off x="1487488" y="5196687"/>
            <a:ext cx="288032" cy="307777"/>
          </a:xfrm>
          <a:prstGeom prst="rect">
            <a:avLst/>
          </a:prstGeom>
          <a:noFill/>
        </p:spPr>
        <p:txBody>
          <a:bodyPr wrap="square" rtlCol="0">
            <a:spAutoFit/>
          </a:bodyPr>
          <a:lstStyle/>
          <a:p>
            <a:r>
              <a:rPr lang="nl-NL" sz="1400" i="1" dirty="0"/>
              <a:t>x</a:t>
            </a:r>
          </a:p>
        </p:txBody>
      </p:sp>
      <p:sp>
        <p:nvSpPr>
          <p:cNvPr id="5" name="Tekstvak 4">
            <a:extLst>
              <a:ext uri="{FF2B5EF4-FFF2-40B4-BE49-F238E27FC236}">
                <a16:creationId xmlns:a16="http://schemas.microsoft.com/office/drawing/2014/main" id="{758821B5-5271-5B9C-70AD-DA682819A3FA}"/>
              </a:ext>
            </a:extLst>
          </p:cNvPr>
          <p:cNvSpPr txBox="1"/>
          <p:nvPr/>
        </p:nvSpPr>
        <p:spPr>
          <a:xfrm>
            <a:off x="3787462" y="3918105"/>
            <a:ext cx="7858964" cy="2246769"/>
          </a:xfrm>
          <a:prstGeom prst="rect">
            <a:avLst/>
          </a:prstGeom>
          <a:noFill/>
        </p:spPr>
        <p:txBody>
          <a:bodyPr wrap="square" rtlCol="0">
            <a:spAutoFit/>
          </a:bodyPr>
          <a:lstStyle/>
          <a:p>
            <a:r>
              <a:rPr lang="nl-NL" sz="2000" dirty="0"/>
              <a:t>Het minimalisering probleem (van de </a:t>
            </a:r>
            <a:r>
              <a:rPr lang="nl-NL" sz="2000" dirty="0" err="1"/>
              <a:t>licht-tijd</a:t>
            </a:r>
            <a:r>
              <a:rPr lang="nl-NL" sz="2000" dirty="0"/>
              <a:t>) wordt wel beschouwd als het eerste voorbeeld van het fysisch principe van de kleinste werking.</a:t>
            </a:r>
            <a:br>
              <a:rPr lang="nl-NL" sz="2000" dirty="0"/>
            </a:br>
            <a:r>
              <a:rPr lang="nl-NL" sz="2000" b="0" i="0" dirty="0">
                <a:solidFill>
                  <a:srgbClr val="616161"/>
                </a:solidFill>
                <a:effectLst/>
              </a:rPr>
              <a:t>Dit principe kon later worden veralgemeniseerd naar de hele klassieke mechanica, waarin de bewegingen van objecten een bepaald optimalisatieprobleem oplossen.</a:t>
            </a:r>
            <a:br>
              <a:rPr lang="nl-NL" sz="2000" b="0" i="0" dirty="0">
                <a:solidFill>
                  <a:srgbClr val="616161"/>
                </a:solidFill>
                <a:effectLst/>
              </a:rPr>
            </a:br>
            <a:r>
              <a:rPr lang="nl-NL" sz="2000" b="0" i="0" dirty="0">
                <a:solidFill>
                  <a:srgbClr val="616161"/>
                </a:solidFill>
                <a:effectLst/>
              </a:rPr>
              <a:t>Wiskundig zijn we dan aangekomen bij de variatierekening.</a:t>
            </a:r>
            <a:endParaRPr lang="nl-NL" sz="2000" dirty="0"/>
          </a:p>
        </p:txBody>
      </p:sp>
      <p:pic>
        <p:nvPicPr>
          <p:cNvPr id="1026" name="Picture 2">
            <a:extLst>
              <a:ext uri="{FF2B5EF4-FFF2-40B4-BE49-F238E27FC236}">
                <a16:creationId xmlns:a16="http://schemas.microsoft.com/office/drawing/2014/main" id="{786ABE0C-1D62-D0DE-F151-18E3DD81E14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350188" y="623183"/>
            <a:ext cx="1656184" cy="2935071"/>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CD12F0F0-215A-3865-1C37-A1528D021D1F}"/>
              </a:ext>
            </a:extLst>
          </p:cNvPr>
          <p:cNvSpPr txBox="1"/>
          <p:nvPr/>
        </p:nvSpPr>
        <p:spPr>
          <a:xfrm>
            <a:off x="3814736" y="6105490"/>
            <a:ext cx="7177808" cy="707886"/>
          </a:xfrm>
          <a:prstGeom prst="rect">
            <a:avLst/>
          </a:prstGeom>
          <a:noFill/>
        </p:spPr>
        <p:txBody>
          <a:bodyPr wrap="square" rtlCol="0">
            <a:spAutoFit/>
          </a:bodyPr>
          <a:lstStyle/>
          <a:p>
            <a:r>
              <a:rPr lang="nl-NL" sz="2000" dirty="0"/>
              <a:t>Andere toepassingen van het principe van Fermat: in de seismologie, optica en </a:t>
            </a:r>
            <a:r>
              <a:rPr lang="nl-NL" sz="2000" dirty="0" err="1"/>
              <a:t>kwamtummechanica</a:t>
            </a:r>
            <a:r>
              <a:rPr lang="nl-NL" sz="2000" dirty="0"/>
              <a:t>.</a:t>
            </a:r>
          </a:p>
        </p:txBody>
      </p:sp>
    </p:spTree>
    <p:extLst>
      <p:ext uri="{BB962C8B-B14F-4D97-AF65-F5344CB8AC3E}">
        <p14:creationId xmlns:p14="http://schemas.microsoft.com/office/powerpoint/2010/main" val="312164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072997-9F63-B1A3-E038-3D72CA3AC509}"/>
              </a:ext>
            </a:extLst>
          </p:cNvPr>
          <p:cNvSpPr>
            <a:spLocks noGrp="1"/>
          </p:cNvSpPr>
          <p:nvPr>
            <p:ph type="title"/>
          </p:nvPr>
        </p:nvSpPr>
        <p:spPr>
          <a:xfrm>
            <a:off x="-312712" y="67596"/>
            <a:ext cx="8105229" cy="1325563"/>
          </a:xfrm>
        </p:spPr>
        <p:txBody>
          <a:bodyPr/>
          <a:lstStyle/>
          <a:p>
            <a:r>
              <a:rPr lang="nl-NL" dirty="0">
                <a:solidFill>
                  <a:srgbClr val="FF0000"/>
                </a:solidFill>
              </a:rPr>
              <a:t> ”  </a:t>
            </a:r>
          </a:p>
        </p:txBody>
      </p:sp>
      <p:sp>
        <p:nvSpPr>
          <p:cNvPr id="3" name="Tijdelijke aanduiding voor inhoud 2">
            <a:extLst>
              <a:ext uri="{FF2B5EF4-FFF2-40B4-BE49-F238E27FC236}">
                <a16:creationId xmlns:a16="http://schemas.microsoft.com/office/drawing/2014/main" id="{92430235-947F-9326-9FE2-F6CD6952C8A0}"/>
              </a:ext>
            </a:extLst>
          </p:cNvPr>
          <p:cNvSpPr>
            <a:spLocks noGrp="1"/>
          </p:cNvSpPr>
          <p:nvPr>
            <p:ph idx="1"/>
          </p:nvPr>
        </p:nvSpPr>
        <p:spPr>
          <a:xfrm>
            <a:off x="-14685" y="416409"/>
            <a:ext cx="11361466" cy="4628156"/>
          </a:xfrm>
        </p:spPr>
        <p:txBody>
          <a:bodyPr>
            <a:normAutofit/>
          </a:bodyPr>
          <a:lstStyle/>
          <a:p>
            <a:r>
              <a:rPr lang="nl-NL" sz="3200" b="1" dirty="0">
                <a:solidFill>
                  <a:schemeClr val="accent3">
                    <a:lumMod val="75000"/>
                  </a:schemeClr>
                </a:solidFill>
              </a:rPr>
              <a:t>René Descartes 1596 – 1650 </a:t>
            </a:r>
          </a:p>
          <a:p>
            <a:r>
              <a:rPr lang="nl-NL" b="1" dirty="0">
                <a:solidFill>
                  <a:schemeClr val="accent3">
                    <a:lumMod val="75000"/>
                  </a:schemeClr>
                </a:solidFill>
              </a:rPr>
              <a:t>Filosoof, fysicus, wiskundige: </a:t>
            </a:r>
            <a:r>
              <a:rPr lang="nl-NL" b="1" i="1" dirty="0">
                <a:solidFill>
                  <a:schemeClr val="tx1"/>
                </a:solidFill>
              </a:rPr>
              <a:t>Methodisch twijfelaar</a:t>
            </a:r>
          </a:p>
          <a:p>
            <a:r>
              <a:rPr lang="nl-NL" sz="3200" b="1" dirty="0">
                <a:solidFill>
                  <a:schemeClr val="accent3">
                    <a:lumMod val="75000"/>
                  </a:schemeClr>
                </a:solidFill>
              </a:rPr>
              <a:t>Christiaan Huygens 1629 – 1695</a:t>
            </a:r>
          </a:p>
          <a:p>
            <a:pPr algn="r"/>
            <a:r>
              <a:rPr lang="nl-NL" b="1" dirty="0">
                <a:solidFill>
                  <a:schemeClr val="accent3">
                    <a:lumMod val="75000"/>
                  </a:schemeClr>
                </a:solidFill>
              </a:rPr>
              <a:t>Ingenieur, astronoom, wiskundige:    </a:t>
            </a:r>
            <a:r>
              <a:rPr lang="nl-NL" b="1" i="1" dirty="0"/>
              <a:t>R</a:t>
            </a:r>
            <a:r>
              <a:rPr lang="nl-NL" b="1" i="1" dirty="0">
                <a:solidFill>
                  <a:schemeClr val="tx1"/>
                </a:solidFill>
              </a:rPr>
              <a:t>ationalist en empirisch genie </a:t>
            </a:r>
          </a:p>
          <a:p>
            <a:r>
              <a:rPr lang="nl-NL" sz="3200" b="1" dirty="0">
                <a:solidFill>
                  <a:schemeClr val="accent3">
                    <a:lumMod val="75000"/>
                  </a:schemeClr>
                </a:solidFill>
              </a:rPr>
              <a:t>Isaac Newton  1643 - 1727</a:t>
            </a:r>
          </a:p>
          <a:p>
            <a:r>
              <a:rPr lang="nl-NL" b="1" dirty="0">
                <a:solidFill>
                  <a:schemeClr val="accent3">
                    <a:lumMod val="75000"/>
                  </a:schemeClr>
                </a:solidFill>
              </a:rPr>
              <a:t>Theoloog, natuurfilosoof, astronoom, wiskundige, alchemist:                              </a:t>
            </a:r>
          </a:p>
          <a:p>
            <a:pPr marL="0" indent="0">
              <a:buNone/>
            </a:pPr>
            <a:r>
              <a:rPr lang="nl-NL" b="1" dirty="0">
                <a:solidFill>
                  <a:schemeClr val="accent3">
                    <a:lumMod val="75000"/>
                  </a:schemeClr>
                </a:solidFill>
              </a:rPr>
              <a:t>                                         </a:t>
            </a:r>
            <a:r>
              <a:rPr lang="nl-NL" b="1" i="1" dirty="0">
                <a:solidFill>
                  <a:schemeClr val="tx1"/>
                </a:solidFill>
              </a:rPr>
              <a:t>Veelzijdige excentriekeling</a:t>
            </a:r>
            <a:br>
              <a:rPr lang="nl-NL" dirty="0"/>
            </a:br>
            <a:endParaRPr lang="nl-NL" dirty="0"/>
          </a:p>
        </p:txBody>
      </p:sp>
      <p:pic>
        <p:nvPicPr>
          <p:cNvPr id="1026" name="Picture 2" descr="Hoe zit het ook alweer met... René Descartes - Humanistisch Verbond">
            <a:extLst>
              <a:ext uri="{FF2B5EF4-FFF2-40B4-BE49-F238E27FC236}">
                <a16:creationId xmlns:a16="http://schemas.microsoft.com/office/drawing/2014/main" id="{D7326465-605A-36F1-EA23-67E4F3479B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0336" y="177163"/>
            <a:ext cx="3222142" cy="13888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0" name="Picture 6" descr="Isaac Newton | One of the founders of modern physics | New Scientist">
            <a:extLst>
              <a:ext uri="{FF2B5EF4-FFF2-40B4-BE49-F238E27FC236}">
                <a16:creationId xmlns:a16="http://schemas.microsoft.com/office/drawing/2014/main" id="{3F9464DF-0D5B-3A82-BBE0-C7DEF9C828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356" b="8796"/>
          <a:stretch/>
        </p:blipFill>
        <p:spPr bwMode="auto">
          <a:xfrm>
            <a:off x="9085162" y="4846930"/>
            <a:ext cx="3132143" cy="14772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 name="Afbeelding 4" descr="Afbeelding met tekst, haarstukje&#10;&#10;Automatisch gegenereerde beschrijving">
            <a:extLst>
              <a:ext uri="{FF2B5EF4-FFF2-40B4-BE49-F238E27FC236}">
                <a16:creationId xmlns:a16="http://schemas.microsoft.com/office/drawing/2014/main" id="{9FB0E1C7-B577-2A7A-8247-56754C6C98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1900" y="2412154"/>
            <a:ext cx="1622732" cy="2181487"/>
          </a:xfrm>
          <a:prstGeom prst="rect">
            <a:avLst/>
          </a:prstGeom>
          <a:ln>
            <a:noFill/>
          </a:ln>
          <a:effectLst>
            <a:outerShdw blurRad="292100" dist="139700" dir="2700000" algn="tl" rotWithShape="0">
              <a:srgbClr val="333333">
                <a:alpha val="65000"/>
              </a:srgbClr>
            </a:outerShdw>
          </a:effectLst>
        </p:spPr>
      </p:pic>
      <p:sp>
        <p:nvSpPr>
          <p:cNvPr id="4" name="Tekstvak 3">
            <a:extLst>
              <a:ext uri="{FF2B5EF4-FFF2-40B4-BE49-F238E27FC236}">
                <a16:creationId xmlns:a16="http://schemas.microsoft.com/office/drawing/2014/main" id="{53C6E331-8607-4289-3698-68B133FD66FF}"/>
              </a:ext>
            </a:extLst>
          </p:cNvPr>
          <p:cNvSpPr txBox="1"/>
          <p:nvPr/>
        </p:nvSpPr>
        <p:spPr>
          <a:xfrm>
            <a:off x="91201" y="1607102"/>
            <a:ext cx="7427343" cy="2246769"/>
          </a:xfrm>
          <a:prstGeom prst="rect">
            <a:avLst/>
          </a:prstGeom>
          <a:noFill/>
        </p:spPr>
        <p:txBody>
          <a:bodyPr wrap="square" rtlCol="0">
            <a:spAutoFit/>
          </a:bodyPr>
          <a:lstStyle/>
          <a:p>
            <a:r>
              <a:rPr lang="nl-NL" sz="2800" i="1" dirty="0"/>
              <a:t>“</a:t>
            </a:r>
            <a:r>
              <a:rPr lang="nl-NL" sz="2800" i="1" dirty="0">
                <a:solidFill>
                  <a:srgbClr val="474747"/>
                </a:solidFill>
              </a:rPr>
              <a:t>Ware kennis begint bij een radicale twijfel aan alles wat we geloven, menen te weten of waarnemen. Alleen de rede brengt ons tot ware kennis”.</a:t>
            </a:r>
            <a:endParaRPr lang="nl-NL" sz="2800" i="1" dirty="0">
              <a:solidFill>
                <a:srgbClr val="202122"/>
              </a:solidFill>
            </a:endParaRPr>
          </a:p>
          <a:p>
            <a:r>
              <a:rPr lang="nl-NL" sz="2800" i="1" dirty="0"/>
              <a:t> </a:t>
            </a:r>
          </a:p>
        </p:txBody>
      </p:sp>
      <p:sp>
        <p:nvSpPr>
          <p:cNvPr id="6" name="Tekstvak 5">
            <a:extLst>
              <a:ext uri="{FF2B5EF4-FFF2-40B4-BE49-F238E27FC236}">
                <a16:creationId xmlns:a16="http://schemas.microsoft.com/office/drawing/2014/main" id="{4B0830BC-2409-76C3-5C08-43C8508C0F7A}"/>
              </a:ext>
            </a:extLst>
          </p:cNvPr>
          <p:cNvSpPr txBox="1"/>
          <p:nvPr/>
        </p:nvSpPr>
        <p:spPr>
          <a:xfrm>
            <a:off x="407368" y="2403357"/>
            <a:ext cx="6795011" cy="1384995"/>
          </a:xfrm>
          <a:prstGeom prst="rect">
            <a:avLst/>
          </a:prstGeom>
          <a:noFill/>
        </p:spPr>
        <p:txBody>
          <a:bodyPr wrap="square" rtlCol="0">
            <a:spAutoFit/>
          </a:bodyPr>
          <a:lstStyle/>
          <a:p>
            <a:r>
              <a:rPr lang="nl-NL" sz="2800" i="1" dirty="0"/>
              <a:t>“Ik geloof niets zeker, maar alles heel waarschijnlijk”. </a:t>
            </a:r>
          </a:p>
          <a:p>
            <a:r>
              <a:rPr lang="nl-NL" sz="2800" i="1" dirty="0"/>
              <a:t> </a:t>
            </a:r>
          </a:p>
        </p:txBody>
      </p:sp>
      <p:sp>
        <p:nvSpPr>
          <p:cNvPr id="7" name="Tekstvak 6">
            <a:extLst>
              <a:ext uri="{FF2B5EF4-FFF2-40B4-BE49-F238E27FC236}">
                <a16:creationId xmlns:a16="http://schemas.microsoft.com/office/drawing/2014/main" id="{E0870D86-6688-29EC-C472-A866FEE8DC9A}"/>
              </a:ext>
            </a:extLst>
          </p:cNvPr>
          <p:cNvSpPr txBox="1"/>
          <p:nvPr/>
        </p:nvSpPr>
        <p:spPr>
          <a:xfrm>
            <a:off x="495023" y="3798754"/>
            <a:ext cx="6099048" cy="954107"/>
          </a:xfrm>
          <a:prstGeom prst="rect">
            <a:avLst/>
          </a:prstGeom>
          <a:noFill/>
        </p:spPr>
        <p:txBody>
          <a:bodyPr wrap="square" rtlCol="0">
            <a:spAutoFit/>
          </a:bodyPr>
          <a:lstStyle/>
          <a:p>
            <a:r>
              <a:rPr lang="nl-NL" sz="2800" i="1" dirty="0"/>
              <a:t>“Al mijn ontdekkingen zijn gedaan als antwoord op mijn gebeden”</a:t>
            </a:r>
          </a:p>
        </p:txBody>
      </p:sp>
      <p:sp>
        <p:nvSpPr>
          <p:cNvPr id="8" name="Tekstvak 7">
            <a:extLst>
              <a:ext uri="{FF2B5EF4-FFF2-40B4-BE49-F238E27FC236}">
                <a16:creationId xmlns:a16="http://schemas.microsoft.com/office/drawing/2014/main" id="{01B464D3-A26F-4739-B599-FBC8B33E0FE7}"/>
              </a:ext>
            </a:extLst>
          </p:cNvPr>
          <p:cNvSpPr txBox="1"/>
          <p:nvPr/>
        </p:nvSpPr>
        <p:spPr>
          <a:xfrm>
            <a:off x="502623" y="3798754"/>
            <a:ext cx="6916636" cy="1815882"/>
          </a:xfrm>
          <a:prstGeom prst="rect">
            <a:avLst/>
          </a:prstGeom>
          <a:noFill/>
        </p:spPr>
        <p:txBody>
          <a:bodyPr wrap="square" rtlCol="0">
            <a:spAutoFit/>
          </a:bodyPr>
          <a:lstStyle/>
          <a:p>
            <a:r>
              <a:rPr lang="nl-NL" sz="2800" i="1" dirty="0">
                <a:solidFill>
                  <a:srgbClr val="202122"/>
                </a:solidFill>
              </a:rPr>
              <a:t>“Als ik verder heb gezien dan anderen, komt dat doordat ik op de schouders van reuzen stond” </a:t>
            </a:r>
            <a:r>
              <a:rPr lang="nl-NL" sz="2800" dirty="0">
                <a:solidFill>
                  <a:srgbClr val="202122"/>
                </a:solidFill>
              </a:rPr>
              <a:t>(Archimedes, Galilei, Wallis, Huygens).</a:t>
            </a:r>
          </a:p>
        </p:txBody>
      </p:sp>
    </p:spTree>
    <p:extLst>
      <p:ext uri="{BB962C8B-B14F-4D97-AF65-F5344CB8AC3E}">
        <p14:creationId xmlns:p14="http://schemas.microsoft.com/office/powerpoint/2010/main" val="316493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47"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1000"/>
                                        <p:tgtEl>
                                          <p:spTgt spid="1026"/>
                                        </p:tgtEl>
                                      </p:cBhvr>
                                    </p:animEffect>
                                    <p:anim calcmode="lin" valueType="num">
                                      <p:cBhvr>
                                        <p:cTn id="10" dur="1000" fill="hold"/>
                                        <p:tgtEl>
                                          <p:spTgt spid="1026"/>
                                        </p:tgtEl>
                                        <p:attrNameLst>
                                          <p:attrName>ppt_x</p:attrName>
                                        </p:attrNameLst>
                                      </p:cBhvr>
                                      <p:tavLst>
                                        <p:tav tm="0">
                                          <p:val>
                                            <p:strVal val="#ppt_x"/>
                                          </p:val>
                                        </p:tav>
                                        <p:tav tm="100000">
                                          <p:val>
                                            <p:strVal val="#ppt_x"/>
                                          </p:val>
                                        </p:tav>
                                      </p:tavLst>
                                    </p:anim>
                                    <p:anim calcmode="lin" valueType="num">
                                      <p:cBhvr>
                                        <p:cTn id="1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childTnLst>
                                </p:cTn>
                              </p:par>
                              <p:par>
                                <p:cTn id="46" presetID="2" presetClass="entr" presetSubtype="4" fill="hold" nodeType="withEffect">
                                  <p:stCondLst>
                                    <p:cond delay="0"/>
                                  </p:stCondLst>
                                  <p:childTnLst>
                                    <p:set>
                                      <p:cBhvr>
                                        <p:cTn id="47" dur="1" fill="hold">
                                          <p:stCondLst>
                                            <p:cond delay="0"/>
                                          </p:stCondLst>
                                        </p:cTn>
                                        <p:tgtEl>
                                          <p:spTgt spid="1030"/>
                                        </p:tgtEl>
                                        <p:attrNameLst>
                                          <p:attrName>style.visibility</p:attrName>
                                        </p:attrNameLst>
                                      </p:cBhvr>
                                      <p:to>
                                        <p:strVal val="visible"/>
                                      </p:to>
                                    </p:set>
                                    <p:anim calcmode="lin" valueType="num">
                                      <p:cBhvr additive="base">
                                        <p:cTn id="48" dur="1500" fill="hold"/>
                                        <p:tgtEl>
                                          <p:spTgt spid="1030"/>
                                        </p:tgtEl>
                                        <p:attrNameLst>
                                          <p:attrName>ppt_x</p:attrName>
                                        </p:attrNameLst>
                                      </p:cBhvr>
                                      <p:tavLst>
                                        <p:tav tm="0">
                                          <p:val>
                                            <p:strVal val="#ppt_x"/>
                                          </p:val>
                                        </p:tav>
                                        <p:tav tm="100000">
                                          <p:val>
                                            <p:strVal val="#ppt_x"/>
                                          </p:val>
                                        </p:tav>
                                      </p:tavLst>
                                    </p:anim>
                                    <p:anim calcmode="lin" valueType="num">
                                      <p:cBhvr additive="base">
                                        <p:cTn id="49" dur="1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7"/>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600" y="402715"/>
            <a:ext cx="7467600" cy="1143000"/>
          </a:xfrm>
        </p:spPr>
        <p:txBody>
          <a:bodyPr>
            <a:normAutofit fontScale="90000"/>
          </a:bodyPr>
          <a:lstStyle/>
          <a:p>
            <a:r>
              <a:rPr lang="nl-NL" sz="4000" b="1" dirty="0" err="1">
                <a:solidFill>
                  <a:schemeClr val="accent1">
                    <a:lumMod val="75000"/>
                  </a:schemeClr>
                </a:solidFill>
                <a:ea typeface="Yu Gothic UI Light" panose="020B0300000000000000" pitchFamily="34" charset="-128"/>
              </a:rPr>
              <a:t>RenÉ</a:t>
            </a:r>
            <a:r>
              <a:rPr lang="nl-NL" sz="4000" b="1" dirty="0">
                <a:solidFill>
                  <a:schemeClr val="accent1">
                    <a:lumMod val="75000"/>
                  </a:schemeClr>
                </a:solidFill>
                <a:ea typeface="Yu Gothic UI Light" panose="020B0300000000000000" pitchFamily="34" charset="-128"/>
              </a:rPr>
              <a:t> Descartes (1596-1650)  </a:t>
            </a:r>
            <a:b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br>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De methodische twijfelaar ) (</a:t>
            </a:r>
            <a:r>
              <a:rPr lang="nl-NL" sz="3200" b="1" dirty="0" err="1">
                <a:solidFill>
                  <a:schemeClr val="accent1">
                    <a:lumMod val="75000"/>
                  </a:schemeClr>
                </a:solidFill>
                <a:latin typeface="Yu Gothic UI Light" panose="020B0300000000000000" pitchFamily="34" charset="-128"/>
                <a:ea typeface="Yu Gothic UI Light" panose="020B0300000000000000" pitchFamily="34" charset="-128"/>
              </a:rPr>
              <a:t>Cogito</a:t>
            </a:r>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 ergo </a:t>
            </a:r>
            <a:r>
              <a:rPr lang="nl-NL" sz="3200" b="1" dirty="0" err="1">
                <a:solidFill>
                  <a:schemeClr val="accent1">
                    <a:lumMod val="75000"/>
                  </a:schemeClr>
                </a:solidFill>
                <a:latin typeface="Yu Gothic UI Light" panose="020B0300000000000000" pitchFamily="34" charset="-128"/>
                <a:ea typeface="Yu Gothic UI Light" panose="020B0300000000000000" pitchFamily="34" charset="-128"/>
              </a:rPr>
              <a:t>sum</a:t>
            </a:r>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a:t>
            </a:r>
            <a:b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br>
            <a:endParaRPr lang="nl-NL" sz="3200" b="1" dirty="0">
              <a:solidFill>
                <a:schemeClr val="accent1">
                  <a:lumMod val="75000"/>
                </a:schemeClr>
              </a:solidFill>
              <a:latin typeface="Yu Gothic UI Light" panose="020B0300000000000000" pitchFamily="34" charset="-128"/>
              <a:ea typeface="Yu Gothic UI Light" panose="020B0300000000000000" pitchFamily="34" charset="-128"/>
            </a:endParaRPr>
          </a:p>
        </p:txBody>
      </p:sp>
      <p:sp>
        <p:nvSpPr>
          <p:cNvPr id="3" name="Tijdelijke aanduiding voor inhoud 2"/>
          <p:cNvSpPr>
            <a:spLocks noGrp="1"/>
          </p:cNvSpPr>
          <p:nvPr>
            <p:ph sz="quarter" idx="1"/>
          </p:nvPr>
        </p:nvSpPr>
        <p:spPr>
          <a:xfrm>
            <a:off x="263352" y="1289290"/>
            <a:ext cx="8820472" cy="5517232"/>
          </a:xfrm>
        </p:spPr>
        <p:txBody>
          <a:bodyPr>
            <a:normAutofit/>
          </a:bodyPr>
          <a:lstStyle/>
          <a:p>
            <a:r>
              <a:rPr lang="nl-NL" dirty="0"/>
              <a:t>Groot wijsgeer, wiskundige, en fysicus met een vlekje:</a:t>
            </a:r>
          </a:p>
          <a:p>
            <a:r>
              <a:rPr lang="nl-NL" sz="2000" dirty="0"/>
              <a:t> In zijn </a:t>
            </a:r>
            <a:r>
              <a:rPr lang="nl-NL" sz="2000" i="1" dirty="0"/>
              <a:t>Discours</a:t>
            </a:r>
            <a:r>
              <a:rPr lang="nl-NL" sz="2000" dirty="0"/>
              <a:t> (1637) beschreef hij de redenaties om de waarheid te kunnen vinden. De hoofdlijnen van zijn denklijnen waren:</a:t>
            </a:r>
          </a:p>
          <a:p>
            <a:r>
              <a:rPr lang="nl-NL" sz="2000" dirty="0"/>
              <a:t>* Ieder vraagstuk over grootheden kon teruggebracht worden tot een meetkundig probleem.	</a:t>
            </a:r>
            <a:br>
              <a:rPr lang="nl-NL" sz="2000" dirty="0"/>
            </a:br>
            <a:r>
              <a:rPr lang="nl-NL" sz="2000" dirty="0"/>
              <a:t>* Ieder meetkundig probleem kon worden teruggebracht tot een algebraïsch probleem.</a:t>
            </a:r>
            <a:br>
              <a:rPr lang="nl-NL" sz="2000" dirty="0"/>
            </a:br>
            <a:r>
              <a:rPr lang="nl-NL" sz="2000" dirty="0"/>
              <a:t>* Ieder algebraïsch probleem kon worden teruggebracht tot één of meer veeltermvergelijkingen. </a:t>
            </a:r>
          </a:p>
          <a:p>
            <a:r>
              <a:rPr lang="nl-NL" sz="2000" dirty="0"/>
              <a:t>Een toelichtend essay </a:t>
            </a:r>
            <a:r>
              <a:rPr lang="nl-NL" sz="2000" i="1" dirty="0"/>
              <a:t>La Géométrie</a:t>
            </a:r>
            <a:r>
              <a:rPr lang="nl-NL" sz="2000" dirty="0"/>
              <a:t>  werd “niettemin” wereldberoemd en is de basis van de analytische meetkunde geworden en de reden voor Descartes’ betekenis voor de wiskunde. </a:t>
            </a:r>
          </a:p>
          <a:p>
            <a:endParaRPr lang="nl-NL" sz="2000"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13</a:t>
            </a:fld>
            <a:endParaRPr lang="nl-NL"/>
          </a:p>
        </p:txBody>
      </p:sp>
      <p:pic>
        <p:nvPicPr>
          <p:cNvPr id="6" name="Afbeelding 5" descr="Geometrie_Descarte_page303 (1).jpg"/>
          <p:cNvPicPr/>
          <p:nvPr/>
        </p:nvPicPr>
        <p:blipFill>
          <a:blip r:embed="rId2" cstate="print"/>
          <a:stretch>
            <a:fillRect/>
          </a:stretch>
        </p:blipFill>
        <p:spPr>
          <a:xfrm>
            <a:off x="335360" y="1367548"/>
            <a:ext cx="3600400" cy="5235664"/>
          </a:xfrm>
          <a:prstGeom prst="rect">
            <a:avLst/>
          </a:prstGeom>
          <a:ln>
            <a:noFill/>
          </a:ln>
          <a:effectLst>
            <a:outerShdw blurRad="292100" dist="139700" dir="2700000" algn="tl" rotWithShape="0">
              <a:srgbClr val="333333">
                <a:alpha val="65000"/>
              </a:srgbClr>
            </a:outerShdw>
          </a:effectLst>
        </p:spPr>
      </p:pic>
      <p:pic>
        <p:nvPicPr>
          <p:cNvPr id="7" name="Picture 4" descr="Afbeeldingsresultaa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l="29311" r="21837" b="9281"/>
          <a:stretch>
            <a:fillRect/>
          </a:stretch>
        </p:blipFill>
        <p:spPr bwMode="auto">
          <a:xfrm>
            <a:off x="9696400" y="103606"/>
            <a:ext cx="1736256" cy="17412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kstvak 7"/>
          <p:cNvSpPr txBox="1"/>
          <p:nvPr/>
        </p:nvSpPr>
        <p:spPr>
          <a:xfrm>
            <a:off x="5447928" y="5445225"/>
            <a:ext cx="4896544" cy="1200329"/>
          </a:xfrm>
          <a:prstGeom prst="rect">
            <a:avLst/>
          </a:prstGeom>
          <a:noFill/>
        </p:spPr>
        <p:txBody>
          <a:bodyPr wrap="square" rtlCol="0">
            <a:spAutoFit/>
          </a:bodyPr>
          <a:lstStyle/>
          <a:p>
            <a:r>
              <a:rPr lang="nl-NL" dirty="0"/>
              <a:t>Een geslaagd huwelijk  tussen meetkunde en algebra.</a:t>
            </a:r>
          </a:p>
          <a:p>
            <a:r>
              <a:rPr lang="nl-NL" dirty="0"/>
              <a:t> Hij gebruikte zelf het naar hem genoemde Cartesiaans assenstelsel niet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384" y="129716"/>
            <a:ext cx="9956800" cy="1143000"/>
          </a:xfrm>
        </p:spPr>
        <p:txBody>
          <a:bodyPr>
            <a:normAutofit fontScale="90000"/>
          </a:bodyPr>
          <a:lstStyle/>
          <a:p>
            <a:r>
              <a:rPr lang="nl-NL" sz="4400" b="1" dirty="0">
                <a:solidFill>
                  <a:schemeClr val="accent1">
                    <a:lumMod val="75000"/>
                  </a:schemeClr>
                </a:solidFill>
                <a:ea typeface="Yu Gothic UI Light" panose="020B0300000000000000" pitchFamily="34" charset="-128"/>
              </a:rPr>
              <a:t>Ren</a:t>
            </a:r>
            <a:r>
              <a:rPr lang="nl-NL" sz="4400" i="0" dirty="0">
                <a:solidFill>
                  <a:srgbClr val="C00000"/>
                </a:solidFill>
                <a:effectLst/>
              </a:rPr>
              <a:t>é</a:t>
            </a:r>
            <a:r>
              <a:rPr lang="nl-NL" sz="4400" b="1" dirty="0">
                <a:solidFill>
                  <a:schemeClr val="accent1">
                    <a:lumMod val="75000"/>
                  </a:schemeClr>
                </a:solidFill>
                <a:ea typeface="Yu Gothic UI Light" panose="020B0300000000000000" pitchFamily="34" charset="-128"/>
              </a:rPr>
              <a:t> Descartes </a:t>
            </a:r>
            <a:b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br>
            <a: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t> </a:t>
            </a:r>
            <a:endParaRPr lang="nl-NL" sz="3600" dirty="0">
              <a:latin typeface="Yu Gothic UI Light" panose="020B0300000000000000" pitchFamily="34" charset="-128"/>
              <a:ea typeface="Yu Gothic UI Light" panose="020B0300000000000000" pitchFamily="34" charset="-128"/>
            </a:endParaRPr>
          </a:p>
        </p:txBody>
      </p:sp>
      <p:sp>
        <p:nvSpPr>
          <p:cNvPr id="3" name="Tijdelijke aanduiding voor inhoud 2"/>
          <p:cNvSpPr>
            <a:spLocks noGrp="1"/>
          </p:cNvSpPr>
          <p:nvPr>
            <p:ph sz="quarter" idx="1"/>
          </p:nvPr>
        </p:nvSpPr>
        <p:spPr>
          <a:xfrm>
            <a:off x="582205" y="1031683"/>
            <a:ext cx="10071280" cy="5141168"/>
          </a:xfrm>
        </p:spPr>
        <p:txBody>
          <a:bodyPr>
            <a:normAutofit fontScale="85000" lnSpcReduction="10000"/>
          </a:bodyPr>
          <a:lstStyle/>
          <a:p>
            <a:r>
              <a:rPr lang="nl-NL" dirty="0"/>
              <a:t>Woonde 22 jaar in Nederland, waar al zijn werken zijn uitgegeven  </a:t>
            </a:r>
          </a:p>
          <a:p>
            <a:r>
              <a:rPr lang="nl-NL" dirty="0"/>
              <a:t>In de ban bij kerk en bij universiteit Utrecht (tot 2005....).</a:t>
            </a:r>
            <a:br>
              <a:rPr lang="nl-NL" dirty="0"/>
            </a:br>
            <a:r>
              <a:rPr lang="nl-NL" dirty="0"/>
              <a:t>Hield zich bezig met   </a:t>
            </a:r>
          </a:p>
          <a:p>
            <a:r>
              <a:rPr lang="nl-NL" dirty="0"/>
              <a:t> muziektheorie, theorieën over de vrije val, de kettinglijn, de hydrostatische paradox, licht als bedacht golfverschijnsel. De </a:t>
            </a:r>
            <a:r>
              <a:rPr lang="nl-NL" dirty="0" err="1"/>
              <a:t>hydrostaica</a:t>
            </a:r>
            <a:r>
              <a:rPr lang="nl-NL" dirty="0"/>
              <a:t> vindt toepassing in o.a. de scheepsbouw en pomptechnologie. Zijn lievelingscurve was de </a:t>
            </a:r>
            <a:r>
              <a:rPr lang="nl-NL" dirty="0" err="1"/>
              <a:t>cycloide</a:t>
            </a:r>
            <a:r>
              <a:rPr lang="nl-NL" dirty="0"/>
              <a:t>.</a:t>
            </a:r>
            <a:br>
              <a:rPr lang="nl-NL" dirty="0"/>
            </a:br>
            <a:endParaRPr lang="nl-NL" dirty="0"/>
          </a:p>
          <a:p>
            <a:endParaRPr lang="nl-NL" dirty="0"/>
          </a:p>
          <a:p>
            <a:r>
              <a:rPr lang="nl-NL" dirty="0"/>
              <a:t>(</a:t>
            </a:r>
            <a:r>
              <a:rPr lang="nl-NL" i="1" dirty="0" err="1"/>
              <a:t>Principia</a:t>
            </a:r>
            <a:r>
              <a:rPr lang="nl-NL" i="1" dirty="0"/>
              <a:t> </a:t>
            </a:r>
            <a:r>
              <a:rPr lang="nl-NL" i="1" dirty="0" err="1"/>
              <a:t>Philosophiae</a:t>
            </a:r>
            <a:r>
              <a:rPr lang="nl-NL" dirty="0"/>
              <a:t> (1644) : alle natuurverschijnselen zijn te verklaren uit botsingen van kleine bewegende deeltjes in de atmosfeer en de daardoor veroorzaakte wervelingen. </a:t>
            </a:r>
          </a:p>
          <a:p>
            <a:r>
              <a:rPr lang="nl-NL" dirty="0"/>
              <a:t>Ondanks alles had hij als wijsgeer en rationalist veel volgelingen (Spinoza, Leibniz) en als wiskundige (Huygens, Johan de Witt, van </a:t>
            </a:r>
            <a:r>
              <a:rPr lang="nl-NL" dirty="0" err="1"/>
              <a:t>Schooten</a:t>
            </a:r>
            <a:r>
              <a:rPr lang="nl-NL" dirty="0"/>
              <a:t> jr.) en wordt hij als een aanjager van de wetenschappelijke revolutie gezien.</a:t>
            </a:r>
          </a:p>
          <a:p>
            <a:r>
              <a:rPr lang="nl-NL" dirty="0"/>
              <a:t>Begraven (uiteindelijk en gedeeltelijk) in de Saint-Germain-des-Prés in Parijs.</a:t>
            </a:r>
          </a:p>
          <a:p>
            <a:endParaRPr lang="nl-NL" dirty="0"/>
          </a:p>
          <a:p>
            <a:endParaRPr lang="nl-NL" dirty="0"/>
          </a:p>
          <a:p>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14</a:t>
            </a:fld>
            <a:endParaRPr lang="nl-NL"/>
          </a:p>
        </p:txBody>
      </p:sp>
      <p:pic>
        <p:nvPicPr>
          <p:cNvPr id="5" name="Picture 4" descr="Afbeeldingsresultaat"/>
          <p:cNvPicPr>
            <a:picLocks noChangeAspect="1" noChangeArrowheads="1"/>
          </p:cNvPicPr>
          <p:nvPr/>
        </p:nvPicPr>
        <p:blipFill>
          <a:blip r:embed="rId3" cstate="print"/>
          <a:srcRect l="29311" r="21837" b="9281"/>
          <a:stretch>
            <a:fillRect/>
          </a:stretch>
        </p:blipFill>
        <p:spPr bwMode="auto">
          <a:xfrm>
            <a:off x="10057972" y="129716"/>
            <a:ext cx="1336947" cy="1340768"/>
          </a:xfrm>
          <a:prstGeom prst="rect">
            <a:avLst/>
          </a:prstGeom>
          <a:noFill/>
        </p:spPr>
      </p:pic>
      <p:pic>
        <p:nvPicPr>
          <p:cNvPr id="6" name="Picture 2">
            <a:extLst>
              <a:ext uri="{FF2B5EF4-FFF2-40B4-BE49-F238E27FC236}">
                <a16:creationId xmlns:a16="http://schemas.microsoft.com/office/drawing/2014/main" id="{8550993E-0C45-CEED-D195-74BDE1DB0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6" y="2924944"/>
            <a:ext cx="8572500" cy="2200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029" y="387050"/>
            <a:ext cx="7776864" cy="1122747"/>
          </a:xfrm>
        </p:spPr>
        <p:txBody>
          <a:bodyPr>
            <a:normAutofit fontScale="90000"/>
          </a:bodyPr>
          <a:lstStyle/>
          <a:p>
            <a:r>
              <a:rPr lang="nl-NL" sz="4400" b="1" dirty="0">
                <a:solidFill>
                  <a:schemeClr val="accent1">
                    <a:lumMod val="75000"/>
                  </a:schemeClr>
                </a:solidFill>
                <a:ea typeface="Yu Gothic UI Light" panose="020B0300000000000000" pitchFamily="34" charset="-128"/>
              </a:rPr>
              <a:t>Christian</a:t>
            </a:r>
            <a:r>
              <a:rPr lang="nl-NL" sz="4400" b="1" dirty="0">
                <a:solidFill>
                  <a:schemeClr val="accent1">
                    <a:lumMod val="75000"/>
                  </a:schemeClr>
                </a:solidFill>
                <a:latin typeface="Yu Gothic UI Light" panose="020B0300000000000000" pitchFamily="34" charset="-128"/>
                <a:ea typeface="Yu Gothic UI Light" panose="020B0300000000000000" pitchFamily="34" charset="-128"/>
              </a:rPr>
              <a:t> </a:t>
            </a:r>
            <a:r>
              <a:rPr lang="nl-NL" sz="4400" b="1" dirty="0">
                <a:solidFill>
                  <a:schemeClr val="accent1">
                    <a:lumMod val="75000"/>
                  </a:schemeClr>
                </a:solidFill>
                <a:ea typeface="Yu Gothic UI Light" panose="020B0300000000000000" pitchFamily="34" charset="-128"/>
              </a:rPr>
              <a:t>Huygens </a:t>
            </a:r>
            <a:r>
              <a:rPr lang="nl-NL" sz="3100" b="1" dirty="0">
                <a:solidFill>
                  <a:schemeClr val="accent1">
                    <a:lumMod val="75000"/>
                  </a:schemeClr>
                </a:solidFill>
                <a:ea typeface="Yu Gothic UI Light" panose="020B0300000000000000" pitchFamily="34" charset="-128"/>
              </a:rPr>
              <a:t>(</a:t>
            </a:r>
            <a:r>
              <a:rPr lang="nl-NL" sz="3100" dirty="0">
                <a:solidFill>
                  <a:schemeClr val="accent1">
                    <a:lumMod val="75000"/>
                  </a:schemeClr>
                </a:solidFill>
                <a:ea typeface="Yu Gothic UI Light" panose="020B0300000000000000" pitchFamily="34" charset="-128"/>
              </a:rPr>
              <a:t>1629-1695</a:t>
            </a:r>
            <a:r>
              <a:rPr lang="nl-NL" sz="3100" dirty="0">
                <a:solidFill>
                  <a:schemeClr val="accent1">
                    <a:lumMod val="75000"/>
                  </a:schemeClr>
                </a:solidFill>
              </a:rPr>
              <a:t>)</a:t>
            </a:r>
            <a:br>
              <a:rPr lang="nl-NL" sz="2400" dirty="0">
                <a:solidFill>
                  <a:schemeClr val="accent1">
                    <a:lumMod val="75000"/>
                  </a:schemeClr>
                </a:solidFill>
              </a:rPr>
            </a:br>
            <a:r>
              <a:rPr lang="nl-NL" sz="2400" dirty="0">
                <a:solidFill>
                  <a:schemeClr val="accent1">
                    <a:lumMod val="75000"/>
                  </a:schemeClr>
                </a:solidFill>
                <a:latin typeface="Century Schoolbook" panose="02040604050505020304" pitchFamily="18" charset="0"/>
              </a:rPr>
              <a:t>het melancholische genie</a:t>
            </a:r>
            <a:br>
              <a:rPr lang="nl-NL" sz="2400" dirty="0">
                <a:solidFill>
                  <a:schemeClr val="accent1">
                    <a:lumMod val="75000"/>
                  </a:schemeClr>
                </a:solidFill>
                <a:latin typeface="Century Schoolbook" panose="02040604050505020304" pitchFamily="18" charset="0"/>
              </a:rPr>
            </a:br>
            <a: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t> </a:t>
            </a:r>
          </a:p>
        </p:txBody>
      </p:sp>
      <mc:AlternateContent xmlns:mc="http://schemas.openxmlformats.org/markup-compatibility/2006" xmlns:a14="http://schemas.microsoft.com/office/drawing/2010/main">
        <mc:Choice Requires="a14">
          <p:sp>
            <p:nvSpPr>
              <p:cNvPr id="3" name="Tijdelijke aanduiding voor inhoud 2"/>
              <p:cNvSpPr>
                <a:spLocks noGrp="1"/>
              </p:cNvSpPr>
              <p:nvPr>
                <p:ph sz="quarter" idx="1"/>
              </p:nvPr>
            </p:nvSpPr>
            <p:spPr>
              <a:xfrm>
                <a:off x="191344" y="1061196"/>
                <a:ext cx="9972600" cy="5517232"/>
              </a:xfrm>
            </p:spPr>
            <p:txBody>
              <a:bodyPr>
                <a:normAutofit fontScale="92500" lnSpcReduction="10000"/>
              </a:bodyPr>
              <a:lstStyle/>
              <a:p>
                <a:r>
                  <a:rPr lang="nl-NL" dirty="0"/>
                  <a:t>Van “</a:t>
                </a:r>
                <a:r>
                  <a:rPr lang="nl-NL" i="1" dirty="0"/>
                  <a:t>onze jonge Archimedes</a:t>
                </a:r>
                <a:r>
                  <a:rPr lang="nl-NL" dirty="0"/>
                  <a:t>” tot grootste rationalist </a:t>
                </a:r>
                <a:r>
                  <a:rPr lang="nl-NL" u="sng" dirty="0"/>
                  <a:t>en</a:t>
                </a:r>
                <a:r>
                  <a:rPr lang="nl-NL" dirty="0"/>
                  <a:t> empirisch geleerde uit de Nederlandse  geschiedenis.</a:t>
                </a:r>
              </a:p>
              <a:p>
                <a:r>
                  <a:rPr lang="nl-NL" dirty="0"/>
                  <a:t>Leverde op jeugdige leeftijd al het bewijs dat kettinglijn geen parabool kan zijn, zoals Galilei e.a. hadden beweerd. </a:t>
                </a:r>
              </a:p>
              <a:p>
                <a:r>
                  <a:rPr lang="nl-NL" dirty="0"/>
                  <a:t>In 1693 toonde hij, gelijk met Leibniz en Jakob </a:t>
                </a:r>
                <a:r>
                  <a:rPr lang="nl-NL" dirty="0" err="1"/>
                  <a:t>Bernoulli</a:t>
                </a:r>
                <a:r>
                  <a:rPr lang="nl-NL" dirty="0"/>
                  <a:t> aan dat de vergelijking van de </a:t>
                </a:r>
                <a:r>
                  <a:rPr lang="nl-NL" dirty="0" err="1"/>
                  <a:t>doorhanging</a:t>
                </a:r>
                <a:r>
                  <a:rPr lang="nl-NL" dirty="0"/>
                  <a:t>  </a:t>
                </a:r>
                <a:r>
                  <a:rPr lang="nl-NL" i="1" dirty="0"/>
                  <a:t>y</a:t>
                </a:r>
                <a:r>
                  <a:rPr lang="nl-NL" dirty="0"/>
                  <a:t> = </a:t>
                </a:r>
                <a:r>
                  <a:rPr lang="nl-NL" i="1" dirty="0"/>
                  <a:t>k</a:t>
                </a:r>
                <a:r>
                  <a:rPr lang="nl-NL" dirty="0"/>
                  <a:t>· </a:t>
                </a:r>
                <a14:m>
                  <m:oMath xmlns:m="http://schemas.openxmlformats.org/officeDocument/2006/math">
                    <m:d>
                      <m:dPr>
                        <m:ctrlPr>
                          <a:rPr lang="nl-NL" i="1" smtClean="0">
                            <a:latin typeface="Cambria Math" panose="02040503050406030204" pitchFamily="18" charset="0"/>
                          </a:rPr>
                        </m:ctrlPr>
                      </m:dPr>
                      <m:e>
                        <m:f>
                          <m:fPr>
                            <m:ctrlPr>
                              <a:rPr lang="nl-NL" i="1" smtClean="0">
                                <a:latin typeface="Cambria Math" panose="02040503050406030204" pitchFamily="18" charset="0"/>
                              </a:rPr>
                            </m:ctrlPr>
                          </m:fPr>
                          <m:num>
                            <m:sSup>
                              <m:sSupPr>
                                <m:ctrlPr>
                                  <a:rPr lang="nl-NL" i="1" smtClean="0">
                                    <a:latin typeface="Cambria Math" panose="02040503050406030204" pitchFamily="18" charset="0"/>
                                  </a:rPr>
                                </m:ctrlPr>
                              </m:sSupPr>
                              <m:e>
                                <m:r>
                                  <a:rPr lang="nl-NL" b="0" i="1" smtClean="0">
                                    <a:latin typeface="Cambria Math" panose="02040503050406030204" pitchFamily="18" charset="0"/>
                                  </a:rPr>
                                  <m:t>𝑒</m:t>
                                </m:r>
                              </m:e>
                              <m:sup>
                                <m:f>
                                  <m:fPr>
                                    <m:ctrlPr>
                                      <a:rPr lang="nl-NL" i="1" smtClean="0">
                                        <a:latin typeface="Cambria Math" panose="02040503050406030204" pitchFamily="18" charset="0"/>
                                      </a:rPr>
                                    </m:ctrlPr>
                                  </m:fPr>
                                  <m:num>
                                    <m:r>
                                      <a:rPr lang="nl-NL" b="0" i="1" smtClean="0">
                                        <a:latin typeface="Cambria Math" panose="02040503050406030204" pitchFamily="18" charset="0"/>
                                      </a:rPr>
                                      <m:t>𝑥</m:t>
                                    </m:r>
                                  </m:num>
                                  <m:den>
                                    <m:r>
                                      <a:rPr lang="nl-NL" b="0" i="1" smtClean="0">
                                        <a:latin typeface="Cambria Math" panose="02040503050406030204" pitchFamily="18" charset="0"/>
                                      </a:rPr>
                                      <m:t>𝑘</m:t>
                                    </m:r>
                                  </m:den>
                                </m:f>
                              </m:sup>
                            </m:sSup>
                            <m:r>
                              <a:rPr lang="nl-NL" b="0" i="1" smtClean="0">
                                <a:latin typeface="Cambria Math" panose="02040503050406030204" pitchFamily="18" charset="0"/>
                              </a:rPr>
                              <m:t> + </m:t>
                            </m:r>
                            <m:sSup>
                              <m:sSupPr>
                                <m:ctrlPr>
                                  <a:rPr lang="nl-NL" b="0" i="1" smtClean="0">
                                    <a:latin typeface="Cambria Math" panose="02040503050406030204" pitchFamily="18" charset="0"/>
                                  </a:rPr>
                                </m:ctrlPr>
                              </m:sSupPr>
                              <m:e>
                                <m:r>
                                  <a:rPr lang="nl-NL" b="0" i="1" smtClean="0">
                                    <a:latin typeface="Cambria Math" panose="02040503050406030204" pitchFamily="18" charset="0"/>
                                  </a:rPr>
                                  <m:t>𝑒</m:t>
                                </m:r>
                              </m:e>
                              <m:sup>
                                <m:f>
                                  <m:fPr>
                                    <m:ctrlPr>
                                      <a:rPr lang="nl-NL" b="0" i="1" smtClean="0">
                                        <a:latin typeface="Cambria Math" panose="02040503050406030204" pitchFamily="18" charset="0"/>
                                      </a:rPr>
                                    </m:ctrlPr>
                                  </m:fPr>
                                  <m:num>
                                    <m:r>
                                      <a:rPr lang="nl-NL" b="0" i="1" smtClean="0">
                                        <a:latin typeface="Cambria Math" panose="02040503050406030204" pitchFamily="18" charset="0"/>
                                      </a:rPr>
                                      <m:t>−</m:t>
                                    </m:r>
                                    <m:r>
                                      <a:rPr lang="nl-NL" b="0" i="1" smtClean="0">
                                        <a:latin typeface="Cambria Math" panose="02040503050406030204" pitchFamily="18" charset="0"/>
                                      </a:rPr>
                                      <m:t>𝑥</m:t>
                                    </m:r>
                                  </m:num>
                                  <m:den>
                                    <m:r>
                                      <a:rPr lang="nl-NL" b="0" i="1" smtClean="0">
                                        <a:latin typeface="Cambria Math" panose="02040503050406030204" pitchFamily="18" charset="0"/>
                                      </a:rPr>
                                      <m:t>𝑘</m:t>
                                    </m:r>
                                  </m:den>
                                </m:f>
                              </m:sup>
                            </m:sSup>
                          </m:num>
                          <m:den>
                            <m:r>
                              <a:rPr lang="nl-NL" b="0" i="1" smtClean="0">
                                <a:latin typeface="Cambria Math" panose="02040503050406030204" pitchFamily="18" charset="0"/>
                              </a:rPr>
                              <m:t>2</m:t>
                            </m:r>
                          </m:den>
                        </m:f>
                      </m:e>
                    </m:d>
                  </m:oMath>
                </a14:m>
                <a:r>
                  <a:rPr lang="nl-NL" dirty="0"/>
                  <a:t> is, of </a:t>
                </a:r>
                <a:r>
                  <a:rPr lang="nl-NL" i="1" dirty="0"/>
                  <a:t>y</a:t>
                </a:r>
                <a:r>
                  <a:rPr lang="nl-NL" dirty="0"/>
                  <a:t> = </a:t>
                </a:r>
                <a:r>
                  <a:rPr lang="nl-NL" i="1" dirty="0"/>
                  <a:t>k</a:t>
                </a:r>
                <a:r>
                  <a:rPr lang="nl-NL" dirty="0"/>
                  <a:t>· </a:t>
                </a:r>
                <a:r>
                  <a:rPr lang="nl-NL" dirty="0" err="1"/>
                  <a:t>cosh</a:t>
                </a:r>
                <a:r>
                  <a:rPr lang="nl-NL" dirty="0"/>
                  <a:t>(</a:t>
                </a:r>
                <a14:m>
                  <m:oMath xmlns:m="http://schemas.openxmlformats.org/officeDocument/2006/math">
                    <m:f>
                      <m:fPr>
                        <m:ctrlPr>
                          <a:rPr lang="nl-NL" i="1" smtClean="0">
                            <a:latin typeface="Cambria Math" panose="02040503050406030204" pitchFamily="18" charset="0"/>
                          </a:rPr>
                        </m:ctrlPr>
                      </m:fPr>
                      <m:num>
                        <m:r>
                          <a:rPr lang="nl-NL" b="0" i="1" smtClean="0">
                            <a:latin typeface="Cambria Math" panose="02040503050406030204" pitchFamily="18" charset="0"/>
                          </a:rPr>
                          <m:t>𝑥</m:t>
                        </m:r>
                      </m:num>
                      <m:den>
                        <m:r>
                          <a:rPr lang="nl-NL" b="0" i="1" smtClean="0">
                            <a:latin typeface="Cambria Math" panose="02040503050406030204" pitchFamily="18" charset="0"/>
                          </a:rPr>
                          <m:t>𝑘</m:t>
                        </m:r>
                      </m:den>
                    </m:f>
                  </m:oMath>
                </a14:m>
                <a:r>
                  <a:rPr lang="nl-NL" dirty="0"/>
                  <a:t>).</a:t>
                </a:r>
              </a:p>
              <a:p>
                <a:r>
                  <a:rPr lang="nl-NL" dirty="0"/>
                  <a:t> PM: in het laagste punt is de kromtestraal dan gelijk aan </a:t>
                </a:r>
                <a:r>
                  <a:rPr lang="nl-NL" i="1" dirty="0"/>
                  <a:t>k.</a:t>
                </a:r>
              </a:p>
              <a:p>
                <a:r>
                  <a:rPr lang="nl-NL" dirty="0"/>
                  <a:t>Huygens hechtte zeer aan zijn meetkundige afleiding, waar Leibniz en </a:t>
                </a:r>
                <a:r>
                  <a:rPr lang="nl-NL" dirty="0" err="1"/>
                  <a:t>Bernoulli</a:t>
                </a:r>
                <a:r>
                  <a:rPr lang="nl-NL" dirty="0"/>
                  <a:t> al de differentiaalrekening gebruikten, die Huygens zich nooit echt eigen heeft gemaakt. </a:t>
                </a:r>
              </a:p>
              <a:p>
                <a:r>
                  <a:rPr lang="nl-NL" dirty="0"/>
                  <a:t>De trekkrachten in de doorhangende draad lopen </a:t>
                </a:r>
                <a:r>
                  <a:rPr lang="nl-NL" b="1" dirty="0"/>
                  <a:t>in</a:t>
                </a:r>
                <a:r>
                  <a:rPr lang="nl-NL" dirty="0"/>
                  <a:t> de draad. In  omgekeerde vorm zullen de drukkrachten ook in een kettinglijn constructie lopen als die wordt belast. </a:t>
                </a:r>
              </a:p>
              <a:p>
                <a:r>
                  <a:rPr lang="nl-NL" dirty="0"/>
                  <a:t>In de bouwwereld wordt dat al lange tijd benut; dergelijke constructies hebben een maximale belasting sterkte.</a:t>
                </a:r>
              </a:p>
              <a:p>
                <a:endParaRPr lang="nl-NL" dirty="0"/>
              </a:p>
            </p:txBody>
          </p:sp>
        </mc:Choice>
        <mc:Fallback xmlns="">
          <p:sp>
            <p:nvSpPr>
              <p:cNvPr id="3" name="Tijdelijke aanduiding voor inhoud 2"/>
              <p:cNvSpPr>
                <a:spLocks noGrp="1" noRot="1" noChangeAspect="1" noMove="1" noResize="1" noEditPoints="1" noAdjustHandles="1" noChangeArrowheads="1" noChangeShapeType="1" noTextEdit="1"/>
              </p:cNvSpPr>
              <p:nvPr>
                <p:ph sz="quarter" idx="1"/>
              </p:nvPr>
            </p:nvSpPr>
            <p:spPr>
              <a:xfrm>
                <a:off x="191344" y="1061196"/>
                <a:ext cx="9972600" cy="5517232"/>
              </a:xfrm>
              <a:blipFill>
                <a:blip r:embed="rId3"/>
                <a:stretch>
                  <a:fillRect l="-183" t="-1326"/>
                </a:stretch>
              </a:blipFill>
            </p:spPr>
            <p:txBody>
              <a:bodyPr/>
              <a:lstStyle/>
              <a:p>
                <a:r>
                  <a:rPr lang="nl-NL">
                    <a:noFill/>
                  </a:rPr>
                  <a:t> </a:t>
                </a:r>
              </a:p>
            </p:txBody>
          </p:sp>
        </mc:Fallback>
      </mc:AlternateContent>
      <p:sp>
        <p:nvSpPr>
          <p:cNvPr id="4" name="Tijdelijke aanduiding voor dianummer 3"/>
          <p:cNvSpPr>
            <a:spLocks noGrp="1"/>
          </p:cNvSpPr>
          <p:nvPr>
            <p:ph type="sldNum" sz="quarter" idx="15"/>
          </p:nvPr>
        </p:nvSpPr>
        <p:spPr/>
        <p:txBody>
          <a:bodyPr/>
          <a:lstStyle/>
          <a:p>
            <a:fld id="{528DF2CE-BAE9-4C0B-A3F3-E37A484A2053}" type="slidenum">
              <a:rPr lang="nl-NL" smtClean="0"/>
              <a:pPr/>
              <a:t>15</a:t>
            </a:fld>
            <a:endParaRPr lang="nl-NL"/>
          </a:p>
        </p:txBody>
      </p:sp>
      <p:pic>
        <p:nvPicPr>
          <p:cNvPr id="24579" name="Picture 3" descr="D:\Probus\Geschiedenis Wisk\Biografi Christiaan Huygens.jpg"/>
          <p:cNvPicPr>
            <a:picLocks noChangeAspect="1" noChangeArrowheads="1"/>
          </p:cNvPicPr>
          <p:nvPr/>
        </p:nvPicPr>
        <p:blipFill>
          <a:blip r:embed="rId4" cstate="print"/>
          <a:srcRect b="10048"/>
          <a:stretch>
            <a:fillRect/>
          </a:stretch>
        </p:blipFill>
        <p:spPr bwMode="auto">
          <a:xfrm>
            <a:off x="9840416" y="108803"/>
            <a:ext cx="2049252" cy="24780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Afbeelding 8">
            <a:extLst>
              <a:ext uri="{FF2B5EF4-FFF2-40B4-BE49-F238E27FC236}">
                <a16:creationId xmlns:a16="http://schemas.microsoft.com/office/drawing/2014/main" id="{52F836E9-A4DA-7604-1ECD-A44B6A4C8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2169" y="3429000"/>
            <a:ext cx="2984501"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3532A-D5D8-C901-BD43-8AFE4FED88A7}"/>
              </a:ext>
            </a:extLst>
          </p:cNvPr>
          <p:cNvSpPr>
            <a:spLocks noGrp="1"/>
          </p:cNvSpPr>
          <p:nvPr>
            <p:ph type="title"/>
          </p:nvPr>
        </p:nvSpPr>
        <p:spPr/>
        <p:txBody>
          <a:bodyPr/>
          <a:lstStyle/>
          <a:p>
            <a:r>
              <a:rPr lang="nl-NL" dirty="0">
                <a:solidFill>
                  <a:srgbClr val="FF0000"/>
                </a:solidFill>
              </a:rPr>
              <a:t>Constructies volgens de kettinglijn</a:t>
            </a:r>
            <a:br>
              <a:rPr lang="nl-NL" dirty="0">
                <a:solidFill>
                  <a:srgbClr val="FF0000"/>
                </a:solidFill>
              </a:rPr>
            </a:br>
            <a:r>
              <a:rPr lang="nl-NL" sz="2000" dirty="0">
                <a:solidFill>
                  <a:srgbClr val="FF0000"/>
                </a:solidFill>
              </a:rPr>
              <a:t>(bron Wikipedia)</a:t>
            </a:r>
          </a:p>
        </p:txBody>
      </p:sp>
      <p:sp>
        <p:nvSpPr>
          <p:cNvPr id="4" name="Tijdelijke aanduiding voor dianummer 3">
            <a:extLst>
              <a:ext uri="{FF2B5EF4-FFF2-40B4-BE49-F238E27FC236}">
                <a16:creationId xmlns:a16="http://schemas.microsoft.com/office/drawing/2014/main" id="{7B62B765-4F2B-76E0-D17D-9B23D46C3F28}"/>
              </a:ext>
            </a:extLst>
          </p:cNvPr>
          <p:cNvSpPr>
            <a:spLocks noGrp="1"/>
          </p:cNvSpPr>
          <p:nvPr>
            <p:ph type="sldNum" sz="quarter" idx="15"/>
          </p:nvPr>
        </p:nvSpPr>
        <p:spPr/>
        <p:txBody>
          <a:bodyPr/>
          <a:lstStyle/>
          <a:p>
            <a:fld id="{528DF2CE-BAE9-4C0B-A3F3-E37A484A2053}" type="slidenum">
              <a:rPr lang="nl-NL" smtClean="0"/>
              <a:pPr/>
              <a:t>16</a:t>
            </a:fld>
            <a:endParaRPr lang="nl-NL"/>
          </a:p>
        </p:txBody>
      </p:sp>
      <p:pic>
        <p:nvPicPr>
          <p:cNvPr id="1026" name="Picture 2">
            <a:extLst>
              <a:ext uri="{FF2B5EF4-FFF2-40B4-BE49-F238E27FC236}">
                <a16:creationId xmlns:a16="http://schemas.microsoft.com/office/drawing/2014/main" id="{7321ADFE-8201-02A1-4FB3-85DCD21A31E1}"/>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39416" y="2048603"/>
            <a:ext cx="2865095" cy="166842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349F8ADC-C848-9716-5043-4BD53333296A}"/>
              </a:ext>
            </a:extLst>
          </p:cNvPr>
          <p:cNvSpPr txBox="1"/>
          <p:nvPr/>
        </p:nvSpPr>
        <p:spPr>
          <a:xfrm>
            <a:off x="731268" y="4816169"/>
            <a:ext cx="7848872" cy="923330"/>
          </a:xfrm>
          <a:prstGeom prst="rect">
            <a:avLst/>
          </a:prstGeom>
          <a:noFill/>
        </p:spPr>
        <p:txBody>
          <a:bodyPr wrap="square" rtlCol="0">
            <a:spAutoFit/>
          </a:bodyPr>
          <a:lstStyle/>
          <a:p>
            <a:r>
              <a:rPr lang="nl-NL" dirty="0"/>
              <a:t> </a:t>
            </a:r>
          </a:p>
          <a:p>
            <a:r>
              <a:rPr lang="nl-NL" dirty="0" err="1"/>
              <a:t>Sagrada</a:t>
            </a:r>
            <a:r>
              <a:rPr lang="nl-NL" dirty="0"/>
              <a:t> </a:t>
            </a:r>
            <a:r>
              <a:rPr lang="nl-NL" dirty="0" err="1"/>
              <a:t>Familia</a:t>
            </a:r>
            <a:r>
              <a:rPr lang="nl-NL" dirty="0"/>
              <a:t>, Barcelona, begin 20</a:t>
            </a:r>
            <a:r>
              <a:rPr lang="nl-NL" baseline="30000" dirty="0"/>
              <a:t>e</a:t>
            </a:r>
            <a:r>
              <a:rPr lang="nl-NL" dirty="0"/>
              <a:t> eeuw.</a:t>
            </a:r>
          </a:p>
          <a:p>
            <a:r>
              <a:rPr lang="nl-NL" dirty="0"/>
              <a:t> </a:t>
            </a:r>
          </a:p>
        </p:txBody>
      </p:sp>
      <p:sp>
        <p:nvSpPr>
          <p:cNvPr id="6" name="Tekstvak 5">
            <a:extLst>
              <a:ext uri="{FF2B5EF4-FFF2-40B4-BE49-F238E27FC236}">
                <a16:creationId xmlns:a16="http://schemas.microsoft.com/office/drawing/2014/main" id="{B1EB7E2D-744E-614A-A7F1-DB18017369A7}"/>
              </a:ext>
            </a:extLst>
          </p:cNvPr>
          <p:cNvSpPr txBox="1"/>
          <p:nvPr/>
        </p:nvSpPr>
        <p:spPr>
          <a:xfrm>
            <a:off x="744021" y="5944991"/>
            <a:ext cx="7848872" cy="923330"/>
          </a:xfrm>
          <a:prstGeom prst="rect">
            <a:avLst/>
          </a:prstGeom>
          <a:noFill/>
        </p:spPr>
        <p:txBody>
          <a:bodyPr wrap="square" rtlCol="0">
            <a:spAutoFit/>
          </a:bodyPr>
          <a:lstStyle/>
          <a:p>
            <a:r>
              <a:rPr lang="nl-NL" dirty="0"/>
              <a:t> </a:t>
            </a:r>
          </a:p>
          <a:p>
            <a:r>
              <a:rPr lang="nl-NL" dirty="0"/>
              <a:t>Gateway </a:t>
            </a:r>
            <a:r>
              <a:rPr lang="nl-NL" dirty="0" err="1"/>
              <a:t>Arch</a:t>
            </a:r>
            <a:r>
              <a:rPr lang="nl-NL" dirty="0"/>
              <a:t>, St Louis, VS, eind 20</a:t>
            </a:r>
            <a:r>
              <a:rPr lang="nl-NL" baseline="30000" dirty="0"/>
              <a:t>e</a:t>
            </a:r>
            <a:r>
              <a:rPr lang="nl-NL" dirty="0"/>
              <a:t> eeuw.</a:t>
            </a:r>
          </a:p>
          <a:p>
            <a:r>
              <a:rPr lang="nl-NL" dirty="0"/>
              <a:t> </a:t>
            </a:r>
          </a:p>
        </p:txBody>
      </p:sp>
      <p:sp>
        <p:nvSpPr>
          <p:cNvPr id="7" name="Tekstvak 6">
            <a:extLst>
              <a:ext uri="{FF2B5EF4-FFF2-40B4-BE49-F238E27FC236}">
                <a16:creationId xmlns:a16="http://schemas.microsoft.com/office/drawing/2014/main" id="{A670D29F-B5DB-94FE-D05E-59085BF7A81B}"/>
              </a:ext>
            </a:extLst>
          </p:cNvPr>
          <p:cNvSpPr txBox="1"/>
          <p:nvPr/>
        </p:nvSpPr>
        <p:spPr>
          <a:xfrm>
            <a:off x="695400" y="4240536"/>
            <a:ext cx="7848872" cy="923330"/>
          </a:xfrm>
          <a:prstGeom prst="rect">
            <a:avLst/>
          </a:prstGeom>
          <a:noFill/>
        </p:spPr>
        <p:txBody>
          <a:bodyPr wrap="square" rtlCol="0">
            <a:spAutoFit/>
          </a:bodyPr>
          <a:lstStyle/>
          <a:p>
            <a:r>
              <a:rPr lang="nl-NL" dirty="0" err="1"/>
              <a:t>Ctesiphon</a:t>
            </a:r>
            <a:r>
              <a:rPr lang="nl-NL" dirty="0"/>
              <a:t>, ten zuiden van Bagdad, 300 </a:t>
            </a:r>
            <a:r>
              <a:rPr lang="nl-NL" dirty="0" err="1"/>
              <a:t>nC</a:t>
            </a:r>
            <a:endParaRPr lang="nl-NL" dirty="0"/>
          </a:p>
          <a:p>
            <a:r>
              <a:rPr lang="nl-NL" dirty="0"/>
              <a:t> </a:t>
            </a:r>
          </a:p>
          <a:p>
            <a:r>
              <a:rPr lang="nl-NL" dirty="0"/>
              <a:t> </a:t>
            </a:r>
          </a:p>
        </p:txBody>
      </p:sp>
      <p:pic>
        <p:nvPicPr>
          <p:cNvPr id="1028" name="Picture 4" descr="undefined">
            <a:extLst>
              <a:ext uri="{FF2B5EF4-FFF2-40B4-BE49-F238E27FC236}">
                <a16:creationId xmlns:a16="http://schemas.microsoft.com/office/drawing/2014/main" id="{8B86DB20-9168-2130-70FC-24620115B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72" y="2081255"/>
            <a:ext cx="4739763" cy="29676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80B908A9-1B5B-8032-BEAC-E5CE4AAF3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172" y="2041831"/>
            <a:ext cx="5493036" cy="41197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robus\Geschiedenis Wisk\Biografi Christiaan Huygens.jpg">
            <a:extLst>
              <a:ext uri="{FF2B5EF4-FFF2-40B4-BE49-F238E27FC236}">
                <a16:creationId xmlns:a16="http://schemas.microsoft.com/office/drawing/2014/main" id="{83C787A5-30CF-C4E3-C9AA-7816AD587E08}"/>
              </a:ext>
            </a:extLst>
          </p:cNvPr>
          <p:cNvPicPr>
            <a:picLocks noChangeAspect="1" noChangeArrowheads="1"/>
          </p:cNvPicPr>
          <p:nvPr/>
        </p:nvPicPr>
        <p:blipFill>
          <a:blip r:embed="rId5" cstate="print"/>
          <a:srcRect b="10048"/>
          <a:stretch>
            <a:fillRect/>
          </a:stretch>
        </p:blipFill>
        <p:spPr bwMode="auto">
          <a:xfrm>
            <a:off x="9895220" y="503498"/>
            <a:ext cx="1511904" cy="18282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8786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919" y="-91691"/>
            <a:ext cx="7467600" cy="1143000"/>
          </a:xfrm>
        </p:spPr>
        <p:txBody>
          <a:bodyPr/>
          <a:lstStyle/>
          <a:p>
            <a:r>
              <a:rPr lang="nl-NL" b="1" dirty="0">
                <a:solidFill>
                  <a:schemeClr val="accent1">
                    <a:lumMod val="75000"/>
                  </a:schemeClr>
                </a:solidFill>
              </a:rPr>
              <a:t>Andere </a:t>
            </a:r>
            <a:r>
              <a:rPr lang="nl-NL" b="1" dirty="0" err="1">
                <a:solidFill>
                  <a:schemeClr val="accent1">
                    <a:lumMod val="75000"/>
                  </a:schemeClr>
                </a:solidFill>
              </a:rPr>
              <a:t>vindingn</a:t>
            </a:r>
            <a:r>
              <a:rPr lang="nl-NL" b="1" dirty="0">
                <a:solidFill>
                  <a:schemeClr val="accent1">
                    <a:lumMod val="75000"/>
                  </a:schemeClr>
                </a:solidFill>
              </a:rPr>
              <a:t> van Huygens</a:t>
            </a:r>
          </a:p>
        </p:txBody>
      </p:sp>
      <p:sp>
        <p:nvSpPr>
          <p:cNvPr id="3" name="Tijdelijke aanduiding voor inhoud 2"/>
          <p:cNvSpPr>
            <a:spLocks noGrp="1"/>
          </p:cNvSpPr>
          <p:nvPr>
            <p:ph sz="quarter" idx="1"/>
          </p:nvPr>
        </p:nvSpPr>
        <p:spPr>
          <a:xfrm>
            <a:off x="119336" y="1233919"/>
            <a:ext cx="10153128" cy="5877272"/>
          </a:xfrm>
        </p:spPr>
        <p:txBody>
          <a:bodyPr>
            <a:normAutofit/>
          </a:bodyPr>
          <a:lstStyle/>
          <a:p>
            <a:r>
              <a:rPr lang="nl-NL" dirty="0"/>
              <a:t>Een eerste theorie kansberekening (na </a:t>
            </a:r>
            <a:r>
              <a:rPr lang="nl-NL" dirty="0" err="1"/>
              <a:t>Cardano</a:t>
            </a:r>
            <a:r>
              <a:rPr lang="nl-NL" dirty="0"/>
              <a:t>, Fermat en Pascal).</a:t>
            </a:r>
          </a:p>
          <a:p>
            <a:r>
              <a:rPr lang="nl-NL" dirty="0"/>
              <a:t>De wiskundige onderbouwing van de theorie over de voortplanting van het licht als golfverschijnsel (“principe van Huygens”). </a:t>
            </a:r>
          </a:p>
          <a:p>
            <a:r>
              <a:rPr lang="nl-NL" dirty="0"/>
              <a:t>De ontdekking van de ring en de maan van </a:t>
            </a:r>
            <a:r>
              <a:rPr lang="nl-NL" dirty="0" err="1"/>
              <a:t>Saturnus</a:t>
            </a:r>
            <a:r>
              <a:rPr lang="nl-NL" dirty="0"/>
              <a:t>.</a:t>
            </a:r>
          </a:p>
          <a:p>
            <a:r>
              <a:rPr lang="nl-NL" dirty="0"/>
              <a:t>Een muziektheorie, door het octaaf in 31 delen op te delen en het bouwen van een klavecimbel op basis daarvan.  </a:t>
            </a:r>
          </a:p>
          <a:p>
            <a:r>
              <a:rPr lang="nl-NL" dirty="0"/>
              <a:t>De bepaling van de middelpuntzoekende en middelpunt vliedende kracht bij roterende lichamen (1659/73).</a:t>
            </a:r>
          </a:p>
          <a:p>
            <a:r>
              <a:rPr lang="nl-NL" dirty="0"/>
              <a:t>Uitvinding van de luchtpomp, de projectielantaarn, de snelkookpan en een motor op buskruit.</a:t>
            </a:r>
          </a:p>
          <a:p>
            <a:r>
              <a:rPr lang="nl-NL" dirty="0"/>
              <a:t>Redeneringen en vermoedens over de samenstelling van het helaal en vermoedens over leven op andere planeten (</a:t>
            </a:r>
            <a:r>
              <a:rPr lang="nl-NL" dirty="0" err="1"/>
              <a:t>C</a:t>
            </a:r>
            <a:r>
              <a:rPr lang="nl-NL" i="1" dirty="0" err="1"/>
              <a:t>osmotheoros</a:t>
            </a:r>
            <a:r>
              <a:rPr lang="nl-NL" i="1" dirty="0"/>
              <a:t>, </a:t>
            </a:r>
            <a:r>
              <a:rPr lang="nl-NL" dirty="0"/>
              <a:t>postuum uitgegeven).</a:t>
            </a:r>
          </a:p>
          <a:p>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17</a:t>
            </a:fld>
            <a:endParaRPr lang="nl-NL"/>
          </a:p>
        </p:txBody>
      </p:sp>
      <p:pic>
        <p:nvPicPr>
          <p:cNvPr id="5" name="Afbeelding 4" descr="Aantekening saturnus huygens"/>
          <p:cNvPicPr/>
          <p:nvPr/>
        </p:nvPicPr>
        <p:blipFill>
          <a:blip r:embed="rId3" cstate="print"/>
          <a:srcRect/>
          <a:stretch>
            <a:fillRect/>
          </a:stretch>
        </p:blipFill>
        <p:spPr bwMode="auto">
          <a:xfrm>
            <a:off x="7895097" y="1530571"/>
            <a:ext cx="3895816" cy="5283968"/>
          </a:xfrm>
          <a:prstGeom prst="rect">
            <a:avLst/>
          </a:prstGeom>
          <a:noFill/>
          <a:ln w="9525">
            <a:noFill/>
            <a:miter lim="800000"/>
            <a:headEnd/>
            <a:tailEnd/>
          </a:ln>
        </p:spPr>
      </p:pic>
      <p:pic>
        <p:nvPicPr>
          <p:cNvPr id="6" name="Picture 3" descr="D:\Probus\Geschiedenis Wisk\Biografi Christiaan Huygens.jpg"/>
          <p:cNvPicPr>
            <a:picLocks noChangeAspect="1" noChangeArrowheads="1"/>
          </p:cNvPicPr>
          <p:nvPr/>
        </p:nvPicPr>
        <p:blipFill>
          <a:blip r:embed="rId4" cstate="print"/>
          <a:srcRect b="10048"/>
          <a:stretch>
            <a:fillRect/>
          </a:stretch>
        </p:blipFill>
        <p:spPr bwMode="auto">
          <a:xfrm>
            <a:off x="10272464" y="43461"/>
            <a:ext cx="1131399" cy="1368152"/>
          </a:xfrm>
          <a:prstGeom prst="rect">
            <a:avLst/>
          </a:prstGeom>
          <a:noFill/>
        </p:spPr>
      </p:pic>
      <p:pic>
        <p:nvPicPr>
          <p:cNvPr id="7" name="Picture 4" descr="foto Otto Snoek">
            <a:extLst>
              <a:ext uri="{FF2B5EF4-FFF2-40B4-BE49-F238E27FC236}">
                <a16:creationId xmlns:a16="http://schemas.microsoft.com/office/drawing/2014/main" id="{00E6F518-87AF-ABC7-DCD0-4D26457C05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3919" y="1700808"/>
            <a:ext cx="3834382" cy="2197984"/>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254F8BFB-BC24-18CD-33AA-1ACE2F8BF6EE}"/>
              </a:ext>
            </a:extLst>
          </p:cNvPr>
          <p:cNvSpPr txBox="1"/>
          <p:nvPr/>
        </p:nvSpPr>
        <p:spPr>
          <a:xfrm>
            <a:off x="401087" y="3898792"/>
            <a:ext cx="3834382" cy="646331"/>
          </a:xfrm>
          <a:prstGeom prst="rect">
            <a:avLst/>
          </a:prstGeom>
          <a:noFill/>
        </p:spPr>
        <p:txBody>
          <a:bodyPr wrap="square" rtlCol="0">
            <a:spAutoFit/>
          </a:bodyPr>
          <a:lstStyle/>
          <a:p>
            <a:r>
              <a:rPr lang="nl-NL" b="1" dirty="0"/>
              <a:t>1949, Nat. </a:t>
            </a:r>
            <a:r>
              <a:rPr lang="nl-NL" b="1" dirty="0" err="1"/>
              <a:t>Levensverz</a:t>
            </a:r>
            <a:r>
              <a:rPr lang="nl-NL" b="1" dirty="0"/>
              <a:t>. Bank, </a:t>
            </a:r>
          </a:p>
          <a:p>
            <a:r>
              <a:rPr lang="nl-NL" b="1" dirty="0"/>
              <a:t>Rotterdam</a:t>
            </a:r>
          </a:p>
        </p:txBody>
      </p:sp>
      <p:pic>
        <p:nvPicPr>
          <p:cNvPr id="9" name="Picture 2" descr="Delft -  Christiaan Huygens">
            <a:extLst>
              <a:ext uri="{FF2B5EF4-FFF2-40B4-BE49-F238E27FC236}">
                <a16:creationId xmlns:a16="http://schemas.microsoft.com/office/drawing/2014/main" id="{DB005226-C044-44AC-BCEC-DAE2F227D2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827937" y="1599139"/>
            <a:ext cx="3962976" cy="52839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8" presetClass="exit" presetSubtype="12" fill="hold" nodeType="withEffect">
                                  <p:stCondLst>
                                    <p:cond delay="0"/>
                                  </p:stCondLst>
                                  <p:childTnLst>
                                    <p:animEffect transition="out" filter="strips(downLeft)">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10;&#10;Automatisch gegenereerde beschrijving">
            <a:extLst>
              <a:ext uri="{FF2B5EF4-FFF2-40B4-BE49-F238E27FC236}">
                <a16:creationId xmlns:a16="http://schemas.microsoft.com/office/drawing/2014/main" id="{666B8D66-17FA-9954-51CB-403D12A50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112"/>
          <a:stretch/>
        </p:blipFill>
        <p:spPr>
          <a:xfrm rot="5400000">
            <a:off x="1647170" y="2083924"/>
            <a:ext cx="1459474" cy="3703320"/>
          </a:xfrm>
          <a:prstGeom prst="rect">
            <a:avLst/>
          </a:prstGeom>
        </p:spPr>
      </p:pic>
      <p:sp>
        <p:nvSpPr>
          <p:cNvPr id="2" name="Titel 1"/>
          <p:cNvSpPr>
            <a:spLocks noGrp="1"/>
          </p:cNvSpPr>
          <p:nvPr>
            <p:ph type="title"/>
          </p:nvPr>
        </p:nvSpPr>
        <p:spPr>
          <a:xfrm>
            <a:off x="479376" y="389890"/>
            <a:ext cx="7467600" cy="1122747"/>
          </a:xfrm>
        </p:spPr>
        <p:txBody>
          <a:bodyPr>
            <a:normAutofit fontScale="90000"/>
          </a:bodyPr>
          <a:lstStyle/>
          <a:p>
            <a:r>
              <a:rPr lang="nl-NL" sz="4400" b="1" dirty="0">
                <a:solidFill>
                  <a:schemeClr val="accent1">
                    <a:lumMod val="75000"/>
                  </a:schemeClr>
                </a:solidFill>
                <a:latin typeface="Yu Gothic UI Light" panose="020B0300000000000000" pitchFamily="34" charset="-128"/>
                <a:ea typeface="Yu Gothic UI Light" panose="020B0300000000000000" pitchFamily="34" charset="-128"/>
              </a:rPr>
              <a:t> </a:t>
            </a:r>
            <a:r>
              <a:rPr lang="nl-NL" sz="3600" b="1" dirty="0">
                <a:solidFill>
                  <a:schemeClr val="accent1">
                    <a:lumMod val="75000"/>
                  </a:schemeClr>
                </a:solidFill>
              </a:rPr>
              <a:t>Andere </a:t>
            </a:r>
            <a:r>
              <a:rPr lang="nl-NL" sz="3600" b="1" dirty="0" err="1">
                <a:solidFill>
                  <a:schemeClr val="accent1">
                    <a:lumMod val="75000"/>
                  </a:schemeClr>
                </a:solidFill>
              </a:rPr>
              <a:t>vindingn</a:t>
            </a:r>
            <a:r>
              <a:rPr lang="nl-NL" sz="3600" b="1" dirty="0">
                <a:solidFill>
                  <a:schemeClr val="accent1">
                    <a:lumMod val="75000"/>
                  </a:schemeClr>
                </a:solidFill>
              </a:rPr>
              <a:t> van Huygens</a:t>
            </a:r>
            <a:br>
              <a:rPr lang="nl-NL" sz="2400" dirty="0">
                <a:solidFill>
                  <a:schemeClr val="accent1">
                    <a:lumMod val="75000"/>
                  </a:schemeClr>
                </a:solidFill>
                <a:latin typeface="Century Schoolbook" panose="02040604050505020304" pitchFamily="18" charset="0"/>
              </a:rPr>
            </a:br>
            <a: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t> </a:t>
            </a:r>
          </a:p>
        </p:txBody>
      </p:sp>
      <mc:AlternateContent xmlns:mc="http://schemas.openxmlformats.org/markup-compatibility/2006" xmlns:a14="http://schemas.microsoft.com/office/drawing/2010/main">
        <mc:Choice Requires="a14">
          <p:sp>
            <p:nvSpPr>
              <p:cNvPr id="3" name="Tijdelijke aanduiding voor inhoud 2"/>
              <p:cNvSpPr>
                <a:spLocks noGrp="1"/>
              </p:cNvSpPr>
              <p:nvPr>
                <p:ph sz="quarter" idx="1"/>
              </p:nvPr>
            </p:nvSpPr>
            <p:spPr>
              <a:xfrm>
                <a:off x="485128" y="1227508"/>
                <a:ext cx="10867456" cy="5517232"/>
              </a:xfrm>
            </p:spPr>
            <p:txBody>
              <a:bodyPr>
                <a:normAutofit/>
              </a:bodyPr>
              <a:lstStyle/>
              <a:p>
                <a:endParaRPr lang="nl-NL" dirty="0"/>
              </a:p>
              <a:p>
                <a:r>
                  <a:rPr lang="nl-NL" dirty="0"/>
                  <a:t>Onderzoek aan de vergelijking van de cycloïde: de baan van een punt (E) op de rand van een rollende cirkel.</a:t>
                </a:r>
              </a:p>
              <a:p>
                <a:r>
                  <a:rPr lang="nl-NL" dirty="0"/>
                  <a:t>Mede ontdekker van de toepassing </a:t>
                </a:r>
                <a:r>
                  <a:rPr lang="nl-NL" dirty="0" err="1"/>
                  <a:t>tautochrone</a:t>
                </a:r>
                <a:r>
                  <a:rPr lang="nl-NL" dirty="0"/>
                  <a:t> </a:t>
                </a:r>
              </a:p>
              <a:p>
                <a:r>
                  <a:rPr lang="nl-NL" dirty="0"/>
                  <a:t>en toepassing in het slingeruurwerk (1673), een omgekeerde </a:t>
                </a:r>
                <a:r>
                  <a:rPr lang="nl-NL" dirty="0" err="1"/>
                  <a:t>cycloide</a:t>
                </a:r>
                <a:r>
                  <a:rPr lang="nl-NL" dirty="0"/>
                  <a:t>.</a:t>
                </a:r>
              </a:p>
              <a:p>
                <a:endParaRPr lang="nl-NL" dirty="0"/>
              </a:p>
              <a:p>
                <a:endParaRPr lang="nl-NL" dirty="0"/>
              </a:p>
              <a:p>
                <a:endParaRPr lang="nl-NL" dirty="0"/>
              </a:p>
              <a:p>
                <a:pPr algn="ctr"/>
                <a:r>
                  <a:rPr lang="nl-NL" i="1" dirty="0"/>
                  <a:t>E</a:t>
                </a:r>
                <a:r>
                  <a:rPr lang="nl-NL" dirty="0"/>
                  <a:t> = </a:t>
                </a:r>
                <a:r>
                  <a:rPr lang="nl-NL" i="1" dirty="0"/>
                  <a:t>E</a:t>
                </a:r>
                <a:r>
                  <a:rPr lang="nl-NL" dirty="0"/>
                  <a:t>(</a:t>
                </a:r>
                <a:r>
                  <a:rPr lang="nl-NL" i="1" dirty="0" err="1"/>
                  <a:t>x,y</a:t>
                </a:r>
                <a:r>
                  <a:rPr lang="nl-NL" dirty="0"/>
                  <a:t>) en </a:t>
                </a:r>
                <a14:m>
                  <m:oMath xmlns:m="http://schemas.openxmlformats.org/officeDocument/2006/math">
                    <m:r>
                      <a:rPr lang="nl-NL" b="1" i="1" smtClean="0">
                        <a:solidFill>
                          <a:srgbClr val="FF0000"/>
                        </a:solidFill>
                        <a:latin typeface="Cambria Math" panose="02040503050406030204" pitchFamily="18" charset="0"/>
                        <a:ea typeface="Cambria Math" panose="02040503050406030204" pitchFamily="18" charset="0"/>
                      </a:rPr>
                      <m:t>𝜽</m:t>
                    </m:r>
                    <m:r>
                      <a:rPr lang="nl-NL" b="0" i="1" smtClean="0">
                        <a:latin typeface="Cambria Math" panose="02040503050406030204" pitchFamily="18" charset="0"/>
                        <a:ea typeface="Cambria Math" panose="02040503050406030204" pitchFamily="18" charset="0"/>
                      </a:rPr>
                      <m:t>=</m:t>
                    </m:r>
                    <m:r>
                      <m:rPr>
                        <m:sty m:val="p"/>
                      </m:rPr>
                      <a:rPr lang="nl-NL" b="0" i="0" smtClean="0">
                        <a:latin typeface="Cambria Math" panose="02040503050406030204" pitchFamily="18" charset="0"/>
                        <a:ea typeface="Cambria Math" panose="02040503050406030204" pitchFamily="18" charset="0"/>
                      </a:rPr>
                      <m:t>hoek</m:t>
                    </m:r>
                    <m:r>
                      <a:rPr lang="nl-NL" b="0" i="0" smtClean="0">
                        <a:latin typeface="Cambria Math" panose="02040503050406030204" pitchFamily="18" charset="0"/>
                        <a:ea typeface="Cambria Math" panose="02040503050406030204" pitchFamily="18" charset="0"/>
                      </a:rPr>
                      <m:t> </m:t>
                    </m:r>
                    <m:r>
                      <a:rPr lang="nl-NL" b="0" i="1" smtClean="0">
                        <a:latin typeface="Cambria Math" panose="02040503050406030204" pitchFamily="18" charset="0"/>
                        <a:ea typeface="Cambria Math" panose="02040503050406030204" pitchFamily="18" charset="0"/>
                      </a:rPr>
                      <m:t>𝐸𝑀𝐾</m:t>
                    </m:r>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in</m:t>
                    </m:r>
                    <m:r>
                      <a:rPr lang="nl-NL" b="0" i="0"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rad</m:t>
                    </m:r>
                    <m:r>
                      <a:rPr lang="nl-NL" b="0" i="0"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en</m:t>
                    </m:r>
                    <m:r>
                      <a:rPr lang="nl-NL" b="0" i="0" smtClean="0">
                        <a:latin typeface="Cambria Math" panose="02040503050406030204" pitchFamily="18" charset="0"/>
                        <a:ea typeface="Cambria Math" panose="02040503050406030204" pitchFamily="18" charset="0"/>
                      </a:rPr>
                      <m:t> </m:t>
                    </m:r>
                    <m:r>
                      <a:rPr lang="nl-NL" b="0" i="1" smtClean="0">
                        <a:latin typeface="Cambria Math" panose="02040503050406030204" pitchFamily="18" charset="0"/>
                        <a:ea typeface="Cambria Math" panose="02040503050406030204" pitchFamily="18" charset="0"/>
                      </a:rPr>
                      <m:t>𝑟</m:t>
                    </m:r>
                  </m:oMath>
                </a14:m>
                <a:r>
                  <a:rPr lang="nl-NL" dirty="0"/>
                  <a:t> de straal van de rollende cirkel: </a:t>
                </a:r>
              </a:p>
              <a:p>
                <a:r>
                  <a:rPr lang="nl-NL" dirty="0"/>
                  <a:t> </a:t>
                </a:r>
                <a:r>
                  <a:rPr lang="nl-NL" i="1" dirty="0"/>
                  <a:t>x</a:t>
                </a:r>
                <a:r>
                  <a:rPr lang="nl-NL" dirty="0"/>
                  <a:t> = </a:t>
                </a:r>
                <a:r>
                  <a:rPr lang="nl-NL" i="1" dirty="0"/>
                  <a:t>r</a:t>
                </a:r>
                <a:r>
                  <a:rPr lang="nl-NL" dirty="0"/>
                  <a:t>(</a:t>
                </a:r>
                <a14:m>
                  <m:oMath xmlns:m="http://schemas.openxmlformats.org/officeDocument/2006/math">
                    <m:r>
                      <a:rPr lang="nl-NL" i="1">
                        <a:latin typeface="Cambria Math" panose="02040503050406030204" pitchFamily="18" charset="0"/>
                        <a:ea typeface="Cambria Math" panose="02040503050406030204" pitchFamily="18" charset="0"/>
                      </a:rPr>
                      <m:t>𝜃</m:t>
                    </m:r>
                  </m:oMath>
                </a14:m>
                <a:r>
                  <a:rPr lang="nl-NL" dirty="0"/>
                  <a:t> – </a:t>
                </a:r>
                <a:r>
                  <a:rPr lang="nl-NL" dirty="0" err="1"/>
                  <a:t>sin</a:t>
                </a:r>
                <a14:m>
                  <m:oMath xmlns:m="http://schemas.openxmlformats.org/officeDocument/2006/math">
                    <m:r>
                      <a:rPr lang="nl-NL" i="1">
                        <a:latin typeface="Cambria Math" panose="02040503050406030204" pitchFamily="18" charset="0"/>
                        <a:ea typeface="Cambria Math" panose="02040503050406030204" pitchFamily="18" charset="0"/>
                      </a:rPr>
                      <m:t>𝜃</m:t>
                    </m:r>
                  </m:oMath>
                </a14:m>
                <a:r>
                  <a:rPr lang="nl-NL" dirty="0"/>
                  <a:t>) en </a:t>
                </a:r>
                <a:r>
                  <a:rPr lang="nl-NL" i="1" dirty="0"/>
                  <a:t>y</a:t>
                </a:r>
                <a:r>
                  <a:rPr lang="nl-NL" dirty="0"/>
                  <a:t> = </a:t>
                </a:r>
                <a:r>
                  <a:rPr lang="nl-NL" i="1" dirty="0"/>
                  <a:t>r</a:t>
                </a:r>
                <a:r>
                  <a:rPr lang="nl-NL" dirty="0"/>
                  <a:t>(1 – </a:t>
                </a:r>
                <a:r>
                  <a:rPr lang="nl-NL" dirty="0" err="1"/>
                  <a:t>cos</a:t>
                </a:r>
                <a14:m>
                  <m:oMath xmlns:m="http://schemas.openxmlformats.org/officeDocument/2006/math">
                    <m:r>
                      <a:rPr lang="nl-NL" i="1">
                        <a:latin typeface="Cambria Math" panose="02040503050406030204" pitchFamily="18" charset="0"/>
                        <a:ea typeface="Cambria Math" panose="02040503050406030204" pitchFamily="18" charset="0"/>
                      </a:rPr>
                      <m:t>𝜃</m:t>
                    </m:r>
                  </m:oMath>
                </a14:m>
                <a:r>
                  <a:rPr lang="nl-NL" dirty="0"/>
                  <a:t>)  </a:t>
                </a:r>
              </a:p>
              <a:p>
                <a:endParaRPr lang="nl-NL" dirty="0"/>
              </a:p>
              <a:p>
                <a:endParaRPr lang="nl-NL" dirty="0"/>
              </a:p>
              <a:p>
                <a:endParaRPr lang="nl-NL" dirty="0"/>
              </a:p>
            </p:txBody>
          </p:sp>
        </mc:Choice>
        <mc:Fallback xmlns="">
          <p:sp>
            <p:nvSpPr>
              <p:cNvPr id="3" name="Tijdelijke aanduiding voor inhoud 2"/>
              <p:cNvSpPr>
                <a:spLocks noGrp="1" noRot="1" noChangeAspect="1" noMove="1" noResize="1" noEditPoints="1" noAdjustHandles="1" noChangeArrowheads="1" noChangeShapeType="1" noTextEdit="1"/>
              </p:cNvSpPr>
              <p:nvPr>
                <p:ph sz="quarter" idx="1"/>
              </p:nvPr>
            </p:nvSpPr>
            <p:spPr>
              <a:xfrm>
                <a:off x="485128" y="1227508"/>
                <a:ext cx="10867456" cy="5517232"/>
              </a:xfrm>
              <a:blipFill>
                <a:blip r:embed="rId4"/>
                <a:stretch>
                  <a:fillRect l="-281"/>
                </a:stretch>
              </a:blipFill>
            </p:spPr>
            <p:txBody>
              <a:bodyPr/>
              <a:lstStyle/>
              <a:p>
                <a:r>
                  <a:rPr lang="nl-NL">
                    <a:noFill/>
                  </a:rPr>
                  <a:t> </a:t>
                </a:r>
              </a:p>
            </p:txBody>
          </p:sp>
        </mc:Fallback>
      </mc:AlternateContent>
      <p:sp>
        <p:nvSpPr>
          <p:cNvPr id="4" name="Tijdelijke aanduiding voor dianummer 3"/>
          <p:cNvSpPr>
            <a:spLocks noGrp="1"/>
          </p:cNvSpPr>
          <p:nvPr>
            <p:ph type="sldNum" sz="quarter" idx="15"/>
          </p:nvPr>
        </p:nvSpPr>
        <p:spPr/>
        <p:txBody>
          <a:bodyPr/>
          <a:lstStyle/>
          <a:p>
            <a:fld id="{528DF2CE-BAE9-4C0B-A3F3-E37A484A2053}" type="slidenum">
              <a:rPr lang="nl-NL" smtClean="0"/>
              <a:pPr/>
              <a:t>18</a:t>
            </a:fld>
            <a:endParaRPr lang="nl-NL"/>
          </a:p>
        </p:txBody>
      </p:sp>
      <p:pic>
        <p:nvPicPr>
          <p:cNvPr id="5" name="Afbeelding 4" descr="D:\Probus\Geschiedenis Wisk\IMG_3944.JPG"/>
          <p:cNvPicPr/>
          <p:nvPr/>
        </p:nvPicPr>
        <p:blipFill>
          <a:blip r:embed="rId5" cstate="print"/>
          <a:srcRect/>
          <a:stretch>
            <a:fillRect/>
          </a:stretch>
        </p:blipFill>
        <p:spPr bwMode="auto">
          <a:xfrm>
            <a:off x="7559861" y="1866847"/>
            <a:ext cx="3435152" cy="5301208"/>
          </a:xfrm>
          <a:prstGeom prst="rect">
            <a:avLst/>
          </a:prstGeom>
          <a:ln>
            <a:noFill/>
          </a:ln>
          <a:effectLst>
            <a:outerShdw blurRad="292100" dist="139700" dir="2700000" algn="tl" rotWithShape="0">
              <a:srgbClr val="333333">
                <a:alpha val="65000"/>
              </a:srgbClr>
            </a:outerShdw>
          </a:effectLst>
        </p:spPr>
      </p:pic>
      <p:pic>
        <p:nvPicPr>
          <p:cNvPr id="24579" name="Picture 3" descr="D:\Probus\Geschiedenis Wisk\Biografi Christiaan Huygens.jpg"/>
          <p:cNvPicPr>
            <a:picLocks noChangeAspect="1" noChangeArrowheads="1"/>
          </p:cNvPicPr>
          <p:nvPr/>
        </p:nvPicPr>
        <p:blipFill>
          <a:blip r:embed="rId6" cstate="print"/>
          <a:srcRect b="10048"/>
          <a:stretch>
            <a:fillRect/>
          </a:stretch>
        </p:blipFill>
        <p:spPr bwMode="auto">
          <a:xfrm>
            <a:off x="10128448" y="28795"/>
            <a:ext cx="1439896" cy="17412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13CB3473-23F5-DDE6-06E4-C8FB2C2B8E02}"/>
                  </a:ext>
                </a:extLst>
              </p:cNvPr>
              <p:cNvSpPr txBox="1"/>
              <p:nvPr/>
            </p:nvSpPr>
            <p:spPr>
              <a:xfrm>
                <a:off x="1343472" y="3905096"/>
                <a:ext cx="24290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nl-NL" b="1" i="1" smtClean="0">
                          <a:solidFill>
                            <a:srgbClr val="FF0000"/>
                          </a:solidFill>
                          <a:latin typeface="Cambria Math" panose="02040503050406030204" pitchFamily="18" charset="0"/>
                          <a:ea typeface="Cambria Math" panose="02040503050406030204" pitchFamily="18" charset="0"/>
                        </a:rPr>
                        <m:t>𝜽</m:t>
                      </m:r>
                    </m:oMath>
                  </m:oMathPara>
                </a14:m>
                <a:endParaRPr lang="nl-NL" b="1" dirty="0">
                  <a:solidFill>
                    <a:srgbClr val="FF0000"/>
                  </a:solidFill>
                </a:endParaRPr>
              </a:p>
            </p:txBody>
          </p:sp>
        </mc:Choice>
        <mc:Fallback xmlns="">
          <p:sp>
            <p:nvSpPr>
              <p:cNvPr id="9" name="Tekstvak 8">
                <a:extLst>
                  <a:ext uri="{FF2B5EF4-FFF2-40B4-BE49-F238E27FC236}">
                    <a16:creationId xmlns:a16="http://schemas.microsoft.com/office/drawing/2014/main" id="{13CB3473-23F5-DDE6-06E4-C8FB2C2B8E02}"/>
                  </a:ext>
                </a:extLst>
              </p:cNvPr>
              <p:cNvSpPr txBox="1">
                <a:spLocks noRot="1" noChangeAspect="1" noMove="1" noResize="1" noEditPoints="1" noAdjustHandles="1" noChangeArrowheads="1" noChangeShapeType="1" noTextEdit="1"/>
              </p:cNvSpPr>
              <p:nvPr/>
            </p:nvSpPr>
            <p:spPr>
              <a:xfrm>
                <a:off x="1343472" y="3905096"/>
                <a:ext cx="242908" cy="276999"/>
              </a:xfrm>
              <a:prstGeom prst="rect">
                <a:avLst/>
              </a:prstGeom>
              <a:blipFill>
                <a:blip r:embed="rId7"/>
                <a:stretch>
                  <a:fillRect l="-12500" r="-15000" b="-11111"/>
                </a:stretch>
              </a:blipFill>
            </p:spPr>
            <p:txBody>
              <a:bodyPr/>
              <a:lstStyle/>
              <a:p>
                <a:r>
                  <a:rPr lang="nl-NL">
                    <a:noFill/>
                  </a:rPr>
                  <a:t> </a:t>
                </a:r>
              </a:p>
            </p:txBody>
          </p:sp>
        </mc:Fallback>
      </mc:AlternateContent>
      <p:sp>
        <p:nvSpPr>
          <p:cNvPr id="18" name="Tekstvak 17">
            <a:extLst>
              <a:ext uri="{FF2B5EF4-FFF2-40B4-BE49-F238E27FC236}">
                <a16:creationId xmlns:a16="http://schemas.microsoft.com/office/drawing/2014/main" id="{C24B6945-F074-D435-7DC8-46D23C61390C}"/>
              </a:ext>
            </a:extLst>
          </p:cNvPr>
          <p:cNvSpPr txBox="1"/>
          <p:nvPr/>
        </p:nvSpPr>
        <p:spPr>
          <a:xfrm flipH="1">
            <a:off x="575870" y="3674263"/>
            <a:ext cx="425110" cy="369332"/>
          </a:xfrm>
          <a:prstGeom prst="rect">
            <a:avLst/>
          </a:prstGeom>
          <a:noFill/>
        </p:spPr>
        <p:txBody>
          <a:bodyPr wrap="square" rtlCol="0">
            <a:spAutoFit/>
          </a:bodyPr>
          <a:lstStyle/>
          <a:p>
            <a:r>
              <a:rPr lang="nl-NL" i="1" dirty="0"/>
              <a:t>Y</a:t>
            </a:r>
          </a:p>
        </p:txBody>
      </p:sp>
      <p:sp>
        <p:nvSpPr>
          <p:cNvPr id="19" name="Tekstvak 18">
            <a:extLst>
              <a:ext uri="{FF2B5EF4-FFF2-40B4-BE49-F238E27FC236}">
                <a16:creationId xmlns:a16="http://schemas.microsoft.com/office/drawing/2014/main" id="{EC420397-72FD-E3F8-EAD2-AA7CEA9B2511}"/>
              </a:ext>
            </a:extLst>
          </p:cNvPr>
          <p:cNvSpPr txBox="1"/>
          <p:nvPr/>
        </p:nvSpPr>
        <p:spPr>
          <a:xfrm flipH="1">
            <a:off x="1051129" y="4332785"/>
            <a:ext cx="425110" cy="369332"/>
          </a:xfrm>
          <a:prstGeom prst="rect">
            <a:avLst/>
          </a:prstGeom>
          <a:noFill/>
        </p:spPr>
        <p:txBody>
          <a:bodyPr wrap="square" rtlCol="0">
            <a:spAutoFit/>
          </a:bodyPr>
          <a:lstStyle/>
          <a:p>
            <a:r>
              <a:rPr lang="nl-NL" i="1" dirty="0"/>
              <a:t>X</a:t>
            </a:r>
          </a:p>
        </p:txBody>
      </p:sp>
      <p:pic>
        <p:nvPicPr>
          <p:cNvPr id="2050" name="Picture 2" descr="Tautochrone kromme - Wikipedia">
            <a:extLst>
              <a:ext uri="{FF2B5EF4-FFF2-40B4-BE49-F238E27FC236}">
                <a16:creationId xmlns:a16="http://schemas.microsoft.com/office/drawing/2014/main" id="{78048267-379E-AFAD-69F0-DB5C194550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4437" y="3306929"/>
            <a:ext cx="4179552" cy="2786367"/>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75B2B610-996B-3EE9-9EDC-1B07ABAF485A}"/>
              </a:ext>
            </a:extLst>
          </p:cNvPr>
          <p:cNvSpPr txBox="1"/>
          <p:nvPr/>
        </p:nvSpPr>
        <p:spPr>
          <a:xfrm>
            <a:off x="6095999" y="3306929"/>
            <a:ext cx="2403859" cy="1754326"/>
          </a:xfrm>
          <a:prstGeom prst="rect">
            <a:avLst/>
          </a:prstGeom>
          <a:solidFill>
            <a:schemeClr val="bg1"/>
          </a:solidFill>
        </p:spPr>
        <p:txBody>
          <a:bodyPr wrap="square" rtlCol="0">
            <a:spAutoFit/>
          </a:bodyPr>
          <a:lstStyle/>
          <a:p>
            <a:r>
              <a:rPr lang="nl-NL" dirty="0">
                <a:solidFill>
                  <a:schemeClr val="bg1"/>
                </a:solidFill>
              </a:rPr>
              <a:t>…</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10" name="Boog 9">
            <a:extLst>
              <a:ext uri="{FF2B5EF4-FFF2-40B4-BE49-F238E27FC236}">
                <a16:creationId xmlns:a16="http://schemas.microsoft.com/office/drawing/2014/main" id="{6D187901-F304-456D-143A-A84BB3461CF4}"/>
              </a:ext>
            </a:extLst>
          </p:cNvPr>
          <p:cNvSpPr/>
          <p:nvPr/>
        </p:nvSpPr>
        <p:spPr>
          <a:xfrm rot="11445413">
            <a:off x="1583944" y="3651580"/>
            <a:ext cx="552084" cy="568005"/>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476F79B2-3723-1E28-E744-073A76715C94}"/>
              </a:ext>
            </a:extLst>
          </p:cNvPr>
          <p:cNvCxnSpPr>
            <a:cxnSpLocks/>
          </p:cNvCxnSpPr>
          <p:nvPr/>
        </p:nvCxnSpPr>
        <p:spPr>
          <a:xfrm>
            <a:off x="839416" y="3453203"/>
            <a:ext cx="0" cy="90378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84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050"/>
                                        </p:tgtEl>
                                      </p:cBhvr>
                                    </p:animEffect>
                                    <p:set>
                                      <p:cBhvr>
                                        <p:cTn id="47" dur="1" fill="hold">
                                          <p:stCondLst>
                                            <p:cond delay="499"/>
                                          </p:stCondLst>
                                        </p:cTn>
                                        <p:tgtEl>
                                          <p:spTgt spid="205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7" grpId="0" animBg="1"/>
      <p:bldP spid="7"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ndefined">
            <a:extLst>
              <a:ext uri="{FF2B5EF4-FFF2-40B4-BE49-F238E27FC236}">
                <a16:creationId xmlns:a16="http://schemas.microsoft.com/office/drawing/2014/main" id="{54AF60F4-99FC-9030-382C-F4E79D882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393" y="3800475"/>
            <a:ext cx="6204218" cy="258085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DED927A-A13B-84C8-C782-16A44765BD26}"/>
              </a:ext>
            </a:extLst>
          </p:cNvPr>
          <p:cNvSpPr>
            <a:spLocks noGrp="1"/>
          </p:cNvSpPr>
          <p:nvPr>
            <p:ph type="title"/>
          </p:nvPr>
        </p:nvSpPr>
        <p:spPr>
          <a:xfrm>
            <a:off x="881277" y="278826"/>
            <a:ext cx="9956800" cy="1143000"/>
          </a:xfrm>
        </p:spPr>
        <p:txBody>
          <a:bodyPr/>
          <a:lstStyle/>
          <a:p>
            <a:r>
              <a:rPr lang="nl-NL" dirty="0">
                <a:solidFill>
                  <a:srgbClr val="C00000"/>
                </a:solidFill>
              </a:rPr>
              <a:t>Nog een toepassing: Brachistochrone</a:t>
            </a:r>
          </a:p>
        </p:txBody>
      </p:sp>
      <p:sp>
        <p:nvSpPr>
          <p:cNvPr id="3" name="Tijdelijke aanduiding voor inhoud 2">
            <a:extLst>
              <a:ext uri="{FF2B5EF4-FFF2-40B4-BE49-F238E27FC236}">
                <a16:creationId xmlns:a16="http://schemas.microsoft.com/office/drawing/2014/main" id="{DFA4F366-71DF-A223-BD06-460775FBA7DB}"/>
              </a:ext>
            </a:extLst>
          </p:cNvPr>
          <p:cNvSpPr>
            <a:spLocks noGrp="1"/>
          </p:cNvSpPr>
          <p:nvPr>
            <p:ph sz="quarter" idx="1"/>
          </p:nvPr>
        </p:nvSpPr>
        <p:spPr/>
        <p:txBody>
          <a:bodyPr/>
          <a:lstStyle/>
          <a:p>
            <a:r>
              <a:rPr lang="nl-NL" dirty="0"/>
              <a:t>De Brachistochrone is de weg die de snelste verbinding tussen twee vaste punten vormt, in het zwaartekracht veld. </a:t>
            </a:r>
          </a:p>
          <a:p>
            <a:r>
              <a:rPr lang="nl-NL" dirty="0"/>
              <a:t>Op initiatief van Johan </a:t>
            </a:r>
            <a:r>
              <a:rPr lang="nl-NL" dirty="0" err="1"/>
              <a:t>Bernoulli</a:t>
            </a:r>
            <a:r>
              <a:rPr lang="nl-NL" dirty="0"/>
              <a:t> is de wiskundige vergelijking van de Brachistochrone gevonden door Newton. Leibniz, Jakob </a:t>
            </a:r>
            <a:r>
              <a:rPr lang="nl-NL" dirty="0" err="1"/>
              <a:t>Bernouilli</a:t>
            </a:r>
            <a:r>
              <a:rPr lang="nl-NL" dirty="0"/>
              <a:t> en de </a:t>
            </a:r>
            <a:r>
              <a:rPr lang="nl-NL" dirty="0" err="1"/>
              <a:t>L’Hôpital</a:t>
            </a:r>
            <a:r>
              <a:rPr lang="nl-NL" dirty="0"/>
              <a:t>. Het bleek (ook) een omgekeerde cycloïde (1697). </a:t>
            </a:r>
          </a:p>
        </p:txBody>
      </p:sp>
      <p:sp>
        <p:nvSpPr>
          <p:cNvPr id="4" name="Tijdelijke aanduiding voor dianummer 3">
            <a:extLst>
              <a:ext uri="{FF2B5EF4-FFF2-40B4-BE49-F238E27FC236}">
                <a16:creationId xmlns:a16="http://schemas.microsoft.com/office/drawing/2014/main" id="{4E1ACE8A-CDED-F7D1-1B6B-E73400526639}"/>
              </a:ext>
            </a:extLst>
          </p:cNvPr>
          <p:cNvSpPr>
            <a:spLocks noGrp="1"/>
          </p:cNvSpPr>
          <p:nvPr>
            <p:ph type="sldNum" sz="quarter" idx="15"/>
          </p:nvPr>
        </p:nvSpPr>
        <p:spPr/>
        <p:txBody>
          <a:bodyPr/>
          <a:lstStyle/>
          <a:p>
            <a:fld id="{528DF2CE-BAE9-4C0B-A3F3-E37A484A2053}" type="slidenum">
              <a:rPr lang="nl-NL" smtClean="0"/>
              <a:pPr/>
              <a:t>19</a:t>
            </a:fld>
            <a:endParaRPr lang="nl-NL"/>
          </a:p>
        </p:txBody>
      </p:sp>
      <p:sp>
        <p:nvSpPr>
          <p:cNvPr id="6" name="Tekstvak 5">
            <a:extLst>
              <a:ext uri="{FF2B5EF4-FFF2-40B4-BE49-F238E27FC236}">
                <a16:creationId xmlns:a16="http://schemas.microsoft.com/office/drawing/2014/main" id="{BB397167-D066-34AC-8FDE-6344159CBCD6}"/>
              </a:ext>
            </a:extLst>
          </p:cNvPr>
          <p:cNvSpPr txBox="1"/>
          <p:nvPr/>
        </p:nvSpPr>
        <p:spPr>
          <a:xfrm>
            <a:off x="1022369" y="3775466"/>
            <a:ext cx="432048" cy="523220"/>
          </a:xfrm>
          <a:prstGeom prst="rect">
            <a:avLst/>
          </a:prstGeom>
          <a:noFill/>
          <a:ln>
            <a:solidFill>
              <a:srgbClr val="FFC000"/>
            </a:solidFill>
          </a:ln>
        </p:spPr>
        <p:txBody>
          <a:bodyPr wrap="square" rtlCol="0">
            <a:spAutoFit/>
          </a:bodyPr>
          <a:lstStyle/>
          <a:p>
            <a:r>
              <a:rPr lang="nl-NL" sz="2800" b="1" dirty="0"/>
              <a:t>A</a:t>
            </a:r>
          </a:p>
        </p:txBody>
      </p:sp>
      <p:sp>
        <p:nvSpPr>
          <p:cNvPr id="8" name="Tekstvak 7">
            <a:extLst>
              <a:ext uri="{FF2B5EF4-FFF2-40B4-BE49-F238E27FC236}">
                <a16:creationId xmlns:a16="http://schemas.microsoft.com/office/drawing/2014/main" id="{B90BED3E-601B-CF36-1791-43BFAE7E8990}"/>
              </a:ext>
            </a:extLst>
          </p:cNvPr>
          <p:cNvSpPr txBox="1"/>
          <p:nvPr/>
        </p:nvSpPr>
        <p:spPr>
          <a:xfrm>
            <a:off x="7010563" y="5471434"/>
            <a:ext cx="432048" cy="523220"/>
          </a:xfrm>
          <a:prstGeom prst="rect">
            <a:avLst/>
          </a:prstGeom>
          <a:noFill/>
        </p:spPr>
        <p:txBody>
          <a:bodyPr wrap="square" rtlCol="0">
            <a:spAutoFit/>
          </a:bodyPr>
          <a:lstStyle/>
          <a:p>
            <a:r>
              <a:rPr lang="nl-NL" sz="2800" b="1" dirty="0"/>
              <a:t>B</a:t>
            </a:r>
          </a:p>
        </p:txBody>
      </p:sp>
    </p:spTree>
    <p:extLst>
      <p:ext uri="{BB962C8B-B14F-4D97-AF65-F5344CB8AC3E}">
        <p14:creationId xmlns:p14="http://schemas.microsoft.com/office/powerpoint/2010/main" val="86467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2DB61-E48D-F7F7-4520-F452202670F5}"/>
              </a:ext>
            </a:extLst>
          </p:cNvPr>
          <p:cNvSpPr>
            <a:spLocks noGrp="1"/>
          </p:cNvSpPr>
          <p:nvPr>
            <p:ph type="title"/>
          </p:nvPr>
        </p:nvSpPr>
        <p:spPr>
          <a:xfrm>
            <a:off x="263352" y="10002"/>
            <a:ext cx="9956800" cy="1143000"/>
          </a:xfrm>
        </p:spPr>
        <p:txBody>
          <a:bodyPr>
            <a:normAutofit/>
          </a:bodyPr>
          <a:lstStyle/>
          <a:p>
            <a:r>
              <a:rPr lang="nl-NL" sz="4000" dirty="0">
                <a:solidFill>
                  <a:srgbClr val="FF0000"/>
                </a:solidFill>
              </a:rPr>
              <a:t>Hoe ver waren we gekomen ?</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C4533FCF-0719-32FC-E378-525D6AE50C6B}"/>
                  </a:ext>
                </a:extLst>
              </p:cNvPr>
              <p:cNvSpPr>
                <a:spLocks noGrp="1"/>
              </p:cNvSpPr>
              <p:nvPr>
                <p:ph sz="quarter" idx="1"/>
              </p:nvPr>
            </p:nvSpPr>
            <p:spPr>
              <a:xfrm>
                <a:off x="26668" y="1284034"/>
                <a:ext cx="11397924" cy="5385326"/>
              </a:xfrm>
            </p:spPr>
            <p:txBody>
              <a:bodyPr>
                <a:normAutofit/>
              </a:bodyPr>
              <a:lstStyle/>
              <a:p>
                <a:r>
                  <a:rPr lang="nl-NL" dirty="0"/>
                  <a:t>Ontwikkelingen vanaf 1700 </a:t>
                </a:r>
                <a:r>
                  <a:rPr lang="nl-NL" dirty="0" err="1"/>
                  <a:t>vC</a:t>
                </a:r>
                <a:r>
                  <a:rPr lang="nl-NL" dirty="0"/>
                  <a:t> tot 1600 </a:t>
                </a:r>
                <a:r>
                  <a:rPr lang="nl-NL" dirty="0" err="1"/>
                  <a:t>nC</a:t>
                </a:r>
                <a:r>
                  <a:rPr lang="nl-NL" dirty="0"/>
                  <a:t>, tot en met Simon Stevin.  </a:t>
                </a:r>
              </a:p>
              <a:p>
                <a:r>
                  <a:rPr lang="nl-NL" dirty="0"/>
                  <a:t>Gerichte topics:  worteltrekken bij de Babyloniërs </a:t>
                </a:r>
                <a14:m>
                  <m:oMath xmlns:m="http://schemas.openxmlformats.org/officeDocument/2006/math">
                    <m:rad>
                      <m:radPr>
                        <m:degHide m:val="on"/>
                        <m:ctrlPr>
                          <a:rPr lang="nl-NL" i="1">
                            <a:latin typeface="Cambria Math" panose="02040503050406030204" pitchFamily="18" charset="0"/>
                          </a:rPr>
                        </m:ctrlPr>
                      </m:radPr>
                      <m:deg/>
                      <m:e>
                        <m:sSup>
                          <m:sSupPr>
                            <m:ctrlPr>
                              <a:rPr lang="nl-NL" i="1">
                                <a:latin typeface="Cambria Math" panose="02040503050406030204" pitchFamily="18" charset="0"/>
                              </a:rPr>
                            </m:ctrlPr>
                          </m:sSupPr>
                          <m:e>
                            <m:r>
                              <a:rPr lang="nl-NL" i="1">
                                <a:latin typeface="Cambria Math" panose="02040503050406030204" pitchFamily="18" charset="0"/>
                              </a:rPr>
                              <m:t>𝑎</m:t>
                            </m:r>
                          </m:e>
                          <m:sup>
                            <m:r>
                              <a:rPr lang="nl-NL" i="1">
                                <a:latin typeface="Cambria Math" panose="02040503050406030204" pitchFamily="18" charset="0"/>
                              </a:rPr>
                              <m:t>2</m:t>
                            </m:r>
                          </m:sup>
                        </m:sSup>
                        <m:r>
                          <a:rPr lang="nl-NL" i="1">
                            <a:latin typeface="Cambria Math" panose="02040503050406030204" pitchFamily="18" charset="0"/>
                          </a:rPr>
                          <m:t>+</m:t>
                        </m:r>
                        <m:r>
                          <a:rPr lang="nl-NL" i="1">
                            <a:latin typeface="Cambria Math" panose="02040503050406030204" pitchFamily="18" charset="0"/>
                          </a:rPr>
                          <m:t>h</m:t>
                        </m:r>
                      </m:e>
                    </m:rad>
                  </m:oMath>
                </a14:m>
                <a:r>
                  <a:rPr lang="nl-NL" dirty="0"/>
                  <a:t> ≈ </a:t>
                </a:r>
                <a14:m>
                  <m:oMath xmlns:m="http://schemas.openxmlformats.org/officeDocument/2006/math">
                    <m:r>
                      <a:rPr lang="nl-NL" i="1">
                        <a:latin typeface="Cambria Math" panose="02040503050406030204" pitchFamily="18" charset="0"/>
                      </a:rPr>
                      <m:t>𝑎</m:t>
                    </m:r>
                    <m:r>
                      <a:rPr lang="nl-NL" i="1">
                        <a:latin typeface="Cambria Math" panose="02040503050406030204" pitchFamily="18" charset="0"/>
                      </a:rPr>
                      <m:t>+ </m:t>
                    </m:r>
                    <m:f>
                      <m:fPr>
                        <m:ctrlPr>
                          <a:rPr lang="nl-NL" i="1">
                            <a:latin typeface="Cambria Math" panose="02040503050406030204" pitchFamily="18" charset="0"/>
                          </a:rPr>
                        </m:ctrlPr>
                      </m:fPr>
                      <m:num>
                        <m:r>
                          <a:rPr lang="nl-NL" i="1">
                            <a:latin typeface="Cambria Math" panose="02040503050406030204" pitchFamily="18" charset="0"/>
                          </a:rPr>
                          <m:t>h</m:t>
                        </m:r>
                      </m:num>
                      <m:den>
                        <m:r>
                          <a:rPr lang="nl-NL" i="1">
                            <a:latin typeface="Cambria Math" panose="02040503050406030204" pitchFamily="18" charset="0"/>
                          </a:rPr>
                          <m:t>2</m:t>
                        </m:r>
                        <m:r>
                          <a:rPr lang="nl-NL" i="1">
                            <a:latin typeface="Cambria Math" panose="02040503050406030204" pitchFamily="18" charset="0"/>
                          </a:rPr>
                          <m:t>𝑎</m:t>
                        </m:r>
                      </m:den>
                    </m:f>
                  </m:oMath>
                </a14:m>
                <a:r>
                  <a:rPr lang="nl-NL" dirty="0"/>
                  <a:t> ,  bepaling “</a:t>
                </a:r>
                <a14:m>
                  <m:oMath xmlns:m="http://schemas.openxmlformats.org/officeDocument/2006/math">
                    <m:r>
                      <a:rPr lang="nl-NL" i="1" smtClean="0">
                        <a:latin typeface="Cambria Math" panose="02040503050406030204" pitchFamily="18" charset="0"/>
                        <a:ea typeface="Cambria Math" panose="02040503050406030204" pitchFamily="18" charset="0"/>
                      </a:rPr>
                      <m:t>𝜋</m:t>
                    </m:r>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door</m:t>
                    </m:r>
                    <m:r>
                      <a:rPr lang="nl-NL" b="0" i="0"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Babyloniers</m:t>
                    </m:r>
                    <m:r>
                      <a:rPr lang="nl-NL" b="0" i="0"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Egyptenaren</m:t>
                    </m:r>
                    <m:r>
                      <a:rPr lang="nl-NL" b="0" i="0"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en</m:t>
                    </m:r>
                    <m:r>
                      <a:rPr lang="nl-NL" b="0" i="0"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Grieken</m:t>
                    </m:r>
                    <m:r>
                      <a:rPr lang="nl-NL" b="0" i="0" smtClean="0">
                        <a:latin typeface="Cambria Math" panose="02040503050406030204" pitchFamily="18" charset="0"/>
                        <a:ea typeface="Cambria Math" panose="02040503050406030204" pitchFamily="18" charset="0"/>
                      </a:rPr>
                      <m:t>.</m:t>
                    </m:r>
                  </m:oMath>
                </a14:m>
                <a:endParaRPr lang="nl-NL" dirty="0"/>
              </a:p>
              <a:p>
                <a:r>
                  <a:rPr lang="nl-NL" dirty="0"/>
                  <a:t>Wellicht relevant om op deze </a:t>
                </a:r>
                <a14:m>
                  <m:oMath xmlns:m="http://schemas.openxmlformats.org/officeDocument/2006/math">
                    <m:r>
                      <a:rPr lang="nl-NL" i="1">
                        <a:latin typeface="Cambria Math" panose="02040503050406030204" pitchFamily="18" charset="0"/>
                        <a:ea typeface="Cambria Math" panose="02040503050406030204" pitchFamily="18" charset="0"/>
                      </a:rPr>
                      <m:t>𝜋</m:t>
                    </m:r>
                  </m:oMath>
                </a14:m>
                <a:r>
                  <a:rPr lang="nl-NL" dirty="0"/>
                  <a:t>-dag de ontdekkingen rond (wat wij nu) </a:t>
                </a:r>
                <a14:m>
                  <m:oMath xmlns:m="http://schemas.openxmlformats.org/officeDocument/2006/math">
                    <m:r>
                      <a:rPr lang="nl-NL" i="1">
                        <a:latin typeface="Cambria Math" panose="02040503050406030204" pitchFamily="18" charset="0"/>
                        <a:ea typeface="Cambria Math" panose="02040503050406030204" pitchFamily="18" charset="0"/>
                      </a:rPr>
                      <m:t>𝜋</m:t>
                    </m:r>
                  </m:oMath>
                </a14:m>
                <a:r>
                  <a:rPr lang="nl-NL" dirty="0"/>
                  <a:t> (noemen) kort te memoreren:</a:t>
                </a:r>
              </a:p>
              <a:p>
                <a:r>
                  <a:rPr lang="nl-NL" dirty="0"/>
                  <a:t>Rond 1800 </a:t>
                </a:r>
                <a:r>
                  <a:rPr lang="nl-NL" dirty="0" err="1"/>
                  <a:t>vC</a:t>
                </a:r>
                <a:r>
                  <a:rPr lang="nl-NL" dirty="0"/>
                  <a:t> vonden de </a:t>
                </a:r>
                <a:r>
                  <a:rPr lang="nl-NL" dirty="0" err="1"/>
                  <a:t>Babyloniers</a:t>
                </a:r>
                <a:r>
                  <a:rPr lang="nl-NL" dirty="0"/>
                  <a:t> (pas in 1936 ontdekt ! ) een benadering voor de verhouding tussen de omtrek en de diameter van een cirkel, te weten:</a:t>
                </a:r>
              </a:p>
              <a:p>
                <a:endParaRPr lang="nl-NL" dirty="0"/>
              </a:p>
              <a:p>
                <a:r>
                  <a:rPr lang="nl-NL" dirty="0"/>
                  <a:t> De Egyptenaren, vonden rond de zelfde tijd als benadering voor </a:t>
                </a:r>
                <a14:m>
                  <m:oMath xmlns:m="http://schemas.openxmlformats.org/officeDocument/2006/math">
                    <m:r>
                      <a:rPr lang="nl-NL" i="1">
                        <a:latin typeface="Cambria Math" panose="02040503050406030204" pitchFamily="18" charset="0"/>
                        <a:ea typeface="Cambria Math" panose="02040503050406030204" pitchFamily="18" charset="0"/>
                      </a:rPr>
                      <m:t>𝜋</m:t>
                    </m:r>
                    <m:r>
                      <a:rPr lang="nl-NL" b="0" i="1" smtClean="0">
                        <a:latin typeface="Cambria Math" panose="02040503050406030204" pitchFamily="18" charset="0"/>
                        <a:ea typeface="Cambria Math" panose="02040503050406030204" pitchFamily="18" charset="0"/>
                      </a:rPr>
                      <m:t>: </m:t>
                    </m:r>
                  </m:oMath>
                </a14:m>
                <a:r>
                  <a:rPr lang="nl-NL" dirty="0"/>
                  <a:t> 3,16049:</a:t>
                </a:r>
              </a:p>
              <a:p>
                <a:pPr marL="0" indent="0">
                  <a:buNone/>
                </a:pPr>
                <a:r>
                  <a:rPr lang="nl-NL" b="1" dirty="0">
                    <a:solidFill>
                      <a:schemeClr val="accent1">
                        <a:lumMod val="75000"/>
                      </a:schemeClr>
                    </a:solidFill>
                  </a:rPr>
                  <a:t>                                                                                         </a:t>
                </a:r>
                <a:endParaRPr lang="nl-NL" dirty="0"/>
              </a:p>
              <a:p>
                <a:pPr marL="0" indent="0">
                  <a:buNone/>
                </a:pPr>
                <a:endParaRPr lang="nl-NL" dirty="0"/>
              </a:p>
            </p:txBody>
          </p:sp>
        </mc:Choice>
        <mc:Fallback xmlns="">
          <p:sp>
            <p:nvSpPr>
              <p:cNvPr id="3" name="Tijdelijke aanduiding voor inhoud 2">
                <a:extLst>
                  <a:ext uri="{FF2B5EF4-FFF2-40B4-BE49-F238E27FC236}">
                    <a16:creationId xmlns:a16="http://schemas.microsoft.com/office/drawing/2014/main" id="{C4533FCF-0719-32FC-E378-525D6AE50C6B}"/>
                  </a:ext>
                </a:extLst>
              </p:cNvPr>
              <p:cNvSpPr>
                <a:spLocks noGrp="1" noRot="1" noChangeAspect="1" noMove="1" noResize="1" noEditPoints="1" noAdjustHandles="1" noChangeArrowheads="1" noChangeShapeType="1" noTextEdit="1"/>
              </p:cNvSpPr>
              <p:nvPr>
                <p:ph sz="quarter" idx="1"/>
              </p:nvPr>
            </p:nvSpPr>
            <p:spPr>
              <a:xfrm>
                <a:off x="26668" y="1284034"/>
                <a:ext cx="11397924" cy="5385326"/>
              </a:xfrm>
              <a:blipFill>
                <a:blip r:embed="rId2"/>
                <a:stretch>
                  <a:fillRect l="-214" t="-906" r="-963"/>
                </a:stretch>
              </a:blipFill>
            </p:spPr>
            <p:txBody>
              <a:bodyPr/>
              <a:lstStyle/>
              <a:p>
                <a:r>
                  <a:rPr lang="nl-NL">
                    <a:noFill/>
                  </a:rPr>
                  <a:t> </a:t>
                </a:r>
              </a:p>
            </p:txBody>
          </p:sp>
        </mc:Fallback>
      </mc:AlternateContent>
      <p:sp>
        <p:nvSpPr>
          <p:cNvPr id="4" name="Tijdelijke aanduiding voor dianummer 3">
            <a:extLst>
              <a:ext uri="{FF2B5EF4-FFF2-40B4-BE49-F238E27FC236}">
                <a16:creationId xmlns:a16="http://schemas.microsoft.com/office/drawing/2014/main" id="{2B7235F2-F195-E18F-72DD-D19E0F1AC2D6}"/>
              </a:ext>
            </a:extLst>
          </p:cNvPr>
          <p:cNvSpPr>
            <a:spLocks noGrp="1"/>
          </p:cNvSpPr>
          <p:nvPr>
            <p:ph type="sldNum" sz="quarter" idx="15"/>
          </p:nvPr>
        </p:nvSpPr>
        <p:spPr/>
        <p:txBody>
          <a:bodyPr/>
          <a:lstStyle/>
          <a:p>
            <a:fld id="{528DF2CE-BAE9-4C0B-A3F3-E37A484A2053}" type="slidenum">
              <a:rPr lang="nl-NL" smtClean="0"/>
              <a:pPr/>
              <a:t>2</a:t>
            </a:fld>
            <a:endParaRPr lang="nl-NL"/>
          </a:p>
        </p:txBody>
      </p:sp>
      <p:sp>
        <p:nvSpPr>
          <p:cNvPr id="6" name="Tekstvak 5">
            <a:extLst>
              <a:ext uri="{FF2B5EF4-FFF2-40B4-BE49-F238E27FC236}">
                <a16:creationId xmlns:a16="http://schemas.microsoft.com/office/drawing/2014/main" id="{CF581D47-1E0F-0C3B-A2E3-1D46086AD415}"/>
              </a:ext>
            </a:extLst>
          </p:cNvPr>
          <p:cNvSpPr txBox="1"/>
          <p:nvPr/>
        </p:nvSpPr>
        <p:spPr>
          <a:xfrm>
            <a:off x="89450" y="5813797"/>
            <a:ext cx="4623900" cy="461665"/>
          </a:xfrm>
          <a:prstGeom prst="rect">
            <a:avLst/>
          </a:prstGeom>
          <a:noFill/>
        </p:spPr>
        <p:txBody>
          <a:bodyPr wrap="square" rtlCol="0">
            <a:spAutoFit/>
          </a:bodyPr>
          <a:lstStyle/>
          <a:p>
            <a:r>
              <a:rPr lang="nl-NL" sz="2400" dirty="0"/>
              <a:t>         </a:t>
            </a:r>
          </a:p>
        </p:txBody>
      </p:sp>
      <p:pic>
        <p:nvPicPr>
          <p:cNvPr id="10" name="Afbeelding 9" descr="babylonische cijfers 001 - kopie.jpg">
            <a:extLst>
              <a:ext uri="{FF2B5EF4-FFF2-40B4-BE49-F238E27FC236}">
                <a16:creationId xmlns:a16="http://schemas.microsoft.com/office/drawing/2014/main" id="{10253362-DFFD-3A7A-79C0-25E56A9B2C64}"/>
              </a:ext>
            </a:extLst>
          </p:cNvPr>
          <p:cNvPicPr>
            <a:picLocks noChangeAspect="1"/>
          </p:cNvPicPr>
          <p:nvPr/>
        </p:nvPicPr>
        <p:blipFill rotWithShape="1">
          <a:blip r:embed="rId3" cstate="print"/>
          <a:srcRect l="25417" t="4341" r="67879" b="79741"/>
          <a:stretch/>
        </p:blipFill>
        <p:spPr>
          <a:xfrm>
            <a:off x="599530" y="4322711"/>
            <a:ext cx="335756" cy="461665"/>
          </a:xfrm>
          <a:prstGeom prst="rect">
            <a:avLst/>
          </a:prstGeom>
        </p:spPr>
      </p:pic>
      <p:pic>
        <p:nvPicPr>
          <p:cNvPr id="11" name="Afbeelding 10" descr="babylonische cijfers 001 - kopie.jpg">
            <a:extLst>
              <a:ext uri="{FF2B5EF4-FFF2-40B4-BE49-F238E27FC236}">
                <a16:creationId xmlns:a16="http://schemas.microsoft.com/office/drawing/2014/main" id="{13B263BA-FDDA-FE63-02CD-6AE39A96F23C}"/>
              </a:ext>
            </a:extLst>
          </p:cNvPr>
          <p:cNvPicPr>
            <a:picLocks noChangeAspect="1"/>
          </p:cNvPicPr>
          <p:nvPr/>
        </p:nvPicPr>
        <p:blipFill rotWithShape="1">
          <a:blip r:embed="rId3" cstate="print"/>
          <a:srcRect l="26581" t="59016" r="64875" b="23299"/>
          <a:stretch/>
        </p:blipFill>
        <p:spPr>
          <a:xfrm>
            <a:off x="1568686" y="4379910"/>
            <a:ext cx="385153" cy="461665"/>
          </a:xfrm>
          <a:prstGeom prst="rect">
            <a:avLst/>
          </a:prstGeom>
        </p:spPr>
      </p:pic>
      <p:pic>
        <p:nvPicPr>
          <p:cNvPr id="12" name="Afbeelding 11" descr="babylonische cijfers 001 - kopie.jpg">
            <a:extLst>
              <a:ext uri="{FF2B5EF4-FFF2-40B4-BE49-F238E27FC236}">
                <a16:creationId xmlns:a16="http://schemas.microsoft.com/office/drawing/2014/main" id="{ABE304D0-D5DA-71CC-DD55-352C352F5A44}"/>
              </a:ext>
            </a:extLst>
          </p:cNvPr>
          <p:cNvPicPr>
            <a:picLocks noChangeAspect="1"/>
          </p:cNvPicPr>
          <p:nvPr/>
        </p:nvPicPr>
        <p:blipFill rotWithShape="1">
          <a:blip r:embed="rId3" cstate="print"/>
          <a:srcRect l="67495" t="4918" r="23105" b="77048"/>
          <a:stretch/>
        </p:blipFill>
        <p:spPr>
          <a:xfrm>
            <a:off x="1004684" y="4351126"/>
            <a:ext cx="518585" cy="576065"/>
          </a:xfrm>
          <a:prstGeom prst="rect">
            <a:avLst/>
          </a:prstGeom>
        </p:spPr>
      </p:pic>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639E02EB-3E47-1512-3017-9E5BEAD5514F}"/>
                  </a:ext>
                </a:extLst>
              </p:cNvPr>
              <p:cNvSpPr txBox="1"/>
              <p:nvPr/>
            </p:nvSpPr>
            <p:spPr>
              <a:xfrm>
                <a:off x="1898181" y="4322711"/>
                <a:ext cx="6790107" cy="616387"/>
              </a:xfrm>
              <a:prstGeom prst="rect">
                <a:avLst/>
              </a:prstGeom>
              <a:noFill/>
            </p:spPr>
            <p:txBody>
              <a:bodyPr wrap="square" rtlCol="0">
                <a:spAutoFit/>
              </a:bodyPr>
              <a:lstStyle/>
              <a:p>
                <a14:m>
                  <m:oMath xmlns:m="http://schemas.openxmlformats.org/officeDocument/2006/math">
                    <m:r>
                      <a:rPr lang="nl-NL" sz="2400" i="1" smtClean="0">
                        <a:latin typeface="Cambria Math" panose="02040503050406030204" pitchFamily="18" charset="0"/>
                      </a:rPr>
                      <m:t> </m:t>
                    </m:r>
                  </m:oMath>
                </a14:m>
                <a:r>
                  <a:rPr lang="nl-NL" sz="2400" dirty="0"/>
                  <a:t>, of wel </a:t>
                </a:r>
                <a:r>
                  <a:rPr lang="nl-NL" sz="2400" b="1" dirty="0"/>
                  <a:t>3 </a:t>
                </a:r>
                <a:r>
                  <a:rPr lang="nl-NL" sz="2400" dirty="0"/>
                  <a:t>+ </a:t>
                </a:r>
                <a:r>
                  <a:rPr lang="nl-NL" sz="2400" b="1" dirty="0"/>
                  <a:t>7</a:t>
                </a:r>
                <a:r>
                  <a:rPr lang="nl-NL" sz="2400" dirty="0">
                    <a:latin typeface="Century Schoolbook" panose="02040604050505020304" pitchFamily="18" charset="0"/>
                  </a:rPr>
                  <a:t>∙</a:t>
                </a:r>
                <a:r>
                  <a:rPr lang="nl-NL" sz="2400" dirty="0"/>
                  <a:t> </a:t>
                </a:r>
                <a14:m>
                  <m:oMath xmlns:m="http://schemas.openxmlformats.org/officeDocument/2006/math">
                    <m:sSup>
                      <m:sSupPr>
                        <m:ctrlPr>
                          <a:rPr lang="nl-NL" sz="2400" i="1">
                            <a:latin typeface="Cambria Math" panose="02040503050406030204" pitchFamily="18" charset="0"/>
                          </a:rPr>
                        </m:ctrlPr>
                      </m:sSupPr>
                      <m:e>
                        <m:r>
                          <a:rPr lang="nl-NL" sz="2400" i="1">
                            <a:latin typeface="Cambria Math" panose="02040503050406030204" pitchFamily="18" charset="0"/>
                          </a:rPr>
                          <m:t>60</m:t>
                        </m:r>
                      </m:e>
                      <m:sup>
                        <m:r>
                          <a:rPr lang="nl-NL" sz="2400" i="1">
                            <a:latin typeface="Cambria Math" panose="02040503050406030204" pitchFamily="18" charset="0"/>
                          </a:rPr>
                          <m:t>−1</m:t>
                        </m:r>
                      </m:sup>
                    </m:sSup>
                  </m:oMath>
                </a14:m>
                <a:r>
                  <a:rPr lang="nl-NL" sz="2400" dirty="0"/>
                  <a:t> + </a:t>
                </a:r>
                <a:r>
                  <a:rPr lang="nl-NL" sz="2400" b="1" dirty="0"/>
                  <a:t>30</a:t>
                </a:r>
                <a:r>
                  <a:rPr lang="nl-NL" sz="2400" dirty="0"/>
                  <a:t> </a:t>
                </a:r>
                <a:r>
                  <a:rPr lang="nl-NL" sz="2400" dirty="0">
                    <a:latin typeface="Century Schoolbook" panose="02040604050505020304" pitchFamily="18" charset="0"/>
                  </a:rPr>
                  <a:t>∙</a:t>
                </a:r>
                <a:r>
                  <a:rPr lang="nl-NL" sz="2400" dirty="0"/>
                  <a:t> </a:t>
                </a:r>
                <a14:m>
                  <m:oMath xmlns:m="http://schemas.openxmlformats.org/officeDocument/2006/math">
                    <m:sSup>
                      <m:sSupPr>
                        <m:ctrlPr>
                          <a:rPr lang="nl-NL" sz="2400" i="1">
                            <a:latin typeface="Cambria Math" panose="02040503050406030204" pitchFamily="18" charset="0"/>
                          </a:rPr>
                        </m:ctrlPr>
                      </m:sSupPr>
                      <m:e>
                        <m:r>
                          <a:rPr lang="nl-NL" sz="2400" i="1">
                            <a:latin typeface="Cambria Math" panose="02040503050406030204" pitchFamily="18" charset="0"/>
                          </a:rPr>
                          <m:t>60</m:t>
                        </m:r>
                      </m:e>
                      <m:sup>
                        <m:r>
                          <a:rPr lang="nl-NL" sz="2400" i="1">
                            <a:latin typeface="Cambria Math" panose="02040503050406030204" pitchFamily="18" charset="0"/>
                          </a:rPr>
                          <m:t>−</m:t>
                        </m:r>
                        <m:r>
                          <a:rPr lang="nl-NL" sz="2400" b="0" i="1" smtClean="0">
                            <a:latin typeface="Cambria Math" panose="02040503050406030204" pitchFamily="18" charset="0"/>
                          </a:rPr>
                          <m:t>2</m:t>
                        </m:r>
                      </m:sup>
                    </m:sSup>
                  </m:oMath>
                </a14:m>
                <a:r>
                  <a:rPr lang="nl-NL" sz="2400" dirty="0"/>
                  <a:t>  = 3,125 ( = 3</a:t>
                </a:r>
                <a14:m>
                  <m:oMath xmlns:m="http://schemas.openxmlformats.org/officeDocument/2006/math">
                    <m:f>
                      <m:fPr>
                        <m:ctrlPr>
                          <a:rPr lang="nl-NL" sz="2400" i="1" smtClean="0">
                            <a:latin typeface="Cambria Math" panose="02040503050406030204" pitchFamily="18" charset="0"/>
                          </a:rPr>
                        </m:ctrlPr>
                      </m:fPr>
                      <m:num>
                        <m:r>
                          <a:rPr lang="nl-NL" sz="2400" b="0" i="1" smtClean="0">
                            <a:latin typeface="Cambria Math" panose="02040503050406030204" pitchFamily="18" charset="0"/>
                          </a:rPr>
                          <m:t>1 </m:t>
                        </m:r>
                      </m:num>
                      <m:den>
                        <m:r>
                          <a:rPr lang="nl-NL" sz="2400" b="0" i="1" smtClean="0">
                            <a:latin typeface="Cambria Math" panose="02040503050406030204" pitchFamily="18" charset="0"/>
                          </a:rPr>
                          <m:t>8</m:t>
                        </m:r>
                      </m:den>
                    </m:f>
                  </m:oMath>
                </a14:m>
                <a:r>
                  <a:rPr lang="nl-NL" sz="2400" dirty="0"/>
                  <a:t> )</a:t>
                </a:r>
              </a:p>
            </p:txBody>
          </p:sp>
        </mc:Choice>
        <mc:Fallback xmlns="">
          <p:sp>
            <p:nvSpPr>
              <p:cNvPr id="14" name="Tekstvak 13">
                <a:extLst>
                  <a:ext uri="{FF2B5EF4-FFF2-40B4-BE49-F238E27FC236}">
                    <a16:creationId xmlns:a16="http://schemas.microsoft.com/office/drawing/2014/main" id="{639E02EB-3E47-1512-3017-9E5BEAD5514F}"/>
                  </a:ext>
                </a:extLst>
              </p:cNvPr>
              <p:cNvSpPr txBox="1">
                <a:spLocks noRot="1" noChangeAspect="1" noMove="1" noResize="1" noEditPoints="1" noAdjustHandles="1" noChangeArrowheads="1" noChangeShapeType="1" noTextEdit="1"/>
              </p:cNvSpPr>
              <p:nvPr/>
            </p:nvSpPr>
            <p:spPr>
              <a:xfrm>
                <a:off x="1898181" y="4322711"/>
                <a:ext cx="6790107" cy="616387"/>
              </a:xfrm>
              <a:prstGeom prst="rect">
                <a:avLst/>
              </a:prstGeom>
              <a:blipFill>
                <a:blip r:embed="rId4"/>
                <a:stretch>
                  <a:fillRect l="-359" r="-180" b="-7921"/>
                </a:stretch>
              </a:blipFill>
            </p:spPr>
            <p:txBody>
              <a:bodyPr/>
              <a:lstStyle/>
              <a:p>
                <a:r>
                  <a:rPr lang="nl-NL">
                    <a:noFill/>
                  </a:rPr>
                  <a:t> </a:t>
                </a:r>
              </a:p>
            </p:txBody>
          </p:sp>
        </mc:Fallback>
      </mc:AlternateContent>
    </p:spTree>
    <p:extLst>
      <p:ext uri="{BB962C8B-B14F-4D97-AF65-F5344CB8AC3E}">
        <p14:creationId xmlns:p14="http://schemas.microsoft.com/office/powerpoint/2010/main" val="115159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downLeft)">
                                      <p:cBhvr>
                                        <p:cTn id="23" dur="500"/>
                                        <p:tgtEl>
                                          <p:spTgt spid="10"/>
                                        </p:tgtEl>
                                      </p:cBhvr>
                                    </p:animEffect>
                                  </p:childTnLst>
                                </p:cTn>
                              </p:par>
                              <p:par>
                                <p:cTn id="24" presetID="18" presetClass="entr" presetSubtype="12"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Left)">
                                      <p:cBhvr>
                                        <p:cTn id="26" dur="500"/>
                                        <p:tgtEl>
                                          <p:spTgt spid="11"/>
                                        </p:tgtEl>
                                      </p:cBhvr>
                                    </p:animEffect>
                                  </p:childTnLst>
                                </p:cTn>
                              </p:par>
                            </p:childTnLst>
                          </p:cTn>
                        </p:par>
                        <p:par>
                          <p:cTn id="27" fill="hold">
                            <p:stCondLst>
                              <p:cond delay="500"/>
                            </p:stCondLst>
                            <p:childTnLst>
                              <p:par>
                                <p:cTn id="28" presetID="18" presetClass="entr" presetSubtype="12"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trips(down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31C83C-3809-EAB8-20D8-F7897AE3E41C}"/>
              </a:ext>
            </a:extLst>
          </p:cNvPr>
          <p:cNvSpPr>
            <a:spLocks noGrp="1"/>
          </p:cNvSpPr>
          <p:nvPr>
            <p:ph type="title"/>
          </p:nvPr>
        </p:nvSpPr>
        <p:spPr/>
        <p:txBody>
          <a:bodyPr>
            <a:normAutofit/>
          </a:bodyPr>
          <a:lstStyle/>
          <a:p>
            <a:r>
              <a:rPr lang="nl-NL" sz="4000" dirty="0" err="1">
                <a:solidFill>
                  <a:srgbClr val="FF0000"/>
                </a:solidFill>
              </a:rPr>
              <a:t>Toepssingen</a:t>
            </a:r>
            <a:endParaRPr lang="nl-NL" sz="4000" dirty="0">
              <a:solidFill>
                <a:srgbClr val="FF0000"/>
              </a:solidFill>
            </a:endParaRPr>
          </a:p>
        </p:txBody>
      </p:sp>
      <p:sp>
        <p:nvSpPr>
          <p:cNvPr id="3" name="Tijdelijke aanduiding voor inhoud 2">
            <a:extLst>
              <a:ext uri="{FF2B5EF4-FFF2-40B4-BE49-F238E27FC236}">
                <a16:creationId xmlns:a16="http://schemas.microsoft.com/office/drawing/2014/main" id="{F406BBDB-6CE8-311F-DFC6-0B07E96A1ED9}"/>
              </a:ext>
            </a:extLst>
          </p:cNvPr>
          <p:cNvSpPr>
            <a:spLocks noGrp="1"/>
          </p:cNvSpPr>
          <p:nvPr>
            <p:ph sz="quarter" idx="1"/>
          </p:nvPr>
        </p:nvSpPr>
        <p:spPr/>
        <p:txBody>
          <a:bodyPr/>
          <a:lstStyle/>
          <a:p>
            <a:r>
              <a:rPr lang="nl-NL" sz="2800" b="1" dirty="0">
                <a:solidFill>
                  <a:srgbClr val="FF0000"/>
                </a:solidFill>
              </a:rPr>
              <a:t>Middelpuntzoekende kracht: </a:t>
            </a:r>
            <a:r>
              <a:rPr lang="nl-NL" sz="2800" dirty="0"/>
              <a:t>hemelmechanica, ontwerp hoge snelheidstreinen, wegenbouw</a:t>
            </a:r>
            <a:r>
              <a:rPr lang="nl-NL" sz="2800" b="1" dirty="0">
                <a:solidFill>
                  <a:srgbClr val="FF0000"/>
                </a:solidFill>
              </a:rPr>
              <a:t>, </a:t>
            </a:r>
            <a:r>
              <a:rPr lang="nl-NL" sz="2800" dirty="0"/>
              <a:t>centrifuge technieken, automobieltechniek.</a:t>
            </a:r>
          </a:p>
          <a:p>
            <a:r>
              <a:rPr lang="nl-NL" sz="2800" b="1" dirty="0">
                <a:solidFill>
                  <a:srgbClr val="FF0000"/>
                </a:solidFill>
              </a:rPr>
              <a:t>Isochrone:</a:t>
            </a:r>
            <a:r>
              <a:rPr lang="nl-NL" sz="2800" dirty="0"/>
              <a:t> Synchronisatie van transportbewegingen en in </a:t>
            </a:r>
            <a:r>
              <a:rPr lang="nl-NL" sz="2800" dirty="0" err="1"/>
              <a:t>kermisatracties</a:t>
            </a:r>
            <a:r>
              <a:rPr lang="nl-NL" sz="2800" dirty="0"/>
              <a:t>. </a:t>
            </a:r>
          </a:p>
          <a:p>
            <a:r>
              <a:rPr lang="nl-NL" sz="2800" b="1" dirty="0">
                <a:solidFill>
                  <a:srgbClr val="FF0000"/>
                </a:solidFill>
              </a:rPr>
              <a:t>Brachistochrone</a:t>
            </a:r>
            <a:r>
              <a:rPr lang="nl-NL" sz="2800" dirty="0"/>
              <a:t>: astronomie, efficiënte distributies, luchtvaart, kwantummechanica</a:t>
            </a:r>
            <a:r>
              <a:rPr lang="nl-NL" dirty="0"/>
              <a:t>.</a:t>
            </a:r>
          </a:p>
        </p:txBody>
      </p:sp>
      <p:sp>
        <p:nvSpPr>
          <p:cNvPr id="4" name="Tijdelijke aanduiding voor dianummer 3">
            <a:extLst>
              <a:ext uri="{FF2B5EF4-FFF2-40B4-BE49-F238E27FC236}">
                <a16:creationId xmlns:a16="http://schemas.microsoft.com/office/drawing/2014/main" id="{30363D9B-AB1F-FBFD-F88E-560E90A8CA35}"/>
              </a:ext>
            </a:extLst>
          </p:cNvPr>
          <p:cNvSpPr>
            <a:spLocks noGrp="1"/>
          </p:cNvSpPr>
          <p:nvPr>
            <p:ph type="sldNum" sz="quarter" idx="15"/>
          </p:nvPr>
        </p:nvSpPr>
        <p:spPr/>
        <p:txBody>
          <a:bodyPr/>
          <a:lstStyle/>
          <a:p>
            <a:fld id="{528DF2CE-BAE9-4C0B-A3F3-E37A484A2053}" type="slidenum">
              <a:rPr lang="nl-NL" smtClean="0"/>
              <a:pPr/>
              <a:t>20</a:t>
            </a:fld>
            <a:endParaRPr lang="nl-NL"/>
          </a:p>
        </p:txBody>
      </p:sp>
    </p:spTree>
    <p:extLst>
      <p:ext uri="{BB962C8B-B14F-4D97-AF65-F5344CB8AC3E}">
        <p14:creationId xmlns:p14="http://schemas.microsoft.com/office/powerpoint/2010/main" val="3556437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9FC7D7-860A-51C2-F11B-0CB11A011DB9}"/>
              </a:ext>
            </a:extLst>
          </p:cNvPr>
          <p:cNvSpPr>
            <a:spLocks noGrp="1"/>
          </p:cNvSpPr>
          <p:nvPr>
            <p:ph type="title"/>
          </p:nvPr>
        </p:nvSpPr>
        <p:spPr>
          <a:xfrm>
            <a:off x="623392" y="-93900"/>
            <a:ext cx="9956800" cy="1143000"/>
          </a:xfrm>
        </p:spPr>
        <p:txBody>
          <a:bodyPr/>
          <a:lstStyle/>
          <a:p>
            <a:r>
              <a:rPr lang="nl-NL" b="1" dirty="0">
                <a:solidFill>
                  <a:schemeClr val="accent1">
                    <a:lumMod val="75000"/>
                  </a:schemeClr>
                </a:solidFill>
              </a:rPr>
              <a:t>Huygens’ nalatenschap</a:t>
            </a:r>
            <a:endParaRPr lang="nl-NL" dirty="0"/>
          </a:p>
        </p:txBody>
      </p:sp>
      <p:sp>
        <p:nvSpPr>
          <p:cNvPr id="4" name="Tijdelijke aanduiding voor dianummer 3">
            <a:extLst>
              <a:ext uri="{FF2B5EF4-FFF2-40B4-BE49-F238E27FC236}">
                <a16:creationId xmlns:a16="http://schemas.microsoft.com/office/drawing/2014/main" id="{70B95195-3EF4-E4D7-E247-81299EF870F6}"/>
              </a:ext>
            </a:extLst>
          </p:cNvPr>
          <p:cNvSpPr>
            <a:spLocks noGrp="1"/>
          </p:cNvSpPr>
          <p:nvPr>
            <p:ph type="sldNum" sz="quarter" idx="15"/>
          </p:nvPr>
        </p:nvSpPr>
        <p:spPr/>
        <p:txBody>
          <a:bodyPr/>
          <a:lstStyle/>
          <a:p>
            <a:fld id="{528DF2CE-BAE9-4C0B-A3F3-E37A484A2053}" type="slidenum">
              <a:rPr lang="nl-NL" smtClean="0"/>
              <a:pPr/>
              <a:t>21</a:t>
            </a:fld>
            <a:endParaRPr lang="nl-NL"/>
          </a:p>
        </p:txBody>
      </p:sp>
      <p:pic>
        <p:nvPicPr>
          <p:cNvPr id="10" name="Tijdelijke aanduiding voor inhoud 9">
            <a:extLst>
              <a:ext uri="{FF2B5EF4-FFF2-40B4-BE49-F238E27FC236}">
                <a16:creationId xmlns:a16="http://schemas.microsoft.com/office/drawing/2014/main" id="{42FD5A57-027E-D5D4-57E3-560E4EA97ADF}"/>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67408" y="1425698"/>
            <a:ext cx="3150970" cy="3299446"/>
          </a:xfrm>
        </p:spPr>
      </p:pic>
      <p:pic>
        <p:nvPicPr>
          <p:cNvPr id="12" name="Afbeelding 11" descr="Afbeelding met boom, lucht, buiten&#10;&#10;Automatisch gegenereerde beschrijving">
            <a:extLst>
              <a:ext uri="{FF2B5EF4-FFF2-40B4-BE49-F238E27FC236}">
                <a16:creationId xmlns:a16="http://schemas.microsoft.com/office/drawing/2014/main" id="{A1F685B6-65BC-DA28-1789-D8EF8B4D46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8874" y="2119286"/>
            <a:ext cx="4963167" cy="3308778"/>
          </a:xfrm>
          <a:prstGeom prst="rect">
            <a:avLst/>
          </a:prstGeom>
        </p:spPr>
      </p:pic>
      <p:pic>
        <p:nvPicPr>
          <p:cNvPr id="14" name="Afbeelding 13" descr="Afbeelding met tekst, binnen, plank, hout&#10;&#10;Automatisch gegenereerde beschrijving">
            <a:extLst>
              <a:ext uri="{FF2B5EF4-FFF2-40B4-BE49-F238E27FC236}">
                <a16:creationId xmlns:a16="http://schemas.microsoft.com/office/drawing/2014/main" id="{25439880-4F7F-4913-73DF-49D6B35D72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0887" y="1851530"/>
            <a:ext cx="6583660" cy="4389107"/>
          </a:xfrm>
          <a:prstGeom prst="rect">
            <a:avLst/>
          </a:prstGeom>
        </p:spPr>
      </p:pic>
    </p:spTree>
    <p:extLst>
      <p:ext uri="{BB962C8B-B14F-4D97-AF65-F5344CB8AC3E}">
        <p14:creationId xmlns:p14="http://schemas.microsoft.com/office/powerpoint/2010/main" val="318166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DDDE83-AEE4-21B4-9B86-1EF989EFDF85}"/>
              </a:ext>
            </a:extLst>
          </p:cNvPr>
          <p:cNvSpPr>
            <a:spLocks noGrp="1"/>
          </p:cNvSpPr>
          <p:nvPr>
            <p:ph type="title"/>
          </p:nvPr>
        </p:nvSpPr>
        <p:spPr/>
        <p:txBody>
          <a:bodyPr/>
          <a:lstStyle/>
          <a:p>
            <a:endParaRPr lang="nl-NL"/>
          </a:p>
        </p:txBody>
      </p:sp>
      <p:sp>
        <p:nvSpPr>
          <p:cNvPr id="4" name="Tijdelijke aanduiding voor dianummer 3">
            <a:extLst>
              <a:ext uri="{FF2B5EF4-FFF2-40B4-BE49-F238E27FC236}">
                <a16:creationId xmlns:a16="http://schemas.microsoft.com/office/drawing/2014/main" id="{3D4F2005-1370-AE1D-87AD-2AB2C9DAE1FF}"/>
              </a:ext>
            </a:extLst>
          </p:cNvPr>
          <p:cNvSpPr>
            <a:spLocks noGrp="1"/>
          </p:cNvSpPr>
          <p:nvPr>
            <p:ph type="sldNum" sz="quarter" idx="15"/>
          </p:nvPr>
        </p:nvSpPr>
        <p:spPr/>
        <p:txBody>
          <a:bodyPr/>
          <a:lstStyle/>
          <a:p>
            <a:fld id="{528DF2CE-BAE9-4C0B-A3F3-E37A484A2053}" type="slidenum">
              <a:rPr lang="nl-NL" smtClean="0"/>
              <a:pPr/>
              <a:t>22</a:t>
            </a:fld>
            <a:endParaRPr lang="nl-NL"/>
          </a:p>
        </p:txBody>
      </p:sp>
      <p:pic>
        <p:nvPicPr>
          <p:cNvPr id="5" name="Tijdelijke aanduiding voor inhoud 4" descr="12436.w1980.0618e0c.f958fa8 (1).jpg">
            <a:extLst>
              <a:ext uri="{FF2B5EF4-FFF2-40B4-BE49-F238E27FC236}">
                <a16:creationId xmlns:a16="http://schemas.microsoft.com/office/drawing/2014/main" id="{A4FDCEAB-BCAE-95CB-23B2-42E5E9EAFD8A}"/>
              </a:ext>
            </a:extLst>
          </p:cNvPr>
          <p:cNvPicPr>
            <a:picLocks noGrp="1" noChangeAspect="1"/>
          </p:cNvPicPr>
          <p:nvPr>
            <p:ph sz="quarter"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96688" y="-403886"/>
            <a:ext cx="12914942" cy="7272808"/>
          </a:xfrm>
          <a:prstGeom prst="rect">
            <a:avLst/>
          </a:prstGeom>
        </p:spPr>
      </p:pic>
      <p:sp>
        <p:nvSpPr>
          <p:cNvPr id="6" name="Ovaal 5">
            <a:extLst>
              <a:ext uri="{FF2B5EF4-FFF2-40B4-BE49-F238E27FC236}">
                <a16:creationId xmlns:a16="http://schemas.microsoft.com/office/drawing/2014/main" id="{8131ADC5-8857-90CC-2F7D-77BD26401F9D}"/>
              </a:ext>
            </a:extLst>
          </p:cNvPr>
          <p:cNvSpPr/>
          <p:nvPr/>
        </p:nvSpPr>
        <p:spPr>
          <a:xfrm>
            <a:off x="2855640" y="2420888"/>
            <a:ext cx="504056" cy="72008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6183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96357"/>
            <a:ext cx="9956800" cy="1143000"/>
          </a:xfrm>
        </p:spPr>
        <p:txBody>
          <a:bodyPr/>
          <a:lstStyle/>
          <a:p>
            <a:r>
              <a:rPr lang="nl-NL" dirty="0"/>
              <a:t> </a:t>
            </a:r>
          </a:p>
        </p:txBody>
      </p:sp>
      <p:sp>
        <p:nvSpPr>
          <p:cNvPr id="3" name="Tijdelijke aanduiding voor inhoud 2"/>
          <p:cNvSpPr>
            <a:spLocks noGrp="1"/>
          </p:cNvSpPr>
          <p:nvPr>
            <p:ph sz="quarter" idx="1"/>
          </p:nvPr>
        </p:nvSpPr>
        <p:spPr>
          <a:xfrm>
            <a:off x="191344" y="1107592"/>
            <a:ext cx="11521280" cy="6453336"/>
          </a:xfrm>
        </p:spPr>
        <p:txBody>
          <a:bodyPr>
            <a:normAutofit/>
          </a:bodyPr>
          <a:lstStyle/>
          <a:p>
            <a:r>
              <a:rPr lang="nl-NL" b="1" dirty="0"/>
              <a:t>Fysica</a:t>
            </a:r>
            <a:r>
              <a:rPr lang="nl-NL" dirty="0"/>
              <a:t>: optica (deeltjeskarakter van licht, lichtspectrum),                       warmteleer, mechanica en (universele) zwaartekracht.</a:t>
            </a:r>
          </a:p>
          <a:p>
            <a:r>
              <a:rPr lang="nl-NL" b="1" dirty="0"/>
              <a:t>Astronomie</a:t>
            </a:r>
            <a:r>
              <a:rPr lang="nl-NL" dirty="0"/>
              <a:t>: wiskundige beschrijving van de omloopbanen van Mars, Jupiter en Saturnus (hemeldynamica op basis van gravitatie en centrifugale kracht (van Huygens)), bouw van telescopen.</a:t>
            </a:r>
          </a:p>
          <a:p>
            <a:r>
              <a:rPr lang="nl-NL" b="1" dirty="0"/>
              <a:t>Wiskunde: </a:t>
            </a:r>
            <a:r>
              <a:rPr lang="nl-NL" dirty="0"/>
              <a:t>het binomium, numeriek bepalen van nulpunten en oppervlakten onder krommen, de infinitesimaalrekening.</a:t>
            </a:r>
          </a:p>
          <a:p>
            <a:r>
              <a:rPr lang="nl-NL" dirty="0"/>
              <a:t>Zijn wetenschapsfilosofie formuleerde hij in </a:t>
            </a:r>
            <a:r>
              <a:rPr lang="nl-NL" b="1" i="1" dirty="0" err="1"/>
              <a:t>Philosophiae</a:t>
            </a:r>
            <a:r>
              <a:rPr lang="nl-NL" b="1" i="1" dirty="0"/>
              <a:t> </a:t>
            </a:r>
            <a:r>
              <a:rPr lang="nl-NL" b="1" i="1" dirty="0" err="1"/>
              <a:t>naturalis</a:t>
            </a:r>
            <a:r>
              <a:rPr lang="nl-NL" b="1" i="1" dirty="0"/>
              <a:t> </a:t>
            </a:r>
            <a:r>
              <a:rPr lang="nl-NL" b="1" i="1" dirty="0" err="1"/>
              <a:t>principia</a:t>
            </a:r>
            <a:r>
              <a:rPr lang="nl-NL" b="1" i="1" dirty="0"/>
              <a:t> mathematica </a:t>
            </a:r>
            <a:r>
              <a:rPr lang="nl-NL" b="1" dirty="0"/>
              <a:t>(1687),  </a:t>
            </a:r>
            <a:r>
              <a:rPr lang="nl-NL" dirty="0"/>
              <a:t>wat de basis zou leggen onder “de mechanisering van het wereldbeeld”. </a:t>
            </a:r>
          </a:p>
          <a:p>
            <a:r>
              <a:rPr lang="nl-NL" dirty="0"/>
              <a:t>Voor deze inleiding relevant is een eerste formulering van het limiet begrip:</a:t>
            </a:r>
          </a:p>
          <a:p>
            <a:r>
              <a:rPr lang="nl-NL" sz="2000" dirty="0">
                <a:cs typeface="Times New Roman" panose="02020603050405020304" pitchFamily="18" charset="0"/>
              </a:rPr>
              <a:t>De uiteindelijke verhoudingen waarmee grootheden verdwijnen, zijn in waarheid niet de verhoudingen van die uiteindelijke grootheden, maar grenswaarden waartoe de verhoudingen van grootheden die onbegrensd verminderen, altijd convergeren</a:t>
            </a:r>
            <a:r>
              <a:rPr lang="nl-NL" dirty="0">
                <a:cs typeface="Times New Roman" panose="02020603050405020304" pitchFamily="18" charset="0"/>
              </a:rPr>
              <a:t> (</a:t>
            </a:r>
            <a:r>
              <a:rPr lang="nl-NL" sz="1800" dirty="0">
                <a:cs typeface="Times New Roman" panose="02020603050405020304" pitchFamily="18" charset="0"/>
              </a:rPr>
              <a:t>uit </a:t>
            </a:r>
            <a:r>
              <a:rPr lang="nl-NL" sz="1800" dirty="0"/>
              <a:t> The </a:t>
            </a:r>
            <a:r>
              <a:rPr lang="nl-NL" sz="1800" dirty="0" err="1">
                <a:latin typeface="Times New Roman" panose="02020603050405020304" pitchFamily="18" charset="0"/>
                <a:cs typeface="Times New Roman" panose="02020603050405020304" pitchFamily="18" charset="0"/>
              </a:rPr>
              <a:t>Principia</a:t>
            </a:r>
            <a:r>
              <a:rPr lang="nl-NL" sz="1800" dirty="0">
                <a:latin typeface="Times New Roman" panose="02020603050405020304" pitchFamily="18" charset="0"/>
                <a:cs typeface="Times New Roman" panose="02020603050405020304" pitchFamily="18" charset="0"/>
              </a:rPr>
              <a:t>, </a:t>
            </a:r>
            <a:r>
              <a:rPr lang="nl-NL" sz="1800" dirty="0" err="1">
                <a:latin typeface="Times New Roman" panose="02020603050405020304" pitchFamily="18" charset="0"/>
                <a:cs typeface="Times New Roman" panose="02020603050405020304" pitchFamily="18" charset="0"/>
              </a:rPr>
              <a:t>Book</a:t>
            </a:r>
            <a:r>
              <a:rPr lang="nl-NL" sz="1800" dirty="0">
                <a:latin typeface="Times New Roman" panose="02020603050405020304" pitchFamily="18" charset="0"/>
                <a:cs typeface="Times New Roman" panose="02020603050405020304" pitchFamily="18" charset="0"/>
              </a:rPr>
              <a:t> 1, </a:t>
            </a:r>
            <a:r>
              <a:rPr lang="nl-NL" sz="1800" dirty="0" err="1">
                <a:latin typeface="Times New Roman" panose="02020603050405020304" pitchFamily="18" charset="0"/>
                <a:cs typeface="Times New Roman" panose="02020603050405020304" pitchFamily="18" charset="0"/>
              </a:rPr>
              <a:t>Sect</a:t>
            </a:r>
            <a:r>
              <a:rPr lang="nl-NL" sz="1800" dirty="0">
                <a:latin typeface="Times New Roman" panose="02020603050405020304" pitchFamily="18" charset="0"/>
                <a:cs typeface="Times New Roman" panose="02020603050405020304" pitchFamily="18" charset="0"/>
              </a:rPr>
              <a:t> 1, laatste </a:t>
            </a:r>
            <a:r>
              <a:rPr lang="nl-NL" sz="1800" dirty="0" err="1">
                <a:latin typeface="Times New Roman" panose="02020603050405020304" pitchFamily="18" charset="0"/>
                <a:cs typeface="Times New Roman" panose="02020603050405020304" pitchFamily="18" charset="0"/>
              </a:rPr>
              <a:t>scholium</a:t>
            </a:r>
            <a:r>
              <a:rPr lang="nl-NL" sz="1800" dirty="0">
                <a:latin typeface="Times New Roman" panose="02020603050405020304" pitchFamily="18" charset="0"/>
                <a:cs typeface="Times New Roman" panose="02020603050405020304" pitchFamily="18" charset="0"/>
              </a:rPr>
              <a:t> (opmerking, nadere uitleg).</a:t>
            </a:r>
            <a:endParaRPr lang="nl-NL" sz="1800" dirty="0">
              <a:cs typeface="Times New Roman" panose="02020603050405020304" pitchFamily="18" charset="0"/>
            </a:endParaRPr>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15"/>
          </p:nvPr>
        </p:nvSpPr>
        <p:spPr>
          <a:xfrm>
            <a:off x="9552384" y="5229200"/>
            <a:ext cx="609600" cy="521208"/>
          </a:xfrm>
        </p:spPr>
        <p:txBody>
          <a:bodyPr/>
          <a:lstStyle/>
          <a:p>
            <a:fld id="{528DF2CE-BAE9-4C0B-A3F3-E37A484A2053}" type="slidenum">
              <a:rPr lang="nl-NL" smtClean="0"/>
              <a:pPr/>
              <a:t>23</a:t>
            </a:fld>
            <a:endParaRPr lang="nl-NL" dirty="0"/>
          </a:p>
        </p:txBody>
      </p:sp>
      <p:pic>
        <p:nvPicPr>
          <p:cNvPr id="6" name="Afbeelding 5" descr="newton-isaac-1642.jpg"/>
          <p:cNvPicPr>
            <a:picLocks noChangeAspect="1"/>
          </p:cNvPicPr>
          <p:nvPr/>
        </p:nvPicPr>
        <p:blipFill>
          <a:blip r:embed="rId2" cstate="print"/>
          <a:stretch>
            <a:fillRect/>
          </a:stretch>
        </p:blipFill>
        <p:spPr>
          <a:xfrm>
            <a:off x="10143795" y="283198"/>
            <a:ext cx="1413242" cy="1780524"/>
          </a:xfrm>
          <a:prstGeom prst="rect">
            <a:avLst/>
          </a:prstGeom>
        </p:spPr>
      </p:pic>
      <p:sp>
        <p:nvSpPr>
          <p:cNvPr id="5" name="Titel 1">
            <a:extLst>
              <a:ext uri="{FF2B5EF4-FFF2-40B4-BE49-F238E27FC236}">
                <a16:creationId xmlns:a16="http://schemas.microsoft.com/office/drawing/2014/main" id="{5CACF09A-9BEA-7595-983E-AB66336CBAC8}"/>
              </a:ext>
            </a:extLst>
          </p:cNvPr>
          <p:cNvSpPr txBox="1">
            <a:spLocks/>
          </p:cNvSpPr>
          <p:nvPr/>
        </p:nvSpPr>
        <p:spPr>
          <a:xfrm>
            <a:off x="609600" y="68519"/>
            <a:ext cx="8543558" cy="1122747"/>
          </a:xfrm>
          <a:prstGeom prst="rect">
            <a:avLst/>
          </a:prstGeom>
        </p:spPr>
        <p:txBody>
          <a:bodyPr vert="horz" anchor="b">
            <a:normAutofit fontScale="97500"/>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nl-NL" sz="4400" b="1" dirty="0">
                <a:solidFill>
                  <a:schemeClr val="accent1">
                    <a:lumMod val="75000"/>
                  </a:schemeClr>
                </a:solidFill>
                <a:ea typeface="Yu Gothic UI Light" panose="020B0300000000000000" pitchFamily="34" charset="-128"/>
              </a:rPr>
              <a:t>Sir Isaac Newton </a:t>
            </a:r>
            <a:r>
              <a:rPr lang="nl-NL" sz="2900" b="1" dirty="0">
                <a:solidFill>
                  <a:schemeClr val="accent1">
                    <a:lumMod val="75000"/>
                  </a:schemeClr>
                </a:solidFill>
                <a:ea typeface="Yu Gothic UI Light" panose="020B0300000000000000" pitchFamily="34" charset="-128"/>
              </a:rPr>
              <a:t>(1643-1727)</a:t>
            </a:r>
            <a:r>
              <a:rPr lang="nl-NL" sz="2900" b="1" dirty="0">
                <a:solidFill>
                  <a:schemeClr val="accent1">
                    <a:lumMod val="75000"/>
                  </a:schemeClr>
                </a:solidFill>
                <a:latin typeface="Yu Gothic UI Light" panose="020B0300000000000000" pitchFamily="34" charset="-128"/>
                <a:ea typeface="Yu Gothic UI Light" panose="020B0300000000000000" pitchFamily="34"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B7E0B-03BB-2A72-104E-CDAC20A00791}"/>
              </a:ext>
            </a:extLst>
          </p:cNvPr>
          <p:cNvSpPr>
            <a:spLocks noGrp="1"/>
          </p:cNvSpPr>
          <p:nvPr>
            <p:ph type="title"/>
          </p:nvPr>
        </p:nvSpPr>
        <p:spPr>
          <a:xfrm>
            <a:off x="881888" y="19050"/>
            <a:ext cx="9956800" cy="1325562"/>
          </a:xfrm>
        </p:spPr>
        <p:txBody>
          <a:bodyPr/>
          <a:lstStyle/>
          <a:p>
            <a:r>
              <a:rPr lang="nl-NL" sz="3600" b="1" dirty="0">
                <a:solidFill>
                  <a:schemeClr val="accent1">
                    <a:lumMod val="75000"/>
                  </a:schemeClr>
                </a:solidFill>
                <a:ea typeface="Yu Gothic UI Light" panose="020B0300000000000000" pitchFamily="34" charset="-128"/>
              </a:rPr>
              <a:t>De Verlichting</a:t>
            </a:r>
            <a:endParaRPr lang="nl-NL" dirty="0"/>
          </a:p>
        </p:txBody>
      </p:sp>
      <p:sp>
        <p:nvSpPr>
          <p:cNvPr id="3" name="Tijdelijke aanduiding voor inhoud 2">
            <a:extLst>
              <a:ext uri="{FF2B5EF4-FFF2-40B4-BE49-F238E27FC236}">
                <a16:creationId xmlns:a16="http://schemas.microsoft.com/office/drawing/2014/main" id="{3E89B9C1-794A-F3B1-99D6-70AC17B4D463}"/>
              </a:ext>
            </a:extLst>
          </p:cNvPr>
          <p:cNvSpPr>
            <a:spLocks noGrp="1"/>
          </p:cNvSpPr>
          <p:nvPr>
            <p:ph sz="quarter" idx="1"/>
          </p:nvPr>
        </p:nvSpPr>
        <p:spPr/>
        <p:txBody>
          <a:bodyPr/>
          <a:lstStyle/>
          <a:p>
            <a:r>
              <a:rPr lang="nl-NL" dirty="0"/>
              <a:t>We zijn inmiddels aangekomen in een geestelijke, intellectuele stroming “de Verlichting” die aansluit op het rationalisme en empirisme: de uitganspunten voor de wetenschapsbeoefening. Daarnaast legt het verlichte denken de basis voor het humanisme.	 </a:t>
            </a:r>
          </a:p>
          <a:p>
            <a:r>
              <a:rPr lang="nl-NL" dirty="0"/>
              <a:t>Mentale concepten: “</a:t>
            </a:r>
            <a:r>
              <a:rPr lang="nl-NL" dirty="0" err="1"/>
              <a:t>rede”lijkheid</a:t>
            </a:r>
            <a:r>
              <a:rPr lang="nl-NL" dirty="0"/>
              <a:t>, vrijheid, gelijkheid en tolerantie, en vooruitgang door wetenschap. </a:t>
            </a:r>
          </a:p>
          <a:p>
            <a:r>
              <a:rPr lang="nl-NL" dirty="0"/>
              <a:t>Sleutelfiguren: denkers als Rousseau, </a:t>
            </a:r>
            <a:r>
              <a:rPr lang="nl-NL" dirty="0" err="1"/>
              <a:t>Montesquieu</a:t>
            </a:r>
            <a:r>
              <a:rPr lang="nl-NL" dirty="0"/>
              <a:t>, Locke, Voltaire (Franse vertaling van de </a:t>
            </a:r>
            <a:r>
              <a:rPr lang="nl-NL" dirty="0" err="1"/>
              <a:t>Principia</a:t>
            </a:r>
            <a:r>
              <a:rPr lang="nl-NL" dirty="0"/>
              <a:t> mathematica van Newton) en….</a:t>
            </a:r>
          </a:p>
        </p:txBody>
      </p:sp>
      <p:sp>
        <p:nvSpPr>
          <p:cNvPr id="4" name="Tijdelijke aanduiding voor dianummer 3">
            <a:extLst>
              <a:ext uri="{FF2B5EF4-FFF2-40B4-BE49-F238E27FC236}">
                <a16:creationId xmlns:a16="http://schemas.microsoft.com/office/drawing/2014/main" id="{BADE36E9-7D61-6FD0-B38E-8E94214E47CE}"/>
              </a:ext>
            </a:extLst>
          </p:cNvPr>
          <p:cNvSpPr>
            <a:spLocks noGrp="1"/>
          </p:cNvSpPr>
          <p:nvPr>
            <p:ph type="sldNum" sz="quarter" idx="15"/>
          </p:nvPr>
        </p:nvSpPr>
        <p:spPr/>
        <p:txBody>
          <a:bodyPr/>
          <a:lstStyle/>
          <a:p>
            <a:fld id="{528DF2CE-BAE9-4C0B-A3F3-E37A484A2053}" type="slidenum">
              <a:rPr lang="nl-NL" smtClean="0"/>
              <a:pPr/>
              <a:t>24</a:t>
            </a:fld>
            <a:endParaRPr lang="nl-NL"/>
          </a:p>
        </p:txBody>
      </p:sp>
    </p:spTree>
    <p:extLst>
      <p:ext uri="{BB962C8B-B14F-4D97-AF65-F5344CB8AC3E}">
        <p14:creationId xmlns:p14="http://schemas.microsoft.com/office/powerpoint/2010/main" val="38980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9338" y="59057"/>
            <a:ext cx="9460308" cy="979598"/>
          </a:xfrm>
        </p:spPr>
        <p:txBody>
          <a:bodyPr>
            <a:normAutofit fontScale="90000"/>
          </a:bodyPr>
          <a:lstStyle/>
          <a:p>
            <a:r>
              <a:rPr lang="nl-NL" sz="4000" b="1" dirty="0" err="1">
                <a:solidFill>
                  <a:schemeClr val="accent1">
                    <a:lumMod val="75000"/>
                  </a:schemeClr>
                </a:solidFill>
                <a:ea typeface="Yu Gothic UI Light" panose="020B0300000000000000" pitchFamily="34" charset="-128"/>
              </a:rPr>
              <a:t>gottfried</a:t>
            </a:r>
            <a:r>
              <a:rPr lang="nl-NL" sz="4000" b="1" dirty="0">
                <a:solidFill>
                  <a:schemeClr val="accent1">
                    <a:lumMod val="75000"/>
                  </a:schemeClr>
                </a:solidFill>
                <a:ea typeface="Yu Gothic UI Light" panose="020B0300000000000000" pitchFamily="34" charset="-128"/>
              </a:rPr>
              <a:t> Wilhelm Leibniz </a:t>
            </a:r>
            <a: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t>(1646-1716)</a:t>
            </a:r>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25</a:t>
            </a:fld>
            <a:endParaRPr lang="nl-NL"/>
          </a:p>
        </p:txBody>
      </p:sp>
      <mc:AlternateContent xmlns:mc="http://schemas.openxmlformats.org/markup-compatibility/2006" xmlns:a14="http://schemas.microsoft.com/office/drawing/2010/main">
        <mc:Choice Requires="a14">
          <p:sp>
            <p:nvSpPr>
              <p:cNvPr id="5" name="Tijdelijke aanduiding voor inhoud 4"/>
              <p:cNvSpPr>
                <a:spLocks noGrp="1"/>
              </p:cNvSpPr>
              <p:nvPr>
                <p:ph sz="quarter" idx="1"/>
              </p:nvPr>
            </p:nvSpPr>
            <p:spPr>
              <a:xfrm>
                <a:off x="460131" y="1038655"/>
                <a:ext cx="8820472" cy="6552275"/>
              </a:xfrm>
            </p:spPr>
            <p:txBody>
              <a:bodyPr>
                <a:normAutofit/>
              </a:bodyPr>
              <a:lstStyle/>
              <a:p>
                <a:r>
                  <a:rPr lang="nl-NL" sz="2600" dirty="0" err="1"/>
                  <a:t>All</a:t>
                </a:r>
                <a:r>
                  <a:rPr lang="nl-NL" sz="2600" dirty="0"/>
                  <a:t> </a:t>
                </a:r>
                <a:r>
                  <a:rPr lang="nl-NL" sz="2600" dirty="0" err="1"/>
                  <a:t>roud</a:t>
                </a:r>
                <a:r>
                  <a:rPr lang="nl-NL" sz="2600" dirty="0"/>
                  <a:t> wetenschapper en diplomaat. Eerste oecumenisch denker, filosoof, geoloog, fysicus, historicus, jurist, wiskundige, …</a:t>
                </a:r>
              </a:p>
              <a:p>
                <a:r>
                  <a:rPr lang="nl-NL" sz="2600" dirty="0"/>
                  <a:t>Gelijktijdig met Newton legde hij de grondslag voor de differentiaal en integraalrekening.</a:t>
                </a:r>
                <a:endParaRPr lang="nl-NL" dirty="0"/>
              </a:p>
              <a:p>
                <a:r>
                  <a:rPr lang="nl-NL" dirty="0"/>
                  <a:t>Theorieën over oneindig reeksen, bijv. convergentiecriteria en vond als eerste een </a:t>
                </a:r>
                <a:r>
                  <a:rPr lang="nl-NL" dirty="0" err="1"/>
                  <a:t>reeksontwikkleling</a:t>
                </a:r>
                <a:r>
                  <a:rPr lang="nl-NL" dirty="0"/>
                  <a:t> voor  </a:t>
                </a:r>
                <a14:m>
                  <m:oMath xmlns:m="http://schemas.openxmlformats.org/officeDocument/2006/math">
                    <m:r>
                      <a:rPr lang="nl-NL" i="1" smtClean="0">
                        <a:latin typeface="Cambria Math" panose="02040503050406030204" pitchFamily="18" charset="0"/>
                        <a:ea typeface="Cambria Math" panose="02040503050406030204" pitchFamily="18" charset="0"/>
                      </a:rPr>
                      <m:t>𝜋</m:t>
                    </m:r>
                  </m:oMath>
                </a14:m>
                <a:r>
                  <a:rPr lang="nl-NL" dirty="0"/>
                  <a:t>:</a:t>
                </a:r>
              </a:p>
              <a:p>
                <a:pPr>
                  <a:buNone/>
                </a:pPr>
                <a:r>
                  <a:rPr lang="nl-NL" dirty="0"/>
                  <a:t>    1 - 1/3  + 1/5 - 1/7  +  …… = </a:t>
                </a:r>
                <a14:m>
                  <m:oMath xmlns:m="http://schemas.openxmlformats.org/officeDocument/2006/math">
                    <m:f>
                      <m:fPr>
                        <m:ctrlPr>
                          <a:rPr lang="nl-NL" sz="2800" i="1">
                            <a:latin typeface="Cambria Math" panose="02040503050406030204" pitchFamily="18" charset="0"/>
                          </a:rPr>
                        </m:ctrlPr>
                      </m:fPr>
                      <m:num>
                        <m:r>
                          <a:rPr lang="nl-NL" sz="2800" i="1">
                            <a:latin typeface="Cambria Math" panose="02040503050406030204" pitchFamily="18" charset="0"/>
                            <a:ea typeface="Cambria Math" panose="02040503050406030204" pitchFamily="18" charset="0"/>
                          </a:rPr>
                          <m:t>𝜋</m:t>
                        </m:r>
                      </m:num>
                      <m:den>
                        <m:r>
                          <a:rPr lang="nl-NL" sz="2800" i="1">
                            <a:latin typeface="Cambria Math" panose="02040503050406030204" pitchFamily="18" charset="0"/>
                          </a:rPr>
                          <m:t>4</m:t>
                        </m:r>
                      </m:den>
                    </m:f>
                    <m:r>
                      <a:rPr lang="nl-NL" sz="2800" i="1">
                        <a:latin typeface="Cambria Math" panose="02040503050406030204" pitchFamily="18" charset="0"/>
                      </a:rPr>
                      <m:t> </m:t>
                    </m:r>
                  </m:oMath>
                </a14:m>
                <a:r>
                  <a:rPr lang="nl-NL" dirty="0"/>
                  <a:t>, vanuit de </a:t>
                </a:r>
                <a:r>
                  <a:rPr lang="nl-NL" dirty="0" err="1"/>
                  <a:t>reeksontwik-keling</a:t>
                </a:r>
                <a:r>
                  <a:rPr lang="nl-NL" dirty="0"/>
                  <a:t> van </a:t>
                </a:r>
                <a:r>
                  <a:rPr lang="nl-NL" dirty="0" err="1"/>
                  <a:t>arctan</a:t>
                </a:r>
                <a:r>
                  <a:rPr lang="nl-NL" dirty="0"/>
                  <a:t>(</a:t>
                </a:r>
                <a:r>
                  <a:rPr lang="nl-NL" i="1" dirty="0"/>
                  <a:t>x</a:t>
                </a:r>
                <a:r>
                  <a:rPr lang="nl-NL" dirty="0"/>
                  <a:t>) met </a:t>
                </a:r>
                <a:r>
                  <a:rPr lang="nl-NL" i="1" dirty="0"/>
                  <a:t>x</a:t>
                </a:r>
                <a:r>
                  <a:rPr lang="nl-NL" dirty="0"/>
                  <a:t> = 1, (</a:t>
                </a:r>
                <a:r>
                  <a:rPr lang="nl-NL" dirty="0" err="1"/>
                  <a:t>arctan</a:t>
                </a:r>
                <a:r>
                  <a:rPr lang="nl-NL" dirty="0"/>
                  <a:t>(1) =  </a:t>
                </a:r>
                <a14:m>
                  <m:oMath xmlns:m="http://schemas.openxmlformats.org/officeDocument/2006/math">
                    <m:f>
                      <m:fPr>
                        <m:ctrlPr>
                          <a:rPr lang="nl-NL" sz="2800" i="1" smtClean="0">
                            <a:latin typeface="Cambria Math" panose="02040503050406030204" pitchFamily="18" charset="0"/>
                          </a:rPr>
                        </m:ctrlPr>
                      </m:fPr>
                      <m:num>
                        <m:r>
                          <a:rPr lang="nl-NL" sz="2800" i="1" smtClean="0">
                            <a:latin typeface="Cambria Math" panose="02040503050406030204" pitchFamily="18" charset="0"/>
                            <a:ea typeface="Cambria Math" panose="02040503050406030204" pitchFamily="18" charset="0"/>
                          </a:rPr>
                          <m:t>𝜋</m:t>
                        </m:r>
                      </m:num>
                      <m:den>
                        <m:r>
                          <a:rPr lang="nl-NL" sz="2800" b="0" i="1" smtClean="0">
                            <a:latin typeface="Cambria Math" panose="02040503050406030204" pitchFamily="18" charset="0"/>
                          </a:rPr>
                          <m:t>4</m:t>
                        </m:r>
                      </m:den>
                    </m:f>
                  </m:oMath>
                </a14:m>
                <a:r>
                  <a:rPr lang="nl-NL" dirty="0">
                    <a:latin typeface="Century Schoolbook" panose="02040604050505020304" pitchFamily="18" charset="0"/>
                  </a:rPr>
                  <a:t> ).</a:t>
                </a:r>
                <a:endParaRPr lang="nl-NL" dirty="0"/>
              </a:p>
              <a:p>
                <a:r>
                  <a:rPr lang="nl-NL" dirty="0"/>
                  <a:t>Bouwer van een rekenmachine die ook kon worteltrekken. </a:t>
                </a:r>
              </a:p>
              <a:p>
                <a:r>
                  <a:rPr lang="nl-NL" dirty="0"/>
                  <a:t>Bedenker van het binaire talstelsel rond 1683 (!).</a:t>
                </a:r>
              </a:p>
              <a:p>
                <a:pPr marL="0" indent="0">
                  <a:buNone/>
                </a:pPr>
                <a:endParaRPr lang="nl-NL" dirty="0"/>
              </a:p>
              <a:p>
                <a:endParaRPr lang="nl-NL" dirty="0"/>
              </a:p>
            </p:txBody>
          </p:sp>
        </mc:Choice>
        <mc:Fallback xmlns="">
          <p:sp>
            <p:nvSpPr>
              <p:cNvPr id="5" name="Tijdelijke aanduiding voor inhoud 4"/>
              <p:cNvSpPr>
                <a:spLocks noGrp="1" noRot="1" noChangeAspect="1" noMove="1" noResize="1" noEditPoints="1" noAdjustHandles="1" noChangeArrowheads="1" noChangeShapeType="1" noTextEdit="1"/>
              </p:cNvSpPr>
              <p:nvPr>
                <p:ph sz="quarter" idx="1"/>
              </p:nvPr>
            </p:nvSpPr>
            <p:spPr>
              <a:xfrm>
                <a:off x="460131" y="1038655"/>
                <a:ext cx="8820472" cy="6552275"/>
              </a:xfrm>
              <a:blipFill>
                <a:blip r:embed="rId3"/>
                <a:stretch>
                  <a:fillRect l="-415" t="-837" r="-1659"/>
                </a:stretch>
              </a:blipFill>
            </p:spPr>
            <p:txBody>
              <a:bodyPr/>
              <a:lstStyle/>
              <a:p>
                <a:r>
                  <a:rPr lang="nl-NL">
                    <a:noFill/>
                  </a:rPr>
                  <a:t> </a:t>
                </a:r>
              </a:p>
            </p:txBody>
          </p:sp>
        </mc:Fallback>
      </mc:AlternateContent>
      <p:pic>
        <p:nvPicPr>
          <p:cNvPr id="8" name="Picture 2" descr="D:\Probus\Geschiedenis Wisk\Gottfried_Wilhelm_Leibniz,_Bernhard_Christoph_Francke.jpg"/>
          <p:cNvPicPr>
            <a:picLocks noChangeAspect="1" noChangeArrowheads="1"/>
          </p:cNvPicPr>
          <p:nvPr/>
        </p:nvPicPr>
        <p:blipFill>
          <a:blip r:embed="rId4" cstate="print">
            <a:lum bright="10000"/>
          </a:blip>
          <a:srcRect l="30102" t="5019" r="18461" b="34403"/>
          <a:stretch>
            <a:fillRect/>
          </a:stretch>
        </p:blipFill>
        <p:spPr bwMode="auto">
          <a:xfrm>
            <a:off x="9280603" y="692813"/>
            <a:ext cx="2305581" cy="28529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2">
            <a:extLst>
              <a:ext uri="{FF2B5EF4-FFF2-40B4-BE49-F238E27FC236}">
                <a16:creationId xmlns:a16="http://schemas.microsoft.com/office/drawing/2014/main" id="{BE2DE052-6E5F-0A5B-7F63-FD921D18B1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488" y="1026110"/>
            <a:ext cx="4705223" cy="6336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0512" y="27970"/>
            <a:ext cx="9460308" cy="979598"/>
          </a:xfrm>
        </p:spPr>
        <p:txBody>
          <a:bodyPr>
            <a:normAutofit fontScale="90000"/>
          </a:bodyPr>
          <a:lstStyle/>
          <a:p>
            <a:r>
              <a:rPr lang="nl-NL" sz="4000" b="1" dirty="0" err="1">
                <a:solidFill>
                  <a:schemeClr val="accent1">
                    <a:lumMod val="75000"/>
                  </a:schemeClr>
                </a:solidFill>
                <a:ea typeface="Yu Gothic UI Light" panose="020B0300000000000000" pitchFamily="34" charset="-128"/>
              </a:rPr>
              <a:t>gottfried</a:t>
            </a:r>
            <a:r>
              <a:rPr lang="nl-NL" sz="4000" b="1" dirty="0">
                <a:solidFill>
                  <a:schemeClr val="accent1">
                    <a:lumMod val="75000"/>
                  </a:schemeClr>
                </a:solidFill>
                <a:ea typeface="Yu Gothic UI Light" panose="020B0300000000000000" pitchFamily="34" charset="-128"/>
              </a:rPr>
              <a:t> Wilhelm Leibniz </a:t>
            </a:r>
            <a: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t>(1646-1716)</a:t>
            </a:r>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26</a:t>
            </a:fld>
            <a:endParaRPr lang="nl-NL"/>
          </a:p>
        </p:txBody>
      </p:sp>
      <mc:AlternateContent xmlns:mc="http://schemas.openxmlformats.org/markup-compatibility/2006" xmlns:a14="http://schemas.microsoft.com/office/drawing/2010/main">
        <mc:Choice Requires="a14">
          <p:sp>
            <p:nvSpPr>
              <p:cNvPr id="5" name="Tijdelijke aanduiding voor inhoud 4"/>
              <p:cNvSpPr>
                <a:spLocks noGrp="1"/>
              </p:cNvSpPr>
              <p:nvPr>
                <p:ph sz="quarter" idx="1"/>
              </p:nvPr>
            </p:nvSpPr>
            <p:spPr>
              <a:xfrm>
                <a:off x="540512" y="592174"/>
                <a:ext cx="8820472" cy="6552275"/>
              </a:xfrm>
            </p:spPr>
            <p:txBody>
              <a:bodyPr>
                <a:normAutofit/>
              </a:bodyPr>
              <a:lstStyle/>
              <a:p>
                <a:endParaRPr lang="nl-NL" dirty="0"/>
              </a:p>
              <a:p>
                <a:r>
                  <a:rPr lang="nl-NL" dirty="0"/>
                  <a:t>Opsteller van een universele taal om de logica en wiskunde te formaliseren (bijdrage aan de moderne, symbolische logica).</a:t>
                </a:r>
              </a:p>
              <a:p>
                <a:r>
                  <a:rPr lang="nl-NL" dirty="0"/>
                  <a:t> Alle door hem ontwikkelde notaties zijn wereldwijd standaard geworden: het som-integraalteken </a:t>
                </a:r>
                <a:r>
                  <a:rPr lang="nl-NL" sz="3300" dirty="0"/>
                  <a:t>( </a:t>
                </a:r>
                <a:r>
                  <a:rPr lang="nl-NL" sz="3300" b="1" i="1" dirty="0"/>
                  <a:t>ʃ</a:t>
                </a:r>
                <a:r>
                  <a:rPr lang="nl-NL" sz="3300" dirty="0"/>
                  <a:t> ), </a:t>
                </a:r>
                <a:r>
                  <a:rPr lang="nl-NL" dirty="0"/>
                  <a:t>symbool voor de afgeleide </a:t>
                </a:r>
                <a:r>
                  <a:rPr lang="nl-NL" i="1" dirty="0"/>
                  <a:t>f</a:t>
                </a:r>
                <a:r>
                  <a:rPr lang="nl-NL" i="1" dirty="0">
                    <a:latin typeface="Century Schoolbook" panose="02040604050505020304" pitchFamily="18" charset="0"/>
                  </a:rPr>
                  <a:t>'(x)</a:t>
                </a:r>
                <a:r>
                  <a:rPr lang="nl-NL" dirty="0"/>
                  <a:t> en  </a:t>
                </a:r>
                <a14:m>
                  <m:oMath xmlns:m="http://schemas.openxmlformats.org/officeDocument/2006/math">
                    <m:f>
                      <m:fPr>
                        <m:ctrlPr>
                          <a:rPr lang="nl-NL" sz="2600" i="1" smtClean="0">
                            <a:latin typeface="Cambria Math" panose="02040503050406030204" pitchFamily="18" charset="0"/>
                          </a:rPr>
                        </m:ctrlPr>
                      </m:fPr>
                      <m:num>
                        <m:r>
                          <a:rPr lang="nl-NL" sz="2600" b="0" i="1" smtClean="0">
                            <a:latin typeface="Cambria Math" panose="02040503050406030204" pitchFamily="18" charset="0"/>
                          </a:rPr>
                          <m:t>𝑑𝑓</m:t>
                        </m:r>
                        <m:r>
                          <a:rPr lang="nl-NL" sz="2600" b="0" i="1" smtClean="0">
                            <a:latin typeface="Cambria Math" panose="02040503050406030204" pitchFamily="18" charset="0"/>
                          </a:rPr>
                          <m:t>(</m:t>
                        </m:r>
                        <m:r>
                          <a:rPr lang="nl-NL" sz="2600" b="0" i="1" smtClean="0">
                            <a:latin typeface="Cambria Math" panose="02040503050406030204" pitchFamily="18" charset="0"/>
                          </a:rPr>
                          <m:t>𝑥</m:t>
                        </m:r>
                        <m:r>
                          <a:rPr lang="nl-NL" sz="2600" b="0" i="1" smtClean="0">
                            <a:latin typeface="Cambria Math" panose="02040503050406030204" pitchFamily="18" charset="0"/>
                          </a:rPr>
                          <m:t>)</m:t>
                        </m:r>
                      </m:num>
                      <m:den>
                        <m:r>
                          <a:rPr lang="nl-NL" sz="2600" b="0" i="1" smtClean="0">
                            <a:latin typeface="Cambria Math" panose="02040503050406030204" pitchFamily="18" charset="0"/>
                          </a:rPr>
                          <m:t>𝑑𝑥</m:t>
                        </m:r>
                      </m:den>
                    </m:f>
                  </m:oMath>
                </a14:m>
                <a:r>
                  <a:rPr lang="nl-NL" sz="2600" i="1" dirty="0"/>
                  <a:t>, </a:t>
                </a:r>
                <a:r>
                  <a:rPr lang="nl-NL" dirty="0"/>
                  <a:t>het</a:t>
                </a:r>
                <a:r>
                  <a:rPr lang="nl-NL" i="1" dirty="0"/>
                  <a:t> </a:t>
                </a:r>
                <a:r>
                  <a:rPr lang="nl-NL" dirty="0"/>
                  <a:t>woord coördinaat, abscis, </a:t>
                </a:r>
                <a:r>
                  <a:rPr lang="nl-NL" i="1" dirty="0"/>
                  <a:t>a</a:t>
                </a:r>
                <a:r>
                  <a:rPr lang="nl-NL" dirty="0"/>
                  <a:t>· </a:t>
                </a:r>
                <a:r>
                  <a:rPr lang="nl-NL" i="1" dirty="0"/>
                  <a:t>b</a:t>
                </a:r>
                <a:r>
                  <a:rPr lang="nl-NL" dirty="0"/>
                  <a:t>, etc.  </a:t>
                </a:r>
              </a:p>
              <a:p>
                <a:r>
                  <a:rPr lang="nl-NL" dirty="0"/>
                  <a:t>Er zijn 15000 brieven van hem bewaard gebleven.      </a:t>
                </a:r>
              </a:p>
              <a:p>
                <a:r>
                  <a:rPr lang="nl-NL" dirty="0"/>
                  <a:t>Zijn adellijke begunstigers overlijden of keren zich van hem af; wordt bibliothecaris in Hannover. </a:t>
                </a:r>
              </a:p>
              <a:p>
                <a:r>
                  <a:rPr lang="nl-NL" dirty="0"/>
                  <a:t>En zo wordt tenslotte een van de  grootste denkers uit de Verlichting in 1716 ten graven gedragen, alleen begeleid door zijn secretaris.</a:t>
                </a:r>
              </a:p>
              <a:p>
                <a:endParaRPr lang="nl-NL" dirty="0"/>
              </a:p>
            </p:txBody>
          </p:sp>
        </mc:Choice>
        <mc:Fallback xmlns="">
          <p:sp>
            <p:nvSpPr>
              <p:cNvPr id="5" name="Tijdelijke aanduiding voor inhoud 4"/>
              <p:cNvSpPr>
                <a:spLocks noGrp="1" noRot="1" noChangeAspect="1" noMove="1" noResize="1" noEditPoints="1" noAdjustHandles="1" noChangeArrowheads="1" noChangeShapeType="1" noTextEdit="1"/>
              </p:cNvSpPr>
              <p:nvPr>
                <p:ph sz="quarter" idx="1"/>
              </p:nvPr>
            </p:nvSpPr>
            <p:spPr>
              <a:xfrm>
                <a:off x="540512" y="592174"/>
                <a:ext cx="8820472" cy="6552275"/>
              </a:xfrm>
              <a:blipFill>
                <a:blip r:embed="rId3"/>
                <a:stretch>
                  <a:fillRect l="-346" r="-1659"/>
                </a:stretch>
              </a:blipFill>
            </p:spPr>
            <p:txBody>
              <a:bodyPr/>
              <a:lstStyle/>
              <a:p>
                <a:r>
                  <a:rPr lang="nl-NL">
                    <a:noFill/>
                  </a:rPr>
                  <a:t> </a:t>
                </a:r>
              </a:p>
            </p:txBody>
          </p:sp>
        </mc:Fallback>
      </mc:AlternateContent>
      <p:pic>
        <p:nvPicPr>
          <p:cNvPr id="8" name="Picture 2" descr="D:\Probus\Geschiedenis Wisk\Gottfried_Wilhelm_Leibniz,_Bernhard_Christoph_Francke.jpg"/>
          <p:cNvPicPr>
            <a:picLocks noChangeAspect="1" noChangeArrowheads="1"/>
          </p:cNvPicPr>
          <p:nvPr/>
        </p:nvPicPr>
        <p:blipFill>
          <a:blip r:embed="rId4" cstate="print">
            <a:lum bright="10000"/>
          </a:blip>
          <a:srcRect l="30102" t="5019" r="18461" b="34403"/>
          <a:stretch>
            <a:fillRect/>
          </a:stretch>
        </p:blipFill>
        <p:spPr bwMode="auto">
          <a:xfrm>
            <a:off x="9480376" y="602742"/>
            <a:ext cx="2305581" cy="28529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5293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0CFD0-AC62-4A0D-8BDC-FECAC7F0C4AC}"/>
              </a:ext>
            </a:extLst>
          </p:cNvPr>
          <p:cNvSpPr>
            <a:spLocks noGrp="1"/>
          </p:cNvSpPr>
          <p:nvPr>
            <p:ph type="title"/>
          </p:nvPr>
        </p:nvSpPr>
        <p:spPr>
          <a:xfrm>
            <a:off x="551384" y="692696"/>
            <a:ext cx="11575996" cy="1080938"/>
          </a:xfrm>
        </p:spPr>
        <p:txBody>
          <a:bodyPr>
            <a:noAutofit/>
          </a:bodyPr>
          <a:lstStyle/>
          <a:p>
            <a:r>
              <a:rPr lang="nl-NL" sz="2400" dirty="0">
                <a:latin typeface="+mn-lt"/>
              </a:rPr>
              <a:t>Helpt het als we de renteperiode bij samengestelde</a:t>
            </a:r>
            <a:br>
              <a:rPr lang="nl-NL" sz="2400" dirty="0">
                <a:latin typeface="+mn-lt"/>
              </a:rPr>
            </a:br>
            <a:r>
              <a:rPr lang="nl-NL" sz="2400" dirty="0">
                <a:latin typeface="+mn-lt"/>
              </a:rPr>
              <a:t> interest blijven verkleinen? (Jacob </a:t>
            </a:r>
            <a:r>
              <a:rPr lang="nl-NL" sz="2400" dirty="0" err="1">
                <a:latin typeface="+mn-lt"/>
              </a:rPr>
              <a:t>Bernoulli</a:t>
            </a:r>
            <a:r>
              <a:rPr lang="nl-NL" sz="2400" dirty="0">
                <a:latin typeface="+mn-lt"/>
              </a:rPr>
              <a:t> (1655 – 1705))                                                              </a:t>
            </a:r>
            <a:r>
              <a:rPr lang="nl-NL" sz="2400" dirty="0">
                <a:solidFill>
                  <a:schemeClr val="bg2">
                    <a:lumMod val="50000"/>
                  </a:schemeClr>
                </a:solidFill>
                <a:latin typeface="+mn-lt"/>
              </a:rPr>
              <a:t> </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DFB5AD0F-1611-4556-825D-DF4A1DD5C376}"/>
                  </a:ext>
                </a:extLst>
              </p:cNvPr>
              <p:cNvSpPr>
                <a:spLocks noGrp="1"/>
              </p:cNvSpPr>
              <p:nvPr>
                <p:ph idx="1"/>
              </p:nvPr>
            </p:nvSpPr>
            <p:spPr>
              <a:xfrm>
                <a:off x="446421" y="1857630"/>
                <a:ext cx="11299158" cy="5000369"/>
              </a:xfrm>
            </p:spPr>
            <p:txBody>
              <a:bodyPr>
                <a:normAutofit fontScale="77500" lnSpcReduction="20000"/>
              </a:bodyPr>
              <a:lstStyle/>
              <a:p>
                <a:r>
                  <a:rPr lang="nl-NL" sz="2300" b="0" dirty="0">
                    <a:latin typeface="Century Schoolbook" panose="02040604050505020304" pitchFamily="18" charset="0"/>
                  </a:rPr>
                  <a:t>Neem als </a:t>
                </a:r>
                <a:r>
                  <a:rPr lang="nl-NL" sz="2300" b="0" i="1" dirty="0">
                    <a:latin typeface="Century Schoolbook" panose="02040604050505020304" pitchFamily="18" charset="0"/>
                  </a:rPr>
                  <a:t>rekenvoorbeeld</a:t>
                </a:r>
                <a:r>
                  <a:rPr lang="nl-NL" sz="2300" b="0" dirty="0">
                    <a:latin typeface="Century Schoolbook" panose="02040604050505020304" pitchFamily="18" charset="0"/>
                  </a:rPr>
                  <a:t> een kapitaal van 1, en 100% rente per jaar. Na 1 jaar is het kapitaal 2.</a:t>
                </a:r>
              </a:p>
              <a:p>
                <a14:m>
                  <m:oMath xmlns:m="http://schemas.openxmlformats.org/officeDocument/2006/math">
                    <m:r>
                      <m:rPr>
                        <m:sty m:val="p"/>
                      </m:rPr>
                      <a:rPr lang="nl-NL" sz="2300" b="0" i="0" smtClean="0">
                        <a:latin typeface="Cambria Math" panose="02040503050406030204" pitchFamily="18" charset="0"/>
                      </a:rPr>
                      <m:t>De</m:t>
                    </m:r>
                    <m:r>
                      <a:rPr lang="nl-NL" sz="2300" b="0" i="0" smtClean="0">
                        <a:latin typeface="Cambria Math" panose="02040503050406030204" pitchFamily="18" charset="0"/>
                      </a:rPr>
                      <m:t> </m:t>
                    </m:r>
                    <m:r>
                      <m:rPr>
                        <m:sty m:val="p"/>
                      </m:rPr>
                      <a:rPr lang="nl-NL" sz="2300" b="0" i="0" smtClean="0">
                        <a:latin typeface="Cambria Math" panose="02040503050406030204" pitchFamily="18" charset="0"/>
                      </a:rPr>
                      <m:t>aanwas</m:t>
                    </m:r>
                    <m:r>
                      <a:rPr lang="nl-NL" sz="2300" b="0" i="0" smtClean="0">
                        <a:latin typeface="Cambria Math" panose="02040503050406030204" pitchFamily="18" charset="0"/>
                      </a:rPr>
                      <m:t> </m:t>
                    </m:r>
                    <m:r>
                      <m:rPr>
                        <m:sty m:val="p"/>
                      </m:rPr>
                      <a:rPr lang="nl-NL" sz="2300" b="0" i="0" smtClean="0">
                        <a:latin typeface="Cambria Math" panose="02040503050406030204" pitchFamily="18" charset="0"/>
                      </a:rPr>
                      <m:t>bij</m:t>
                    </m:r>
                    <m:r>
                      <a:rPr lang="nl-NL" sz="2300" b="0" i="0" smtClean="0">
                        <a:latin typeface="Cambria Math" panose="02040503050406030204" pitchFamily="18" charset="0"/>
                      </a:rPr>
                      <m:t> </m:t>
                    </m:r>
                    <m:r>
                      <m:rPr>
                        <m:sty m:val="p"/>
                      </m:rPr>
                      <a:rPr lang="nl-NL" sz="2300" b="0" i="0" smtClean="0">
                        <a:latin typeface="Cambria Math" panose="02040503050406030204" pitchFamily="18" charset="0"/>
                      </a:rPr>
                      <m:t>halfjaarlijkse</m:t>
                    </m:r>
                    <m:r>
                      <a:rPr lang="nl-NL" sz="2300" b="0" i="0" smtClean="0">
                        <a:latin typeface="Cambria Math" panose="02040503050406030204" pitchFamily="18" charset="0"/>
                      </a:rPr>
                      <m:t> </m:t>
                    </m:r>
                    <m:r>
                      <m:rPr>
                        <m:sty m:val="p"/>
                      </m:rPr>
                      <a:rPr lang="nl-NL" sz="2300" b="0" i="0" smtClean="0">
                        <a:latin typeface="Cambria Math" panose="02040503050406030204" pitchFamily="18" charset="0"/>
                      </a:rPr>
                      <m:t>rente</m:t>
                    </m:r>
                    <m:r>
                      <a:rPr lang="nl-NL" sz="2300" b="0" i="0" smtClean="0">
                        <a:latin typeface="Cambria Math" panose="02040503050406030204" pitchFamily="18" charset="0"/>
                      </a:rPr>
                      <m:t> </m:t>
                    </m:r>
                    <m:r>
                      <m:rPr>
                        <m:sty m:val="p"/>
                      </m:rPr>
                      <a:rPr lang="nl-NL" sz="2300" b="0" i="0" smtClean="0">
                        <a:latin typeface="Cambria Math" panose="02040503050406030204" pitchFamily="18" charset="0"/>
                      </a:rPr>
                      <m:t>berekening</m:t>
                    </m:r>
                    <m:r>
                      <a:rPr lang="nl-NL" sz="2300" b="0" i="0" smtClean="0">
                        <a:latin typeface="Cambria Math" panose="02040503050406030204" pitchFamily="18" charset="0"/>
                      </a:rPr>
                      <m:t> </m:t>
                    </m:r>
                    <m:r>
                      <m:rPr>
                        <m:sty m:val="p"/>
                      </m:rPr>
                      <a:rPr lang="nl-NL" sz="2300" b="0" i="0" smtClean="0">
                        <a:latin typeface="Cambria Math" panose="02040503050406030204" pitchFamily="18" charset="0"/>
                      </a:rPr>
                      <m:t>is</m:t>
                    </m:r>
                    <m:r>
                      <a:rPr lang="nl-NL" sz="2300" b="0" i="0" smtClean="0">
                        <a:latin typeface="Cambria Math" panose="02040503050406030204" pitchFamily="18" charset="0"/>
                      </a:rPr>
                      <m:t> </m:t>
                    </m:r>
                    <m:r>
                      <a:rPr lang="nl-NL" sz="2300" b="0" i="1" smtClean="0">
                        <a:latin typeface="Cambria Math" panose="02040503050406030204" pitchFamily="18" charset="0"/>
                      </a:rPr>
                      <m:t>(1+ </m:t>
                    </m:r>
                    <m:f>
                      <m:fPr>
                        <m:ctrlPr>
                          <a:rPr lang="nl-NL" sz="2300" b="0" i="1" smtClean="0">
                            <a:latin typeface="Cambria Math" panose="02040503050406030204" pitchFamily="18" charset="0"/>
                          </a:rPr>
                        </m:ctrlPr>
                      </m:fPr>
                      <m:num>
                        <m:r>
                          <a:rPr lang="nl-NL" sz="2300" b="0" i="1" smtClean="0">
                            <a:latin typeface="Cambria Math" panose="02040503050406030204" pitchFamily="18" charset="0"/>
                          </a:rPr>
                          <m:t>1</m:t>
                        </m:r>
                      </m:num>
                      <m:den>
                        <m:r>
                          <a:rPr lang="nl-NL" sz="2300" b="0" i="1" smtClean="0">
                            <a:latin typeface="Cambria Math" panose="02040503050406030204" pitchFamily="18" charset="0"/>
                          </a:rPr>
                          <m:t>2</m:t>
                        </m:r>
                      </m:den>
                    </m:f>
                  </m:oMath>
                </a14:m>
                <a:r>
                  <a:rPr lang="nl-NL" sz="2300" dirty="0">
                    <a:latin typeface="Century Schoolbook" panose="02040604050505020304" pitchFamily="18" charset="0"/>
                  </a:rPr>
                  <a:t> )</a:t>
                </a:r>
                <a14:m>
                  <m:oMath xmlns:m="http://schemas.openxmlformats.org/officeDocument/2006/math">
                    <m:r>
                      <a:rPr lang="nl-NL" sz="2300" b="0" i="1" dirty="0" smtClean="0">
                        <a:latin typeface="Cambria Math" panose="02040503050406030204" pitchFamily="18" charset="0"/>
                      </a:rPr>
                      <m:t> </m:t>
                    </m:r>
                  </m:oMath>
                </a14:m>
                <a:r>
                  <a:rPr lang="nl-NL" sz="2300" dirty="0">
                    <a:latin typeface="Century Schoolbook" panose="02040604050505020304" pitchFamily="18" charset="0"/>
                  </a:rPr>
                  <a:t>+ </a:t>
                </a:r>
                <a14:m>
                  <m:oMath xmlns:m="http://schemas.openxmlformats.org/officeDocument/2006/math">
                    <m:r>
                      <a:rPr lang="nl-NL" sz="2300" b="0" i="0" smtClean="0">
                        <a:latin typeface="Cambria Math" panose="02040503050406030204" pitchFamily="18" charset="0"/>
                      </a:rPr>
                      <m:t>(1+ </m:t>
                    </m:r>
                    <m:f>
                      <m:fPr>
                        <m:ctrlPr>
                          <a:rPr lang="nl-NL" sz="2300" b="0" i="1" smtClean="0">
                            <a:latin typeface="Cambria Math" panose="02040503050406030204" pitchFamily="18" charset="0"/>
                          </a:rPr>
                        </m:ctrlPr>
                      </m:fPr>
                      <m:num>
                        <m:r>
                          <a:rPr lang="nl-NL" sz="2300" b="0" i="1" smtClean="0">
                            <a:latin typeface="Cambria Math" panose="02040503050406030204" pitchFamily="18" charset="0"/>
                          </a:rPr>
                          <m:t>1</m:t>
                        </m:r>
                      </m:num>
                      <m:den>
                        <m:r>
                          <a:rPr lang="nl-NL" sz="2300" b="0" i="1" smtClean="0">
                            <a:latin typeface="Cambria Math" panose="02040503050406030204" pitchFamily="18" charset="0"/>
                          </a:rPr>
                          <m:t>2</m:t>
                        </m:r>
                      </m:den>
                    </m:f>
                    <m:sSup>
                      <m:sSupPr>
                        <m:ctrlPr>
                          <a:rPr lang="nl-NL" sz="2300" i="1" smtClean="0">
                            <a:latin typeface="Cambria Math" panose="02040503050406030204" pitchFamily="18" charset="0"/>
                          </a:rPr>
                        </m:ctrlPr>
                      </m:sSupPr>
                      <m:e>
                        <m:r>
                          <a:rPr lang="nl-NL" sz="2300" b="0" i="1" smtClean="0">
                            <a:latin typeface="Cambria Math" panose="02040503050406030204" pitchFamily="18" charset="0"/>
                          </a:rPr>
                          <m:t>). </m:t>
                        </m:r>
                        <m:f>
                          <m:fPr>
                            <m:ctrlPr>
                              <a:rPr lang="nl-NL" sz="2300" b="0" i="1" smtClean="0">
                                <a:latin typeface="Cambria Math" panose="02040503050406030204" pitchFamily="18" charset="0"/>
                              </a:rPr>
                            </m:ctrlPr>
                          </m:fPr>
                          <m:num>
                            <m:r>
                              <a:rPr lang="nl-NL" sz="2300" b="0" i="1" smtClean="0">
                                <a:latin typeface="Cambria Math" panose="02040503050406030204" pitchFamily="18" charset="0"/>
                              </a:rPr>
                              <m:t>1</m:t>
                            </m:r>
                          </m:num>
                          <m:den>
                            <m:r>
                              <a:rPr lang="nl-NL" sz="2300" b="0" i="1" smtClean="0">
                                <a:latin typeface="Cambria Math" panose="02040503050406030204" pitchFamily="18" charset="0"/>
                              </a:rPr>
                              <m:t>2</m:t>
                            </m:r>
                          </m:den>
                        </m:f>
                        <m:r>
                          <a:rPr lang="nl-NL" sz="2300" b="0" i="1" smtClean="0">
                            <a:latin typeface="Cambria Math" panose="02040503050406030204" pitchFamily="18" charset="0"/>
                          </a:rPr>
                          <m:t>=(1+</m:t>
                        </m:r>
                        <m:f>
                          <m:fPr>
                            <m:ctrlPr>
                              <a:rPr lang="nl-NL" sz="2300" b="0" i="1" smtClean="0">
                                <a:latin typeface="Cambria Math" panose="02040503050406030204" pitchFamily="18" charset="0"/>
                              </a:rPr>
                            </m:ctrlPr>
                          </m:fPr>
                          <m:num>
                            <m:r>
                              <a:rPr lang="nl-NL" sz="2300" b="0" i="1" smtClean="0">
                                <a:latin typeface="Cambria Math" panose="02040503050406030204" pitchFamily="18" charset="0"/>
                              </a:rPr>
                              <m:t>1</m:t>
                            </m:r>
                          </m:num>
                          <m:den>
                            <m:r>
                              <a:rPr lang="nl-NL" sz="2300" b="0" i="1" smtClean="0">
                                <a:latin typeface="Cambria Math" panose="02040503050406030204" pitchFamily="18" charset="0"/>
                              </a:rPr>
                              <m:t>2</m:t>
                            </m:r>
                          </m:den>
                        </m:f>
                        <m:r>
                          <a:rPr lang="nl-NL" sz="2300" b="0" i="1" smtClean="0">
                            <a:latin typeface="Cambria Math" panose="02040503050406030204" pitchFamily="18" charset="0"/>
                          </a:rPr>
                          <m:t>)</m:t>
                        </m:r>
                      </m:e>
                      <m:sup>
                        <m:r>
                          <a:rPr lang="nl-NL" sz="2300" b="0" i="1" smtClean="0">
                            <a:latin typeface="Cambria Math" panose="02040503050406030204" pitchFamily="18" charset="0"/>
                          </a:rPr>
                          <m:t>2</m:t>
                        </m:r>
                      </m:sup>
                    </m:sSup>
                  </m:oMath>
                </a14:m>
                <a:r>
                  <a:rPr lang="nl-NL" sz="2300" dirty="0">
                    <a:latin typeface="Century Schoolbook" panose="02040604050505020304" pitchFamily="18" charset="0"/>
                  </a:rPr>
                  <a:t> = 2,25. Dat gaat lekker.</a:t>
                </a:r>
              </a:p>
              <a:p>
                <a:r>
                  <a:rPr lang="nl-NL" sz="2300" dirty="0">
                    <a:latin typeface="Century Schoolbook" panose="02040604050505020304" pitchFamily="18" charset="0"/>
                  </a:rPr>
                  <a:t> Als de renteberekening om de 4 maanden gebeurt, is de aanwas:</a:t>
                </a:r>
              </a:p>
              <a:p>
                <a14:m>
                  <m:oMath xmlns:m="http://schemas.openxmlformats.org/officeDocument/2006/math">
                    <m:r>
                      <a:rPr lang="nl-NL" sz="2300" b="0" i="1" smtClean="0">
                        <a:latin typeface="Cambria Math" panose="02040503050406030204" pitchFamily="18" charset="0"/>
                      </a:rPr>
                      <m:t>   </m:t>
                    </m:r>
                    <m:r>
                      <a:rPr lang="nl-NL" sz="2300" b="1" i="1" smtClean="0">
                        <a:solidFill>
                          <a:srgbClr val="FF0000"/>
                        </a:solidFill>
                        <a:latin typeface="Cambria Math" panose="02040503050406030204" pitchFamily="18" charset="0"/>
                      </a:rPr>
                      <m:t>(</m:t>
                    </m:r>
                    <m:r>
                      <a:rPr lang="nl-NL" sz="2300" b="1" i="1" smtClean="0">
                        <a:solidFill>
                          <a:srgbClr val="FF0000"/>
                        </a:solidFill>
                        <a:latin typeface="Cambria Math" panose="02040503050406030204" pitchFamily="18" charset="0"/>
                      </a:rPr>
                      <m:t>𝟏</m:t>
                    </m:r>
                    <m:r>
                      <a:rPr lang="nl-NL" sz="2300" b="1" i="1" smtClean="0">
                        <a:solidFill>
                          <a:srgbClr val="FF0000"/>
                        </a:solidFill>
                        <a:latin typeface="Cambria Math" panose="02040503050406030204" pitchFamily="18" charset="0"/>
                      </a:rPr>
                      <m:t>+ </m:t>
                    </m:r>
                    <m:f>
                      <m:fPr>
                        <m:ctrlPr>
                          <a:rPr lang="nl-NL" sz="2300" b="1" i="1" smtClean="0">
                            <a:solidFill>
                              <a:srgbClr val="FF0000"/>
                            </a:solidFill>
                            <a:latin typeface="Cambria Math" panose="02040503050406030204" pitchFamily="18" charset="0"/>
                          </a:rPr>
                        </m:ctrlPr>
                      </m:fPr>
                      <m:num>
                        <m:r>
                          <a:rPr lang="nl-NL" sz="2300" b="1" i="1" smtClean="0">
                            <a:solidFill>
                              <a:srgbClr val="FF0000"/>
                            </a:solidFill>
                            <a:latin typeface="Cambria Math" panose="02040503050406030204" pitchFamily="18" charset="0"/>
                          </a:rPr>
                          <m:t>𝟏</m:t>
                        </m:r>
                      </m:num>
                      <m:den>
                        <m:r>
                          <a:rPr lang="nl-NL" sz="2300" b="1" i="1" smtClean="0">
                            <a:solidFill>
                              <a:srgbClr val="FF0000"/>
                            </a:solidFill>
                            <a:latin typeface="Cambria Math" panose="02040503050406030204" pitchFamily="18" charset="0"/>
                          </a:rPr>
                          <m:t>𝟑</m:t>
                        </m:r>
                      </m:den>
                    </m:f>
                  </m:oMath>
                </a14:m>
                <a:r>
                  <a:rPr lang="nl-NL" sz="2300" b="1" dirty="0">
                    <a:solidFill>
                      <a:srgbClr val="FF0000"/>
                    </a:solidFill>
                    <a:latin typeface="Century Schoolbook" panose="02040604050505020304" pitchFamily="18" charset="0"/>
                  </a:rPr>
                  <a:t> )</a:t>
                </a:r>
                <a14:m>
                  <m:oMath xmlns:m="http://schemas.openxmlformats.org/officeDocument/2006/math">
                    <m:r>
                      <a:rPr lang="nl-NL" sz="2300" b="1" i="1" dirty="0" smtClean="0">
                        <a:solidFill>
                          <a:srgbClr val="FF0000"/>
                        </a:solidFill>
                        <a:latin typeface="Cambria Math" panose="02040503050406030204" pitchFamily="18" charset="0"/>
                      </a:rPr>
                      <m:t> </m:t>
                    </m:r>
                  </m:oMath>
                </a14:m>
                <a:r>
                  <a:rPr lang="nl-NL" sz="2300" b="1" dirty="0">
                    <a:solidFill>
                      <a:srgbClr val="FF0000"/>
                    </a:solidFill>
                    <a:latin typeface="Century Schoolbook" panose="02040604050505020304" pitchFamily="18" charset="0"/>
                  </a:rPr>
                  <a:t>+ </a:t>
                </a:r>
                <a14:m>
                  <m:oMath xmlns:m="http://schemas.openxmlformats.org/officeDocument/2006/math">
                    <m:r>
                      <a:rPr lang="nl-NL" sz="2300" b="1" i="0" smtClean="0">
                        <a:solidFill>
                          <a:srgbClr val="FF0000"/>
                        </a:solidFill>
                        <a:latin typeface="Cambria Math" panose="02040503050406030204" pitchFamily="18" charset="0"/>
                      </a:rPr>
                      <m:t>(</m:t>
                    </m:r>
                    <m:r>
                      <a:rPr lang="nl-NL" sz="2300" b="1" i="0" smtClean="0">
                        <a:solidFill>
                          <a:srgbClr val="FF0000"/>
                        </a:solidFill>
                        <a:latin typeface="Cambria Math" panose="02040503050406030204" pitchFamily="18" charset="0"/>
                      </a:rPr>
                      <m:t>𝟏</m:t>
                    </m:r>
                    <m:r>
                      <a:rPr lang="nl-NL" sz="2300" b="1" i="0" smtClean="0">
                        <a:solidFill>
                          <a:srgbClr val="FF0000"/>
                        </a:solidFill>
                        <a:latin typeface="Cambria Math" panose="02040503050406030204" pitchFamily="18" charset="0"/>
                      </a:rPr>
                      <m:t>+ </m:t>
                    </m:r>
                    <m:f>
                      <m:fPr>
                        <m:ctrlPr>
                          <a:rPr lang="nl-NL" sz="2300" b="1" i="1" smtClean="0">
                            <a:solidFill>
                              <a:srgbClr val="FF0000"/>
                            </a:solidFill>
                            <a:latin typeface="Cambria Math" panose="02040503050406030204" pitchFamily="18" charset="0"/>
                          </a:rPr>
                        </m:ctrlPr>
                      </m:fPr>
                      <m:num>
                        <m:r>
                          <a:rPr lang="nl-NL" sz="2300" b="1" i="1" smtClean="0">
                            <a:solidFill>
                              <a:srgbClr val="FF0000"/>
                            </a:solidFill>
                            <a:latin typeface="Cambria Math" panose="02040503050406030204" pitchFamily="18" charset="0"/>
                          </a:rPr>
                          <m:t>𝟏</m:t>
                        </m:r>
                      </m:num>
                      <m:den>
                        <m:r>
                          <a:rPr lang="nl-NL" sz="2300" b="1" i="1" smtClean="0">
                            <a:solidFill>
                              <a:srgbClr val="FF0000"/>
                            </a:solidFill>
                            <a:latin typeface="Cambria Math" panose="02040503050406030204" pitchFamily="18" charset="0"/>
                          </a:rPr>
                          <m:t>𝟑</m:t>
                        </m:r>
                      </m:den>
                    </m:f>
                    <m:r>
                      <a:rPr lang="nl-NL" sz="2300" b="1" i="1" smtClean="0">
                        <a:solidFill>
                          <a:srgbClr val="FF0000"/>
                        </a:solidFill>
                        <a:latin typeface="Cambria Math" panose="02040503050406030204" pitchFamily="18" charset="0"/>
                      </a:rPr>
                      <m:t>)</m:t>
                    </m:r>
                    <m:f>
                      <m:fPr>
                        <m:ctrlPr>
                          <a:rPr lang="nl-NL" sz="2300" b="1" i="1" smtClean="0">
                            <a:solidFill>
                              <a:srgbClr val="FF0000"/>
                            </a:solidFill>
                            <a:latin typeface="Cambria Math" panose="02040503050406030204" pitchFamily="18" charset="0"/>
                          </a:rPr>
                        </m:ctrlPr>
                      </m:fPr>
                      <m:num>
                        <m:r>
                          <a:rPr lang="nl-NL" sz="2300" b="1" i="1" smtClean="0">
                            <a:solidFill>
                              <a:srgbClr val="FF0000"/>
                            </a:solidFill>
                            <a:latin typeface="Cambria Math" panose="02040503050406030204" pitchFamily="18" charset="0"/>
                          </a:rPr>
                          <m:t>𝟏</m:t>
                        </m:r>
                      </m:num>
                      <m:den>
                        <m:r>
                          <a:rPr lang="nl-NL" sz="2300" b="1" i="1" smtClean="0">
                            <a:solidFill>
                              <a:srgbClr val="FF0000"/>
                            </a:solidFill>
                            <a:latin typeface="Cambria Math" panose="02040503050406030204" pitchFamily="18" charset="0"/>
                          </a:rPr>
                          <m:t>𝟑</m:t>
                        </m:r>
                      </m:den>
                    </m:f>
                  </m:oMath>
                </a14:m>
                <a:r>
                  <a:rPr lang="nl-NL" sz="2300" dirty="0"/>
                  <a:t> + </a:t>
                </a:r>
                <a:r>
                  <a:rPr lang="nl-NL" sz="2300" b="1" dirty="0">
                    <a:solidFill>
                      <a:schemeClr val="tx2">
                        <a:lumMod val="50000"/>
                      </a:schemeClr>
                    </a:solidFill>
                  </a:rPr>
                  <a:t>{</a:t>
                </a:r>
                <a14:m>
                  <m:oMath xmlns:m="http://schemas.openxmlformats.org/officeDocument/2006/math">
                    <m:r>
                      <a:rPr lang="nl-NL" sz="2300" b="1" i="1" smtClean="0">
                        <a:solidFill>
                          <a:schemeClr val="accent2">
                            <a:lumMod val="75000"/>
                          </a:schemeClr>
                        </a:solidFill>
                        <a:latin typeface="Cambria Math" panose="02040503050406030204" pitchFamily="18" charset="0"/>
                      </a:rPr>
                      <m:t>(</m:t>
                    </m:r>
                    <m:r>
                      <a:rPr lang="nl-NL" sz="2300" b="1" i="1" smtClean="0">
                        <a:solidFill>
                          <a:schemeClr val="accent2">
                            <a:lumMod val="75000"/>
                          </a:schemeClr>
                        </a:solidFill>
                        <a:latin typeface="Cambria Math" panose="02040503050406030204" pitchFamily="18" charset="0"/>
                      </a:rPr>
                      <m:t>𝟏</m:t>
                    </m:r>
                    <m:r>
                      <a:rPr lang="nl-NL" sz="2300" b="1" i="1" smtClean="0">
                        <a:solidFill>
                          <a:schemeClr val="accent2">
                            <a:lumMod val="75000"/>
                          </a:schemeClr>
                        </a:solidFill>
                        <a:latin typeface="Cambria Math" panose="02040503050406030204" pitchFamily="18" charset="0"/>
                      </a:rPr>
                      <m:t>+ </m:t>
                    </m:r>
                    <m:f>
                      <m:fPr>
                        <m:ctrlPr>
                          <a:rPr lang="nl-NL" sz="2300" b="1" i="1">
                            <a:solidFill>
                              <a:schemeClr val="accent2">
                                <a:lumMod val="75000"/>
                              </a:schemeClr>
                            </a:solidFill>
                            <a:latin typeface="Cambria Math" panose="02040503050406030204" pitchFamily="18" charset="0"/>
                          </a:rPr>
                        </m:ctrlPr>
                      </m:fPr>
                      <m:num>
                        <m:r>
                          <a:rPr lang="nl-NL" sz="2300" b="1" i="1">
                            <a:solidFill>
                              <a:schemeClr val="accent2">
                                <a:lumMod val="75000"/>
                              </a:schemeClr>
                            </a:solidFill>
                            <a:latin typeface="Cambria Math" panose="02040503050406030204" pitchFamily="18" charset="0"/>
                          </a:rPr>
                          <m:t>𝟏</m:t>
                        </m:r>
                      </m:num>
                      <m:den>
                        <m:r>
                          <a:rPr lang="nl-NL" sz="2300" b="1" i="1">
                            <a:solidFill>
                              <a:schemeClr val="accent2">
                                <a:lumMod val="75000"/>
                              </a:schemeClr>
                            </a:solidFill>
                            <a:latin typeface="Cambria Math" panose="02040503050406030204" pitchFamily="18" charset="0"/>
                          </a:rPr>
                          <m:t>𝟑</m:t>
                        </m:r>
                      </m:den>
                    </m:f>
                  </m:oMath>
                </a14:m>
                <a:r>
                  <a:rPr lang="nl-NL" sz="2300" b="1" dirty="0">
                    <a:solidFill>
                      <a:schemeClr val="accent2">
                        <a:lumMod val="75000"/>
                      </a:schemeClr>
                    </a:solidFill>
                    <a:latin typeface="Century Schoolbook" panose="02040604050505020304" pitchFamily="18" charset="0"/>
                  </a:rPr>
                  <a:t> )</a:t>
                </a:r>
                <a14:m>
                  <m:oMath xmlns:m="http://schemas.openxmlformats.org/officeDocument/2006/math">
                    <m:r>
                      <a:rPr lang="nl-NL" sz="2300" b="1" i="1" dirty="0">
                        <a:solidFill>
                          <a:schemeClr val="accent2">
                            <a:lumMod val="75000"/>
                          </a:schemeClr>
                        </a:solidFill>
                        <a:latin typeface="Cambria Math" panose="02040503050406030204" pitchFamily="18" charset="0"/>
                      </a:rPr>
                      <m:t> </m:t>
                    </m:r>
                  </m:oMath>
                </a14:m>
                <a:r>
                  <a:rPr lang="nl-NL" sz="2300" b="1" dirty="0">
                    <a:solidFill>
                      <a:schemeClr val="accent2">
                        <a:lumMod val="75000"/>
                      </a:schemeClr>
                    </a:solidFill>
                    <a:latin typeface="Century Schoolbook" panose="02040604050505020304" pitchFamily="18" charset="0"/>
                  </a:rPr>
                  <a:t>+ </a:t>
                </a:r>
                <a14:m>
                  <m:oMath xmlns:m="http://schemas.openxmlformats.org/officeDocument/2006/math">
                    <m:r>
                      <a:rPr lang="nl-NL" sz="2300" b="1">
                        <a:solidFill>
                          <a:schemeClr val="accent2">
                            <a:lumMod val="75000"/>
                          </a:schemeClr>
                        </a:solidFill>
                        <a:latin typeface="Cambria Math" panose="02040503050406030204" pitchFamily="18" charset="0"/>
                      </a:rPr>
                      <m:t>(</m:t>
                    </m:r>
                    <m:r>
                      <a:rPr lang="nl-NL" sz="2300" b="1" i="1">
                        <a:solidFill>
                          <a:schemeClr val="accent2">
                            <a:lumMod val="75000"/>
                          </a:schemeClr>
                        </a:solidFill>
                        <a:latin typeface="Cambria Math" panose="02040503050406030204" pitchFamily="18" charset="0"/>
                      </a:rPr>
                      <m:t>𝟏</m:t>
                    </m:r>
                    <m:r>
                      <a:rPr lang="nl-NL" sz="2300" b="1">
                        <a:solidFill>
                          <a:schemeClr val="accent2">
                            <a:lumMod val="75000"/>
                          </a:schemeClr>
                        </a:solidFill>
                        <a:latin typeface="Cambria Math" panose="02040503050406030204" pitchFamily="18" charset="0"/>
                      </a:rPr>
                      <m:t>+ </m:t>
                    </m:r>
                    <m:f>
                      <m:fPr>
                        <m:ctrlPr>
                          <a:rPr lang="nl-NL" sz="2300" b="1" i="1">
                            <a:solidFill>
                              <a:schemeClr val="accent2">
                                <a:lumMod val="75000"/>
                              </a:schemeClr>
                            </a:solidFill>
                            <a:latin typeface="Cambria Math" panose="02040503050406030204" pitchFamily="18" charset="0"/>
                          </a:rPr>
                        </m:ctrlPr>
                      </m:fPr>
                      <m:num>
                        <m:r>
                          <a:rPr lang="nl-NL" sz="2300" b="1" i="1">
                            <a:solidFill>
                              <a:schemeClr val="accent2">
                                <a:lumMod val="75000"/>
                              </a:schemeClr>
                            </a:solidFill>
                            <a:latin typeface="Cambria Math" panose="02040503050406030204" pitchFamily="18" charset="0"/>
                          </a:rPr>
                          <m:t>𝟏</m:t>
                        </m:r>
                      </m:num>
                      <m:den>
                        <m:r>
                          <a:rPr lang="nl-NL" sz="2300" b="1" i="1">
                            <a:solidFill>
                              <a:schemeClr val="accent2">
                                <a:lumMod val="75000"/>
                              </a:schemeClr>
                            </a:solidFill>
                            <a:latin typeface="Cambria Math" panose="02040503050406030204" pitchFamily="18" charset="0"/>
                          </a:rPr>
                          <m:t>𝟑</m:t>
                        </m:r>
                      </m:den>
                    </m:f>
                    <m:r>
                      <a:rPr lang="nl-NL" sz="2300" b="1" i="1">
                        <a:solidFill>
                          <a:schemeClr val="accent2">
                            <a:lumMod val="75000"/>
                          </a:schemeClr>
                        </a:solidFill>
                        <a:latin typeface="Cambria Math" panose="02040503050406030204" pitchFamily="18" charset="0"/>
                      </a:rPr>
                      <m:t>)</m:t>
                    </m:r>
                    <m:f>
                      <m:fPr>
                        <m:ctrlPr>
                          <a:rPr lang="nl-NL" sz="2300" b="1" i="1">
                            <a:solidFill>
                              <a:schemeClr val="accent2">
                                <a:lumMod val="75000"/>
                              </a:schemeClr>
                            </a:solidFill>
                            <a:latin typeface="Cambria Math" panose="02040503050406030204" pitchFamily="18" charset="0"/>
                          </a:rPr>
                        </m:ctrlPr>
                      </m:fPr>
                      <m:num>
                        <m:r>
                          <a:rPr lang="nl-NL" sz="2300" b="1" i="1">
                            <a:solidFill>
                              <a:schemeClr val="accent2">
                                <a:lumMod val="75000"/>
                              </a:schemeClr>
                            </a:solidFill>
                            <a:latin typeface="Cambria Math" panose="02040503050406030204" pitchFamily="18" charset="0"/>
                          </a:rPr>
                          <m:t>𝟏</m:t>
                        </m:r>
                      </m:num>
                      <m:den>
                        <m:r>
                          <a:rPr lang="nl-NL" sz="2300" b="1" i="1">
                            <a:solidFill>
                              <a:schemeClr val="accent2">
                                <a:lumMod val="75000"/>
                              </a:schemeClr>
                            </a:solidFill>
                            <a:latin typeface="Cambria Math" panose="02040503050406030204" pitchFamily="18" charset="0"/>
                          </a:rPr>
                          <m:t>𝟑</m:t>
                        </m:r>
                      </m:den>
                    </m:f>
                  </m:oMath>
                </a14:m>
                <a:r>
                  <a:rPr lang="nl-NL" sz="2300" b="1" dirty="0">
                    <a:solidFill>
                      <a:schemeClr val="accent2">
                        <a:lumMod val="75000"/>
                      </a:schemeClr>
                    </a:solidFill>
                  </a:rPr>
                  <a:t> </a:t>
                </a:r>
                <a:r>
                  <a:rPr lang="nl-NL" sz="2300" b="1" dirty="0">
                    <a:solidFill>
                      <a:schemeClr val="tx2">
                        <a:lumMod val="50000"/>
                      </a:schemeClr>
                    </a:solidFill>
                  </a:rPr>
                  <a:t>}</a:t>
                </a:r>
                <a14:m>
                  <m:oMath xmlns:m="http://schemas.openxmlformats.org/officeDocument/2006/math">
                    <m:f>
                      <m:fPr>
                        <m:ctrlPr>
                          <a:rPr lang="nl-NL" sz="2300" i="1" dirty="0" smtClean="0">
                            <a:latin typeface="Cambria Math" panose="02040503050406030204" pitchFamily="18" charset="0"/>
                          </a:rPr>
                        </m:ctrlPr>
                      </m:fPr>
                      <m:num>
                        <m:r>
                          <a:rPr lang="nl-NL" sz="2300" b="0" i="1" dirty="0" smtClean="0">
                            <a:latin typeface="Cambria Math" panose="02040503050406030204" pitchFamily="18" charset="0"/>
                          </a:rPr>
                          <m:t>1</m:t>
                        </m:r>
                      </m:num>
                      <m:den>
                        <m:r>
                          <a:rPr lang="nl-NL" sz="2300" b="0" i="1" dirty="0" smtClean="0">
                            <a:latin typeface="Cambria Math" panose="02040503050406030204" pitchFamily="18" charset="0"/>
                          </a:rPr>
                          <m:t>3</m:t>
                        </m:r>
                      </m:den>
                    </m:f>
                  </m:oMath>
                </a14:m>
                <a:r>
                  <a:rPr lang="nl-NL" sz="2300" dirty="0"/>
                  <a:t> </a:t>
                </a:r>
              </a:p>
              <a:p>
                <a:r>
                  <a:rPr lang="nl-NL" sz="2300" dirty="0"/>
                  <a:t>=</a:t>
                </a:r>
                <a:r>
                  <a:rPr lang="nl-NL" sz="2300" b="0" dirty="0"/>
                  <a:t> </a:t>
                </a:r>
                <a14:m>
                  <m:oMath xmlns:m="http://schemas.openxmlformats.org/officeDocument/2006/math">
                    <m:r>
                      <a:rPr lang="nl-NL" sz="2300" b="0" i="1" smtClean="0">
                        <a:solidFill>
                          <a:srgbClr val="FF0000"/>
                        </a:solidFill>
                        <a:latin typeface="Cambria Math" panose="02040503050406030204" pitchFamily="18" charset="0"/>
                      </a:rPr>
                      <m:t>(1+ </m:t>
                    </m:r>
                    <m:f>
                      <m:fPr>
                        <m:ctrlPr>
                          <a:rPr lang="nl-NL" sz="2300" b="0" i="1" smtClean="0">
                            <a:solidFill>
                              <a:srgbClr val="FF0000"/>
                            </a:solidFill>
                            <a:latin typeface="Cambria Math" panose="02040503050406030204" pitchFamily="18" charset="0"/>
                          </a:rPr>
                        </m:ctrlPr>
                      </m:fPr>
                      <m:num>
                        <m:r>
                          <a:rPr lang="nl-NL" sz="2300" b="0" i="1" smtClean="0">
                            <a:solidFill>
                              <a:srgbClr val="FF0000"/>
                            </a:solidFill>
                            <a:latin typeface="Cambria Math" panose="02040503050406030204" pitchFamily="18" charset="0"/>
                          </a:rPr>
                          <m:t>1</m:t>
                        </m:r>
                      </m:num>
                      <m:den>
                        <m:r>
                          <a:rPr lang="nl-NL" sz="2300" b="0" i="1" smtClean="0">
                            <a:solidFill>
                              <a:srgbClr val="FF0000"/>
                            </a:solidFill>
                            <a:latin typeface="Cambria Math" panose="02040503050406030204" pitchFamily="18" charset="0"/>
                          </a:rPr>
                          <m:t>3</m:t>
                        </m:r>
                      </m:den>
                    </m:f>
                  </m:oMath>
                </a14:m>
                <a:r>
                  <a:rPr lang="nl-NL" sz="2300" dirty="0">
                    <a:solidFill>
                      <a:srgbClr val="FF0000"/>
                    </a:solidFill>
                    <a:latin typeface="Century Schoolbook" panose="02040604050505020304" pitchFamily="18" charset="0"/>
                  </a:rPr>
                  <a:t> )</a:t>
                </a:r>
                <a14:m>
                  <m:oMath xmlns:m="http://schemas.openxmlformats.org/officeDocument/2006/math">
                    <m:r>
                      <a:rPr lang="nl-NL" sz="2300" b="0" i="0" dirty="0" smtClean="0">
                        <a:solidFill>
                          <a:srgbClr val="FF0000"/>
                        </a:solidFill>
                        <a:latin typeface="Cambria Math" panose="02040503050406030204" pitchFamily="18" charset="0"/>
                      </a:rPr>
                      <m:t>(</m:t>
                    </m:r>
                    <m:r>
                      <a:rPr lang="nl-NL" sz="2300" b="0" i="1" dirty="0" smtClean="0">
                        <a:solidFill>
                          <a:srgbClr val="FF0000"/>
                        </a:solidFill>
                        <a:latin typeface="Cambria Math" panose="02040503050406030204" pitchFamily="18" charset="0"/>
                      </a:rPr>
                      <m:t> </m:t>
                    </m:r>
                  </m:oMath>
                </a14:m>
                <a:r>
                  <a:rPr lang="nl-NL" sz="2300" dirty="0">
                    <a:solidFill>
                      <a:srgbClr val="FF0000"/>
                    </a:solidFill>
                    <a:latin typeface="Century Schoolbook" panose="02040604050505020304" pitchFamily="18" charset="0"/>
                  </a:rPr>
                  <a:t>1+</a:t>
                </a:r>
                <a14:m>
                  <m:oMath xmlns:m="http://schemas.openxmlformats.org/officeDocument/2006/math">
                    <m:r>
                      <a:rPr lang="nl-NL" sz="2300" b="0" i="0" smtClean="0">
                        <a:solidFill>
                          <a:srgbClr val="FF0000"/>
                        </a:solidFill>
                        <a:latin typeface="Cambria Math" panose="02040503050406030204" pitchFamily="18" charset="0"/>
                      </a:rPr>
                      <m:t> </m:t>
                    </m:r>
                    <m:f>
                      <m:fPr>
                        <m:ctrlPr>
                          <a:rPr lang="nl-NL" sz="2300" b="0" i="1" smtClean="0">
                            <a:solidFill>
                              <a:srgbClr val="FF0000"/>
                            </a:solidFill>
                            <a:latin typeface="Cambria Math" panose="02040503050406030204" pitchFamily="18" charset="0"/>
                          </a:rPr>
                        </m:ctrlPr>
                      </m:fPr>
                      <m:num>
                        <m:r>
                          <a:rPr lang="nl-NL" sz="2300" b="0" i="1" smtClean="0">
                            <a:solidFill>
                              <a:srgbClr val="FF0000"/>
                            </a:solidFill>
                            <a:latin typeface="Cambria Math" panose="02040503050406030204" pitchFamily="18" charset="0"/>
                          </a:rPr>
                          <m:t>1</m:t>
                        </m:r>
                      </m:num>
                      <m:den>
                        <m:r>
                          <a:rPr lang="nl-NL" sz="2300" b="0" i="1" smtClean="0">
                            <a:solidFill>
                              <a:srgbClr val="FF0000"/>
                            </a:solidFill>
                            <a:latin typeface="Cambria Math" panose="02040503050406030204" pitchFamily="18" charset="0"/>
                          </a:rPr>
                          <m:t>3</m:t>
                        </m:r>
                      </m:den>
                    </m:f>
                  </m:oMath>
                </a14:m>
                <a:r>
                  <a:rPr lang="nl-NL" sz="2300" dirty="0">
                    <a:solidFill>
                      <a:srgbClr val="FF0000"/>
                    </a:solidFill>
                  </a:rPr>
                  <a:t> )       </a:t>
                </a:r>
                <a:r>
                  <a:rPr lang="nl-NL" sz="2300" dirty="0"/>
                  <a:t>+ </a:t>
                </a:r>
                <a:r>
                  <a:rPr lang="nl-NL" sz="2300" b="1" dirty="0">
                    <a:solidFill>
                      <a:schemeClr val="tx2">
                        <a:lumMod val="50000"/>
                      </a:schemeClr>
                    </a:solidFill>
                  </a:rPr>
                  <a:t>{</a:t>
                </a:r>
                <a14:m>
                  <m:oMath xmlns:m="http://schemas.openxmlformats.org/officeDocument/2006/math">
                    <m:r>
                      <a:rPr lang="nl-NL" sz="2300" b="1" i="1">
                        <a:solidFill>
                          <a:schemeClr val="accent2">
                            <a:lumMod val="75000"/>
                          </a:schemeClr>
                        </a:solidFill>
                        <a:latin typeface="Cambria Math" panose="02040503050406030204" pitchFamily="18" charset="0"/>
                      </a:rPr>
                      <m:t>(</m:t>
                    </m:r>
                    <m:r>
                      <a:rPr lang="nl-NL" sz="2300" b="1" i="1">
                        <a:solidFill>
                          <a:schemeClr val="accent2">
                            <a:lumMod val="75000"/>
                          </a:schemeClr>
                        </a:solidFill>
                        <a:latin typeface="Cambria Math" panose="02040503050406030204" pitchFamily="18" charset="0"/>
                      </a:rPr>
                      <m:t>𝟏</m:t>
                    </m:r>
                    <m:r>
                      <a:rPr lang="nl-NL" sz="2300" b="1" i="1">
                        <a:solidFill>
                          <a:schemeClr val="accent2">
                            <a:lumMod val="75000"/>
                          </a:schemeClr>
                        </a:solidFill>
                        <a:latin typeface="Cambria Math" panose="02040503050406030204" pitchFamily="18" charset="0"/>
                      </a:rPr>
                      <m:t>+ </m:t>
                    </m:r>
                    <m:f>
                      <m:fPr>
                        <m:ctrlPr>
                          <a:rPr lang="nl-NL" sz="2300" b="1" i="1">
                            <a:solidFill>
                              <a:schemeClr val="accent2">
                                <a:lumMod val="75000"/>
                              </a:schemeClr>
                            </a:solidFill>
                            <a:latin typeface="Cambria Math" panose="02040503050406030204" pitchFamily="18" charset="0"/>
                          </a:rPr>
                        </m:ctrlPr>
                      </m:fPr>
                      <m:num>
                        <m:r>
                          <a:rPr lang="nl-NL" sz="2300" b="1" i="1">
                            <a:solidFill>
                              <a:schemeClr val="accent2">
                                <a:lumMod val="75000"/>
                              </a:schemeClr>
                            </a:solidFill>
                            <a:latin typeface="Cambria Math" panose="02040503050406030204" pitchFamily="18" charset="0"/>
                          </a:rPr>
                          <m:t>𝟏</m:t>
                        </m:r>
                      </m:num>
                      <m:den>
                        <m:r>
                          <a:rPr lang="nl-NL" sz="2300" b="1" i="1">
                            <a:solidFill>
                              <a:schemeClr val="accent2">
                                <a:lumMod val="75000"/>
                              </a:schemeClr>
                            </a:solidFill>
                            <a:latin typeface="Cambria Math" panose="02040503050406030204" pitchFamily="18" charset="0"/>
                          </a:rPr>
                          <m:t>𝟑</m:t>
                        </m:r>
                      </m:den>
                    </m:f>
                  </m:oMath>
                </a14:m>
                <a:r>
                  <a:rPr lang="nl-NL" sz="2300" b="1" dirty="0">
                    <a:solidFill>
                      <a:schemeClr val="accent2">
                        <a:lumMod val="75000"/>
                      </a:schemeClr>
                    </a:solidFill>
                    <a:latin typeface="Century Schoolbook" panose="02040604050505020304" pitchFamily="18" charset="0"/>
                  </a:rPr>
                  <a:t> )</a:t>
                </a:r>
                <a14:m>
                  <m:oMath xmlns:m="http://schemas.openxmlformats.org/officeDocument/2006/math">
                    <m:r>
                      <a:rPr lang="nl-NL" sz="2300" b="1" dirty="0">
                        <a:solidFill>
                          <a:schemeClr val="accent2">
                            <a:lumMod val="75000"/>
                          </a:schemeClr>
                        </a:solidFill>
                        <a:latin typeface="Cambria Math" panose="02040503050406030204" pitchFamily="18" charset="0"/>
                      </a:rPr>
                      <m:t>[</m:t>
                    </m:r>
                    <m:r>
                      <a:rPr lang="nl-NL" sz="2300" b="1" i="1" dirty="0">
                        <a:solidFill>
                          <a:schemeClr val="accent2">
                            <a:lumMod val="75000"/>
                          </a:schemeClr>
                        </a:solidFill>
                        <a:latin typeface="Cambria Math" panose="02040503050406030204" pitchFamily="18" charset="0"/>
                      </a:rPr>
                      <m:t> </m:t>
                    </m:r>
                  </m:oMath>
                </a14:m>
                <a:r>
                  <a:rPr lang="nl-NL" sz="2300" b="1" dirty="0">
                    <a:solidFill>
                      <a:schemeClr val="accent2">
                        <a:lumMod val="75000"/>
                      </a:schemeClr>
                    </a:solidFill>
                    <a:latin typeface="Century Schoolbook" panose="02040604050505020304" pitchFamily="18" charset="0"/>
                  </a:rPr>
                  <a:t>1+</a:t>
                </a:r>
                <a14:m>
                  <m:oMath xmlns:m="http://schemas.openxmlformats.org/officeDocument/2006/math">
                    <m:r>
                      <a:rPr lang="nl-NL" sz="2300" b="1">
                        <a:solidFill>
                          <a:schemeClr val="accent2">
                            <a:lumMod val="75000"/>
                          </a:schemeClr>
                        </a:solidFill>
                        <a:latin typeface="Cambria Math" panose="02040503050406030204" pitchFamily="18" charset="0"/>
                      </a:rPr>
                      <m:t> </m:t>
                    </m:r>
                    <m:f>
                      <m:fPr>
                        <m:ctrlPr>
                          <a:rPr lang="nl-NL" sz="2300" b="1" i="1">
                            <a:solidFill>
                              <a:schemeClr val="accent2">
                                <a:lumMod val="75000"/>
                              </a:schemeClr>
                            </a:solidFill>
                            <a:latin typeface="Cambria Math" panose="02040503050406030204" pitchFamily="18" charset="0"/>
                          </a:rPr>
                        </m:ctrlPr>
                      </m:fPr>
                      <m:num>
                        <m:r>
                          <a:rPr lang="nl-NL" sz="2300" b="1" i="1">
                            <a:solidFill>
                              <a:schemeClr val="accent2">
                                <a:lumMod val="75000"/>
                              </a:schemeClr>
                            </a:solidFill>
                            <a:latin typeface="Cambria Math" panose="02040503050406030204" pitchFamily="18" charset="0"/>
                          </a:rPr>
                          <m:t>𝟏</m:t>
                        </m:r>
                      </m:num>
                      <m:den>
                        <m:r>
                          <a:rPr lang="nl-NL" sz="2300" b="1" i="1">
                            <a:solidFill>
                              <a:schemeClr val="accent2">
                                <a:lumMod val="75000"/>
                              </a:schemeClr>
                            </a:solidFill>
                            <a:latin typeface="Cambria Math" panose="02040503050406030204" pitchFamily="18" charset="0"/>
                          </a:rPr>
                          <m:t>𝟑</m:t>
                        </m:r>
                      </m:den>
                    </m:f>
                  </m:oMath>
                </a14:m>
                <a:r>
                  <a:rPr lang="nl-NL" sz="2300" b="1" dirty="0">
                    <a:solidFill>
                      <a:schemeClr val="accent2">
                        <a:lumMod val="75000"/>
                      </a:schemeClr>
                    </a:solidFill>
                  </a:rPr>
                  <a:t> ] </a:t>
                </a:r>
                <a:r>
                  <a:rPr lang="nl-NL" sz="2300" b="1" dirty="0"/>
                  <a:t>}</a:t>
                </a:r>
                <a:r>
                  <a:rPr lang="nl-NL" sz="2300" dirty="0"/>
                  <a:t> </a:t>
                </a:r>
                <a14:m>
                  <m:oMath xmlns:m="http://schemas.openxmlformats.org/officeDocument/2006/math">
                    <m:f>
                      <m:fPr>
                        <m:ctrlPr>
                          <a:rPr lang="nl-NL" sz="2300" i="1" dirty="0">
                            <a:latin typeface="Cambria Math" panose="02040503050406030204" pitchFamily="18" charset="0"/>
                          </a:rPr>
                        </m:ctrlPr>
                      </m:fPr>
                      <m:num>
                        <m:r>
                          <a:rPr lang="nl-NL" sz="2300" i="1" dirty="0">
                            <a:latin typeface="Cambria Math" panose="02040503050406030204" pitchFamily="18" charset="0"/>
                          </a:rPr>
                          <m:t>1</m:t>
                        </m:r>
                      </m:num>
                      <m:den>
                        <m:r>
                          <a:rPr lang="nl-NL" sz="2300" i="1" dirty="0">
                            <a:latin typeface="Cambria Math" panose="02040503050406030204" pitchFamily="18" charset="0"/>
                          </a:rPr>
                          <m:t>3</m:t>
                        </m:r>
                      </m:den>
                    </m:f>
                  </m:oMath>
                </a14:m>
                <a:r>
                  <a:rPr lang="nl-NL" sz="2300" dirty="0"/>
                  <a:t> </a:t>
                </a:r>
              </a:p>
              <a:p>
                <a:r>
                  <a:rPr lang="nl-NL" sz="2300" dirty="0"/>
                  <a:t>= </a:t>
                </a:r>
                <a14:m>
                  <m:oMath xmlns:m="http://schemas.openxmlformats.org/officeDocument/2006/math">
                    <m:sSup>
                      <m:sSupPr>
                        <m:ctrlPr>
                          <a:rPr lang="nl-NL" sz="2300" i="1" dirty="0" smtClean="0">
                            <a:latin typeface="Cambria Math" panose="02040503050406030204" pitchFamily="18" charset="0"/>
                          </a:rPr>
                        </m:ctrlPr>
                      </m:sSupPr>
                      <m:e>
                        <m:r>
                          <a:rPr lang="nl-NL" sz="2300" b="0" i="1" dirty="0" smtClean="0">
                            <a:latin typeface="Cambria Math" panose="02040503050406030204" pitchFamily="18" charset="0"/>
                          </a:rPr>
                          <m:t>(1+ </m:t>
                        </m:r>
                        <m:f>
                          <m:fPr>
                            <m:ctrlPr>
                              <a:rPr lang="nl-NL" sz="2300" b="0" i="1" dirty="0" smtClean="0">
                                <a:latin typeface="Cambria Math" panose="02040503050406030204" pitchFamily="18" charset="0"/>
                              </a:rPr>
                            </m:ctrlPr>
                          </m:fPr>
                          <m:num>
                            <m:r>
                              <a:rPr lang="nl-NL" sz="2300" b="0" i="1" dirty="0" smtClean="0">
                                <a:latin typeface="Cambria Math" panose="02040503050406030204" pitchFamily="18" charset="0"/>
                              </a:rPr>
                              <m:t>1</m:t>
                            </m:r>
                          </m:num>
                          <m:den>
                            <m:r>
                              <a:rPr lang="nl-NL" sz="2300" b="0" i="1" dirty="0" smtClean="0">
                                <a:latin typeface="Cambria Math" panose="02040503050406030204" pitchFamily="18" charset="0"/>
                              </a:rPr>
                              <m:t>3</m:t>
                            </m:r>
                          </m:den>
                        </m:f>
                        <m:r>
                          <a:rPr lang="nl-NL" sz="2300" b="0" i="1" dirty="0" smtClean="0">
                            <a:latin typeface="Cambria Math" panose="02040503050406030204" pitchFamily="18" charset="0"/>
                          </a:rPr>
                          <m:t>)</m:t>
                        </m:r>
                      </m:e>
                      <m:sup>
                        <m:r>
                          <a:rPr lang="nl-NL" sz="2300" b="0" i="1" dirty="0" smtClean="0">
                            <a:latin typeface="Cambria Math" panose="02040503050406030204" pitchFamily="18" charset="0"/>
                          </a:rPr>
                          <m:t>2</m:t>
                        </m:r>
                      </m:sup>
                    </m:sSup>
                  </m:oMath>
                </a14:m>
                <a:r>
                  <a:rPr lang="nl-NL" sz="2300" dirty="0"/>
                  <a:t> </a:t>
                </a:r>
                <a14:m>
                  <m:oMath xmlns:m="http://schemas.openxmlformats.org/officeDocument/2006/math">
                    <m:r>
                      <a:rPr lang="nl-NL" sz="2300" b="0" i="1" dirty="0" smtClean="0">
                        <a:latin typeface="Cambria Math" panose="02040503050406030204" pitchFamily="18" charset="0"/>
                      </a:rPr>
                      <m:t> </m:t>
                    </m:r>
                  </m:oMath>
                </a14:m>
                <a:r>
                  <a:rPr lang="nl-NL" sz="2300" dirty="0"/>
                  <a:t>               + {</a:t>
                </a:r>
                <a14:m>
                  <m:oMath xmlns:m="http://schemas.openxmlformats.org/officeDocument/2006/math">
                    <m:sSup>
                      <m:sSupPr>
                        <m:ctrlPr>
                          <a:rPr lang="nl-NL" sz="2300" i="1" dirty="0">
                            <a:latin typeface="Cambria Math" panose="02040503050406030204" pitchFamily="18" charset="0"/>
                          </a:rPr>
                        </m:ctrlPr>
                      </m:sSupPr>
                      <m:e>
                        <m:r>
                          <a:rPr lang="nl-NL" sz="2300" i="1" dirty="0">
                            <a:latin typeface="Cambria Math" panose="02040503050406030204" pitchFamily="18" charset="0"/>
                          </a:rPr>
                          <m:t>(1+ </m:t>
                        </m:r>
                        <m:f>
                          <m:fPr>
                            <m:ctrlPr>
                              <a:rPr lang="nl-NL" sz="2300" i="1" dirty="0">
                                <a:latin typeface="Cambria Math" panose="02040503050406030204" pitchFamily="18" charset="0"/>
                              </a:rPr>
                            </m:ctrlPr>
                          </m:fPr>
                          <m:num>
                            <m:r>
                              <a:rPr lang="nl-NL" sz="2300" i="1" dirty="0">
                                <a:latin typeface="Cambria Math" panose="02040503050406030204" pitchFamily="18" charset="0"/>
                              </a:rPr>
                              <m:t>1</m:t>
                            </m:r>
                          </m:num>
                          <m:den>
                            <m:r>
                              <a:rPr lang="nl-NL" sz="2300" i="1" dirty="0">
                                <a:latin typeface="Cambria Math" panose="02040503050406030204" pitchFamily="18" charset="0"/>
                              </a:rPr>
                              <m:t>3</m:t>
                            </m:r>
                          </m:den>
                        </m:f>
                        <m:r>
                          <a:rPr lang="nl-NL" sz="2300" i="1" dirty="0">
                            <a:latin typeface="Cambria Math" panose="02040503050406030204" pitchFamily="18" charset="0"/>
                          </a:rPr>
                          <m:t>)</m:t>
                        </m:r>
                      </m:e>
                      <m:sup>
                        <m:r>
                          <a:rPr lang="nl-NL" sz="2300" i="1" dirty="0">
                            <a:latin typeface="Cambria Math" panose="02040503050406030204" pitchFamily="18" charset="0"/>
                          </a:rPr>
                          <m:t>2</m:t>
                        </m:r>
                      </m:sup>
                    </m:sSup>
                  </m:oMath>
                </a14:m>
                <a:r>
                  <a:rPr lang="nl-NL" sz="2300" dirty="0"/>
                  <a:t>} </a:t>
                </a:r>
                <a14:m>
                  <m:oMath xmlns:m="http://schemas.openxmlformats.org/officeDocument/2006/math">
                    <m:f>
                      <m:fPr>
                        <m:ctrlPr>
                          <a:rPr lang="nl-NL" sz="2300" i="1" dirty="0">
                            <a:latin typeface="Cambria Math" panose="02040503050406030204" pitchFamily="18" charset="0"/>
                          </a:rPr>
                        </m:ctrlPr>
                      </m:fPr>
                      <m:num>
                        <m:r>
                          <a:rPr lang="nl-NL" sz="2300" i="1" dirty="0">
                            <a:latin typeface="Cambria Math" panose="02040503050406030204" pitchFamily="18" charset="0"/>
                          </a:rPr>
                          <m:t>1</m:t>
                        </m:r>
                      </m:num>
                      <m:den>
                        <m:r>
                          <a:rPr lang="nl-NL" sz="2300" i="1" dirty="0">
                            <a:latin typeface="Cambria Math" panose="02040503050406030204" pitchFamily="18" charset="0"/>
                          </a:rPr>
                          <m:t>3</m:t>
                        </m:r>
                      </m:den>
                    </m:f>
                  </m:oMath>
                </a14:m>
                <a:endParaRPr lang="nl-NL" sz="2300" dirty="0"/>
              </a:p>
              <a:p>
                <a:r>
                  <a:rPr lang="nl-NL" sz="2300" dirty="0"/>
                  <a:t>=  </a:t>
                </a:r>
                <a14:m>
                  <m:oMath xmlns:m="http://schemas.openxmlformats.org/officeDocument/2006/math">
                    <m:sSup>
                      <m:sSupPr>
                        <m:ctrlPr>
                          <a:rPr lang="nl-NL" sz="2300" i="1" dirty="0" smtClean="0">
                            <a:latin typeface="Cambria Math" panose="02040503050406030204" pitchFamily="18" charset="0"/>
                          </a:rPr>
                        </m:ctrlPr>
                      </m:sSupPr>
                      <m:e>
                        <m:r>
                          <a:rPr lang="nl-NL" sz="2300" b="0" i="1" dirty="0" smtClean="0">
                            <a:latin typeface="Cambria Math" panose="02040503050406030204" pitchFamily="18" charset="0"/>
                          </a:rPr>
                          <m:t>(1+ </m:t>
                        </m:r>
                        <m:f>
                          <m:fPr>
                            <m:ctrlPr>
                              <a:rPr lang="nl-NL" sz="2300" b="0" i="1" dirty="0" smtClean="0">
                                <a:latin typeface="Cambria Math" panose="02040503050406030204" pitchFamily="18" charset="0"/>
                              </a:rPr>
                            </m:ctrlPr>
                          </m:fPr>
                          <m:num>
                            <m:r>
                              <a:rPr lang="nl-NL" sz="2300" b="0" i="1" dirty="0" smtClean="0">
                                <a:latin typeface="Cambria Math" panose="02040503050406030204" pitchFamily="18" charset="0"/>
                              </a:rPr>
                              <m:t>1</m:t>
                            </m:r>
                          </m:num>
                          <m:den>
                            <m:r>
                              <a:rPr lang="nl-NL" sz="2300" b="0" i="1" dirty="0" smtClean="0">
                                <a:latin typeface="Cambria Math" panose="02040503050406030204" pitchFamily="18" charset="0"/>
                              </a:rPr>
                              <m:t>3</m:t>
                            </m:r>
                          </m:den>
                        </m:f>
                        <m:r>
                          <a:rPr lang="nl-NL" sz="2300" b="0" i="1" dirty="0" smtClean="0">
                            <a:latin typeface="Cambria Math" panose="02040503050406030204" pitchFamily="18" charset="0"/>
                          </a:rPr>
                          <m:t>)</m:t>
                        </m:r>
                      </m:e>
                      <m:sup>
                        <m:r>
                          <a:rPr lang="nl-NL" sz="2300" b="0" i="1" dirty="0" smtClean="0">
                            <a:latin typeface="Cambria Math" panose="02040503050406030204" pitchFamily="18" charset="0"/>
                          </a:rPr>
                          <m:t>2</m:t>
                        </m:r>
                      </m:sup>
                    </m:sSup>
                  </m:oMath>
                </a14:m>
                <a:r>
                  <a:rPr lang="nl-NL" sz="2300" dirty="0"/>
                  <a:t>(</a:t>
                </a:r>
                <a14:m>
                  <m:oMath xmlns:m="http://schemas.openxmlformats.org/officeDocument/2006/math">
                    <m:r>
                      <a:rPr lang="nl-NL" sz="2300" b="0" i="1" dirty="0" smtClean="0">
                        <a:latin typeface="Cambria Math" panose="02040503050406030204" pitchFamily="18" charset="0"/>
                      </a:rPr>
                      <m:t>1+</m:t>
                    </m:r>
                    <m:f>
                      <m:fPr>
                        <m:ctrlPr>
                          <a:rPr lang="nl-NL" sz="2300" b="0" i="1" dirty="0" smtClean="0">
                            <a:latin typeface="Cambria Math" panose="02040503050406030204" pitchFamily="18" charset="0"/>
                          </a:rPr>
                        </m:ctrlPr>
                      </m:fPr>
                      <m:num>
                        <m:r>
                          <a:rPr lang="nl-NL" sz="2300" b="0" i="1" dirty="0" smtClean="0">
                            <a:latin typeface="Cambria Math" panose="02040503050406030204" pitchFamily="18" charset="0"/>
                          </a:rPr>
                          <m:t>1</m:t>
                        </m:r>
                      </m:num>
                      <m:den>
                        <m:r>
                          <a:rPr lang="nl-NL" sz="2300" b="0" i="1" dirty="0" smtClean="0">
                            <a:latin typeface="Cambria Math" panose="02040503050406030204" pitchFamily="18" charset="0"/>
                          </a:rPr>
                          <m:t>3</m:t>
                        </m:r>
                      </m:den>
                    </m:f>
                  </m:oMath>
                </a14:m>
                <a:r>
                  <a:rPr lang="nl-NL" sz="2300" dirty="0"/>
                  <a:t>) = </a:t>
                </a:r>
                <a14:m>
                  <m:oMath xmlns:m="http://schemas.openxmlformats.org/officeDocument/2006/math">
                    <m:sSup>
                      <m:sSupPr>
                        <m:ctrlPr>
                          <a:rPr lang="nl-NL" sz="2300" i="1" dirty="0">
                            <a:latin typeface="Cambria Math" panose="02040503050406030204" pitchFamily="18" charset="0"/>
                          </a:rPr>
                        </m:ctrlPr>
                      </m:sSupPr>
                      <m:e>
                        <m:r>
                          <a:rPr lang="nl-NL" sz="2300" i="1" dirty="0">
                            <a:latin typeface="Cambria Math" panose="02040503050406030204" pitchFamily="18" charset="0"/>
                          </a:rPr>
                          <m:t>(1+ </m:t>
                        </m:r>
                        <m:f>
                          <m:fPr>
                            <m:ctrlPr>
                              <a:rPr lang="nl-NL" sz="2300" i="1" dirty="0">
                                <a:latin typeface="Cambria Math" panose="02040503050406030204" pitchFamily="18" charset="0"/>
                              </a:rPr>
                            </m:ctrlPr>
                          </m:fPr>
                          <m:num>
                            <m:r>
                              <a:rPr lang="nl-NL" sz="2300" i="1" dirty="0">
                                <a:latin typeface="Cambria Math" panose="02040503050406030204" pitchFamily="18" charset="0"/>
                              </a:rPr>
                              <m:t>1</m:t>
                            </m:r>
                          </m:num>
                          <m:den>
                            <m:r>
                              <a:rPr lang="nl-NL" sz="2300" i="1" dirty="0">
                                <a:latin typeface="Cambria Math" panose="02040503050406030204" pitchFamily="18" charset="0"/>
                              </a:rPr>
                              <m:t>3</m:t>
                            </m:r>
                          </m:den>
                        </m:f>
                        <m:r>
                          <a:rPr lang="nl-NL" sz="2300" i="1" dirty="0">
                            <a:latin typeface="Cambria Math" panose="02040503050406030204" pitchFamily="18" charset="0"/>
                          </a:rPr>
                          <m:t>)</m:t>
                        </m:r>
                      </m:e>
                      <m:sup>
                        <m:r>
                          <a:rPr lang="nl-NL" sz="2300" b="0" i="1" dirty="0" smtClean="0">
                            <a:latin typeface="Cambria Math" panose="02040503050406030204" pitchFamily="18" charset="0"/>
                          </a:rPr>
                          <m:t>3</m:t>
                        </m:r>
                      </m:sup>
                    </m:sSup>
                  </m:oMath>
                </a14:m>
                <a:r>
                  <a:rPr lang="nl-NL" sz="2300" dirty="0"/>
                  <a:t> = </a:t>
                </a:r>
                <a:r>
                  <a:rPr lang="nl-NL" sz="2300" dirty="0">
                    <a:latin typeface="Century Schoolbook" panose="02040604050505020304" pitchFamily="18" charset="0"/>
                  </a:rPr>
                  <a:t>2,37.., </a:t>
                </a:r>
              </a:p>
              <a:p>
                <a:r>
                  <a:rPr lang="nl-NL" sz="2300" dirty="0">
                    <a:latin typeface="Century Schoolbook" panose="02040604050505020304" pitchFamily="18" charset="0"/>
                  </a:rPr>
                  <a:t>en om het kwartaal: </a:t>
                </a:r>
                <a14:m>
                  <m:oMath xmlns:m="http://schemas.openxmlformats.org/officeDocument/2006/math">
                    <m:sSup>
                      <m:sSupPr>
                        <m:ctrlPr>
                          <a:rPr lang="nl-NL" sz="2300" i="1" dirty="0" smtClean="0">
                            <a:latin typeface="Cambria Math" panose="02040503050406030204" pitchFamily="18" charset="0"/>
                          </a:rPr>
                        </m:ctrlPr>
                      </m:sSupPr>
                      <m:e>
                        <m:r>
                          <a:rPr lang="nl-NL" sz="2300" i="1" dirty="0">
                            <a:latin typeface="Cambria Math" panose="02040503050406030204" pitchFamily="18" charset="0"/>
                          </a:rPr>
                          <m:t>(1+ </m:t>
                        </m:r>
                        <m:f>
                          <m:fPr>
                            <m:ctrlPr>
                              <a:rPr lang="nl-NL" sz="2300" i="1" dirty="0">
                                <a:latin typeface="Cambria Math" panose="02040503050406030204" pitchFamily="18" charset="0"/>
                              </a:rPr>
                            </m:ctrlPr>
                          </m:fPr>
                          <m:num>
                            <m:r>
                              <a:rPr lang="nl-NL" sz="2300" i="1" dirty="0">
                                <a:latin typeface="Cambria Math" panose="02040503050406030204" pitchFamily="18" charset="0"/>
                              </a:rPr>
                              <m:t>1</m:t>
                            </m:r>
                          </m:num>
                          <m:den>
                            <m:r>
                              <a:rPr lang="nl-NL" sz="2300" b="0" i="1" dirty="0" smtClean="0">
                                <a:latin typeface="Cambria Math" panose="02040503050406030204" pitchFamily="18" charset="0"/>
                              </a:rPr>
                              <m:t>4</m:t>
                            </m:r>
                          </m:den>
                        </m:f>
                        <m:r>
                          <a:rPr lang="nl-NL" sz="2300" i="1" dirty="0">
                            <a:latin typeface="Cambria Math" panose="02040503050406030204" pitchFamily="18" charset="0"/>
                          </a:rPr>
                          <m:t>)</m:t>
                        </m:r>
                      </m:e>
                      <m:sup>
                        <m:r>
                          <a:rPr lang="nl-NL" sz="2300" b="0" i="1" dirty="0" smtClean="0">
                            <a:latin typeface="Cambria Math" panose="02040503050406030204" pitchFamily="18" charset="0"/>
                          </a:rPr>
                          <m:t>4</m:t>
                        </m:r>
                      </m:sup>
                    </m:sSup>
                  </m:oMath>
                </a14:m>
                <a:r>
                  <a:rPr lang="nl-NL" sz="2300" dirty="0">
                    <a:latin typeface="Century Schoolbook" panose="02040604050505020304" pitchFamily="18" charset="0"/>
                  </a:rPr>
                  <a:t> = 2,44…. etc.</a:t>
                </a:r>
              </a:p>
              <a:p>
                <a:r>
                  <a:rPr lang="nl-NL" sz="2600" dirty="0">
                    <a:latin typeface="Century Schoolbook" panose="02040604050505020304" pitchFamily="18" charset="0"/>
                  </a:rPr>
                  <a:t>De aanwas heeft als “</a:t>
                </a:r>
                <a:r>
                  <a:rPr lang="nl-NL" sz="2600" dirty="0" err="1">
                    <a:latin typeface="Century Schoolbook" panose="02040604050505020304" pitchFamily="18" charset="0"/>
                  </a:rPr>
                  <a:t>eind”waarde</a:t>
                </a:r>
                <a:r>
                  <a:rPr lang="nl-NL" sz="2600" dirty="0">
                    <a:latin typeface="Century Schoolbook" panose="02040604050505020304" pitchFamily="18" charset="0"/>
                  </a:rPr>
                  <a:t> kennelijk </a:t>
                </a:r>
                <a14:m>
                  <m:oMath xmlns:m="http://schemas.openxmlformats.org/officeDocument/2006/math">
                    <m:func>
                      <m:funcPr>
                        <m:ctrlPr>
                          <a:rPr lang="pt-BR" sz="2600" i="1">
                            <a:latin typeface="Cambria Math" panose="02040503050406030204" pitchFamily="18" charset="0"/>
                          </a:rPr>
                        </m:ctrlPr>
                      </m:funcPr>
                      <m:fName>
                        <m:limLow>
                          <m:limLowPr>
                            <m:ctrlPr>
                              <a:rPr lang="pt-BR" sz="2600" i="1">
                                <a:latin typeface="Cambria Math" panose="02040503050406030204" pitchFamily="18" charset="0"/>
                              </a:rPr>
                            </m:ctrlPr>
                          </m:limLowPr>
                          <m:e>
                            <m:r>
                              <m:rPr>
                                <m:sty m:val="p"/>
                              </m:rPr>
                              <a:rPr lang="pt-BR" sz="2600">
                                <a:latin typeface="Cambria Math" panose="02040503050406030204" pitchFamily="18" charset="0"/>
                              </a:rPr>
                              <m:t>lim</m:t>
                            </m:r>
                          </m:e>
                          <m:lim>
                            <m:r>
                              <a:rPr lang="pt-BR" sz="2600" i="1">
                                <a:latin typeface="Cambria Math" panose="02040503050406030204" pitchFamily="18" charset="0"/>
                              </a:rPr>
                              <m:t>𝑛</m:t>
                            </m:r>
                            <m:r>
                              <a:rPr lang="pt-BR" sz="2600" i="1">
                                <a:latin typeface="Cambria Math" panose="02040503050406030204" pitchFamily="18" charset="0"/>
                              </a:rPr>
                              <m:t>→∞</m:t>
                            </m:r>
                          </m:lim>
                        </m:limLow>
                      </m:fName>
                      <m:e>
                        <m:sSup>
                          <m:sSupPr>
                            <m:ctrlPr>
                              <a:rPr lang="pt-BR" sz="2600" i="1">
                                <a:latin typeface="Cambria Math" panose="02040503050406030204" pitchFamily="18" charset="0"/>
                              </a:rPr>
                            </m:ctrlPr>
                          </m:sSupPr>
                          <m:e>
                            <m:d>
                              <m:dPr>
                                <m:ctrlPr>
                                  <a:rPr lang="pt-BR" sz="2600" i="1">
                                    <a:latin typeface="Cambria Math" panose="02040503050406030204" pitchFamily="18" charset="0"/>
                                  </a:rPr>
                                </m:ctrlPr>
                              </m:dPr>
                              <m:e>
                                <m:r>
                                  <a:rPr lang="pt-BR" sz="2600" i="1">
                                    <a:latin typeface="Cambria Math" panose="02040503050406030204" pitchFamily="18" charset="0"/>
                                  </a:rPr>
                                  <m:t>1+</m:t>
                                </m:r>
                                <m:f>
                                  <m:fPr>
                                    <m:ctrlPr>
                                      <a:rPr lang="pt-BR" sz="2600" i="1">
                                        <a:latin typeface="Cambria Math" panose="02040503050406030204" pitchFamily="18" charset="0"/>
                                      </a:rPr>
                                    </m:ctrlPr>
                                  </m:fPr>
                                  <m:num>
                                    <m:r>
                                      <a:rPr lang="pt-BR" sz="2600" i="1">
                                        <a:latin typeface="Cambria Math" panose="02040503050406030204" pitchFamily="18" charset="0"/>
                                      </a:rPr>
                                      <m:t>1</m:t>
                                    </m:r>
                                  </m:num>
                                  <m:den>
                                    <m:r>
                                      <a:rPr lang="pt-BR" sz="2600" i="1">
                                        <a:latin typeface="Cambria Math" panose="02040503050406030204" pitchFamily="18" charset="0"/>
                                      </a:rPr>
                                      <m:t>𝑛</m:t>
                                    </m:r>
                                  </m:den>
                                </m:f>
                              </m:e>
                            </m:d>
                          </m:e>
                          <m:sup>
                            <m:r>
                              <a:rPr lang="pt-BR" sz="2600" i="1">
                                <a:latin typeface="Cambria Math" panose="02040503050406030204" pitchFamily="18" charset="0"/>
                              </a:rPr>
                              <m:t>𝑛</m:t>
                            </m:r>
                          </m:sup>
                        </m:sSup>
                      </m:e>
                    </m:func>
                  </m:oMath>
                </a14:m>
                <a:r>
                  <a:rPr lang="nl-NL" sz="2600" dirty="0">
                    <a:latin typeface="Century Schoolbook" panose="02040604050505020304" pitchFamily="18" charset="0"/>
                  </a:rPr>
                  <a:t> en is dus niet onbeperkt; het kapitaal groeit nooit verder dan deze limietwaarde; Euler noemde later die waarde: </a:t>
                </a:r>
                <a:r>
                  <a:rPr lang="nl-NL" sz="2600" b="1" i="1" dirty="0">
                    <a:latin typeface="Century Schoolbook" panose="02040604050505020304" pitchFamily="18" charset="0"/>
                  </a:rPr>
                  <a:t>e</a:t>
                </a:r>
                <a:r>
                  <a:rPr lang="nl-NL" sz="2600" dirty="0">
                    <a:latin typeface="Century Schoolbook" panose="02040604050505020304" pitchFamily="18" charset="0"/>
                  </a:rPr>
                  <a:t>. </a:t>
                </a:r>
              </a:p>
              <a:p>
                <a:r>
                  <a:rPr lang="nl-NL" sz="2900" dirty="0">
                    <a:latin typeface="Century Schoolbook" panose="02040604050505020304" pitchFamily="18" charset="0"/>
                  </a:rPr>
                  <a:t>PM: in de prioriteit strijd tussen Newton en Leibniz over de grondslagen van de differentiaal en integraalrekening koos Johan </a:t>
                </a:r>
                <a:r>
                  <a:rPr lang="nl-NL" sz="2900" dirty="0" err="1">
                    <a:latin typeface="Century Schoolbook" panose="02040604050505020304" pitchFamily="18" charset="0"/>
                  </a:rPr>
                  <a:t>Bernoulli</a:t>
                </a:r>
                <a:r>
                  <a:rPr lang="nl-NL" sz="2900" dirty="0">
                    <a:latin typeface="Century Schoolbook" panose="02040604050505020304" pitchFamily="18" charset="0"/>
                  </a:rPr>
                  <a:t> de kant van Leibniz en begrepen en bestudeerden de </a:t>
                </a:r>
                <a:r>
                  <a:rPr lang="nl-NL" sz="2900" dirty="0" err="1">
                    <a:latin typeface="Century Schoolbook" panose="02040604050505020304" pitchFamily="18" charset="0"/>
                  </a:rPr>
                  <a:t>Bernoulli’s</a:t>
                </a:r>
                <a:r>
                  <a:rPr lang="nl-NL" sz="2900" dirty="0">
                    <a:latin typeface="Century Schoolbook" panose="02040604050505020304" pitchFamily="18" charset="0"/>
                  </a:rPr>
                  <a:t> als eersten Leibniz werk.</a:t>
                </a:r>
              </a:p>
              <a:p>
                <a:endParaRPr lang="nl-NL" dirty="0">
                  <a:latin typeface="Century Schoolbook" panose="02040604050505020304" pitchFamily="18" charset="0"/>
                </a:endParaRPr>
              </a:p>
            </p:txBody>
          </p:sp>
        </mc:Choice>
        <mc:Fallback xmlns="">
          <p:sp>
            <p:nvSpPr>
              <p:cNvPr id="3" name="Tijdelijke aanduiding voor inhoud 2">
                <a:extLst>
                  <a:ext uri="{FF2B5EF4-FFF2-40B4-BE49-F238E27FC236}">
                    <a16:creationId xmlns:a16="http://schemas.microsoft.com/office/drawing/2014/main" id="{DFB5AD0F-1611-4556-825D-DF4A1DD5C376}"/>
                  </a:ext>
                </a:extLst>
              </p:cNvPr>
              <p:cNvSpPr>
                <a:spLocks noGrp="1" noRot="1" noChangeAspect="1" noMove="1" noResize="1" noEditPoints="1" noAdjustHandles="1" noChangeArrowheads="1" noChangeShapeType="1" noTextEdit="1"/>
              </p:cNvSpPr>
              <p:nvPr>
                <p:ph idx="1"/>
              </p:nvPr>
            </p:nvSpPr>
            <p:spPr>
              <a:xfrm>
                <a:off x="446421" y="1857630"/>
                <a:ext cx="11299158" cy="5000369"/>
              </a:xfrm>
              <a:blipFill>
                <a:blip r:embed="rId3"/>
                <a:stretch>
                  <a:fillRect l="-162" t="-1829"/>
                </a:stretch>
              </a:blipFill>
            </p:spPr>
            <p:txBody>
              <a:bodyPr/>
              <a:lstStyle/>
              <a:p>
                <a:r>
                  <a:rPr lang="nl-NL">
                    <a:noFill/>
                  </a:rPr>
                  <a:t> </a:t>
                </a:r>
              </a:p>
            </p:txBody>
          </p:sp>
        </mc:Fallback>
      </mc:AlternateContent>
      <p:pic>
        <p:nvPicPr>
          <p:cNvPr id="4" name="Picture 4" descr="31. JACOB BERNOULLI – SAPAVIVA">
            <a:extLst>
              <a:ext uri="{FF2B5EF4-FFF2-40B4-BE49-F238E27FC236}">
                <a16:creationId xmlns:a16="http://schemas.microsoft.com/office/drawing/2014/main" id="{16414DEE-F1DB-EE4B-E2FA-AE3323774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2560" y="0"/>
            <a:ext cx="1696386" cy="16963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2946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p:cNvSpPr>
                <a:spLocks noGrp="1"/>
              </p:cNvSpPr>
              <p:nvPr>
                <p:ph type="title"/>
              </p:nvPr>
            </p:nvSpPr>
            <p:spPr/>
            <p:txBody>
              <a:bodyPr/>
              <a:lstStyle/>
              <a:p>
                <a:r>
                  <a:rPr lang="nl-NL" b="1" dirty="0">
                    <a:solidFill>
                      <a:srgbClr val="00B050"/>
                    </a:solidFill>
                    <a:latin typeface="Yu Gothic UI Light" panose="020B0300000000000000" pitchFamily="34" charset="-128"/>
                    <a:ea typeface="Yu Gothic UI Light" panose="020B0300000000000000" pitchFamily="34" charset="-128"/>
                  </a:rPr>
                  <a:t>Hoe wisten de Babyloniërs hoe groot </a:t>
                </a:r>
                <a14:m>
                  <m:oMath xmlns:m="http://schemas.openxmlformats.org/officeDocument/2006/math">
                    <m:rad>
                      <m:radPr>
                        <m:degHide m:val="on"/>
                        <m:ctrlPr>
                          <a:rPr lang="nl-NL" b="1" i="1" smtClean="0">
                            <a:solidFill>
                              <a:srgbClr val="00B050"/>
                            </a:solidFill>
                            <a:latin typeface="Cambria Math" panose="02040503050406030204" pitchFamily="18" charset="0"/>
                            <a:ea typeface="Yu Gothic UI Light" panose="020B0300000000000000" pitchFamily="34" charset="-128"/>
                          </a:rPr>
                        </m:ctrlPr>
                      </m:radPr>
                      <m:deg/>
                      <m:e>
                        <m:r>
                          <a:rPr lang="nl-NL" b="1" i="1" smtClean="0">
                            <a:solidFill>
                              <a:srgbClr val="00B050"/>
                            </a:solidFill>
                            <a:latin typeface="Cambria Math" panose="02040503050406030204" pitchFamily="18" charset="0"/>
                            <a:ea typeface="Yu Gothic UI Light" panose="020B0300000000000000" pitchFamily="34" charset="-128"/>
                          </a:rPr>
                          <m:t>𝟐</m:t>
                        </m:r>
                      </m:e>
                    </m:rad>
                  </m:oMath>
                </a14:m>
                <a:r>
                  <a:rPr lang="nl-NL" sz="3200" b="1" dirty="0">
                    <a:solidFill>
                      <a:srgbClr val="00B050"/>
                    </a:solidFill>
                    <a:latin typeface="Yu Gothic UI Light" panose="020B0300000000000000" pitchFamily="34" charset="-128"/>
                    <a:ea typeface="Yu Gothic UI Light" panose="020B0300000000000000" pitchFamily="34" charset="-128"/>
                  </a:rPr>
                  <a:t> </a:t>
                </a:r>
                <a:r>
                  <a:rPr lang="nl-NL" b="1" dirty="0">
                    <a:solidFill>
                      <a:srgbClr val="00B050"/>
                    </a:solidFill>
                    <a:latin typeface="Yu Gothic UI Light" panose="020B0300000000000000" pitchFamily="34" charset="-128"/>
                    <a:ea typeface="Yu Gothic UI Light" panose="020B0300000000000000" pitchFamily="34" charset="-128"/>
                  </a:rPr>
                  <a:t>was? (in YBC 7289)</a:t>
                </a:r>
              </a:p>
            </p:txBody>
          </p:sp>
        </mc:Choice>
        <mc:Fallback xmlns="">
          <p:sp>
            <p:nvSpPr>
              <p:cNvPr id="2" name="Titel 1"/>
              <p:cNvSpPr>
                <a:spLocks noGrp="1" noRot="1" noChangeAspect="1" noMove="1" noResize="1" noEditPoints="1" noAdjustHandles="1" noChangeArrowheads="1" noChangeShapeType="1" noTextEdit="1"/>
              </p:cNvSpPr>
              <p:nvPr>
                <p:ph type="title"/>
              </p:nvPr>
            </p:nvSpPr>
            <p:spPr>
              <a:blipFill>
                <a:blip r:embed="rId2"/>
                <a:stretch>
                  <a:fillRect l="-1408" b="-15426"/>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 name="Tijdelijke aanduiding voor inhoud 2"/>
              <p:cNvSpPr>
                <a:spLocks noGrp="1"/>
              </p:cNvSpPr>
              <p:nvPr>
                <p:ph sz="quarter" idx="1"/>
              </p:nvPr>
            </p:nvSpPr>
            <p:spPr>
              <a:xfrm>
                <a:off x="1981200" y="1600200"/>
                <a:ext cx="9443392" cy="5257800"/>
              </a:xfrm>
            </p:spPr>
            <p:txBody>
              <a:bodyPr>
                <a:normAutofit lnSpcReduction="10000"/>
              </a:bodyPr>
              <a:lstStyle/>
              <a:p>
                <a:pPr>
                  <a:buNone/>
                </a:pPr>
                <a:r>
                  <a:rPr lang="nl-NL" dirty="0"/>
                  <a:t> Wortels berekenden ze met de “wonder”formule</a:t>
                </a:r>
              </a:p>
              <a:p>
                <a:pPr>
                  <a:buNone/>
                </a:pPr>
                <a:r>
                  <a:rPr lang="nl-NL" i="1" dirty="0"/>
                  <a:t>		         </a:t>
                </a:r>
                <a14:m>
                  <m:oMath xmlns:m="http://schemas.openxmlformats.org/officeDocument/2006/math">
                    <m:rad>
                      <m:radPr>
                        <m:degHide m:val="on"/>
                        <m:ctrlPr>
                          <a:rPr lang="nl-NL" i="1" smtClean="0">
                            <a:latin typeface="Cambria Math" panose="02040503050406030204" pitchFamily="18" charset="0"/>
                          </a:rPr>
                        </m:ctrlPr>
                      </m:radPr>
                      <m:deg/>
                      <m:e>
                        <m:sSup>
                          <m:sSupPr>
                            <m:ctrlPr>
                              <a:rPr lang="nl-NL" i="1" smtClean="0">
                                <a:latin typeface="Cambria Math" panose="02040503050406030204" pitchFamily="18" charset="0"/>
                              </a:rPr>
                            </m:ctrlPr>
                          </m:sSupPr>
                          <m:e>
                            <m:r>
                              <a:rPr lang="nl-NL" i="1" smtClean="0">
                                <a:latin typeface="Cambria Math" panose="02040503050406030204" pitchFamily="18" charset="0"/>
                              </a:rPr>
                              <m:t>𝑎</m:t>
                            </m:r>
                          </m:e>
                          <m:sup>
                            <m:r>
                              <a:rPr lang="nl-NL" i="1" smtClean="0">
                                <a:latin typeface="Cambria Math" panose="02040503050406030204" pitchFamily="18" charset="0"/>
                              </a:rPr>
                              <m:t>2</m:t>
                            </m:r>
                          </m:sup>
                        </m:sSup>
                        <m:r>
                          <a:rPr lang="nl-NL" i="1" smtClean="0">
                            <a:latin typeface="Cambria Math" panose="02040503050406030204" pitchFamily="18" charset="0"/>
                          </a:rPr>
                          <m:t>+</m:t>
                        </m:r>
                        <m:r>
                          <a:rPr lang="nl-NL" b="0" i="1" smtClean="0">
                            <a:latin typeface="Cambria Math" panose="02040503050406030204" pitchFamily="18" charset="0"/>
                          </a:rPr>
                          <m:t>h</m:t>
                        </m:r>
                      </m:e>
                    </m:rad>
                  </m:oMath>
                </a14:m>
                <a:r>
                  <a:rPr lang="nl-NL" i="1" dirty="0"/>
                  <a:t>	 </a:t>
                </a:r>
                <a:r>
                  <a:rPr lang="nl-NL" i="1" dirty="0">
                    <a:latin typeface="Times New Roman"/>
                    <a:cs typeface="Times New Roman"/>
                  </a:rPr>
                  <a:t>≈</a:t>
                </a:r>
                <a:r>
                  <a:rPr lang="nl-NL" i="1" dirty="0"/>
                  <a:t> a + h/(</a:t>
                </a:r>
                <a:r>
                  <a:rPr lang="nl-NL" dirty="0"/>
                  <a:t>2</a:t>
                </a:r>
                <a:r>
                  <a:rPr lang="nl-NL" i="1" dirty="0"/>
                  <a:t>a)</a:t>
                </a:r>
                <a:r>
                  <a:rPr lang="nl-NL" dirty="0"/>
                  <a:t>,</a:t>
                </a:r>
              </a:p>
              <a:p>
                <a:pPr>
                  <a:buNone/>
                </a:pPr>
                <a:r>
                  <a:rPr lang="nl-NL" dirty="0"/>
                  <a:t>waarin de benadering </a:t>
                </a:r>
                <a:r>
                  <a:rPr lang="nl-NL" i="1" dirty="0"/>
                  <a:t>a + h/</a:t>
                </a:r>
                <a:r>
                  <a:rPr lang="nl-NL" dirty="0"/>
                  <a:t>2</a:t>
                </a:r>
                <a:r>
                  <a:rPr lang="nl-NL" i="1" dirty="0"/>
                  <a:t>a</a:t>
                </a:r>
                <a:r>
                  <a:rPr lang="nl-NL" dirty="0"/>
                  <a:t>, steeds weer als de </a:t>
                </a:r>
                <a:r>
                  <a:rPr lang="nl-NL" i="1" dirty="0"/>
                  <a:t>a</a:t>
                </a:r>
                <a:r>
                  <a:rPr lang="nl-NL" dirty="0"/>
                  <a:t> uit </a:t>
                </a:r>
                <a:r>
                  <a:rPr lang="nl-NL" i="1" dirty="0"/>
                  <a:t>a</a:t>
                </a:r>
                <a:r>
                  <a:rPr lang="nl-NL" baseline="30000" dirty="0"/>
                  <a:t>2</a:t>
                </a:r>
                <a:r>
                  <a:rPr lang="nl-NL" dirty="0"/>
                  <a:t> + </a:t>
                </a:r>
                <a:r>
                  <a:rPr lang="nl-NL" i="1" dirty="0"/>
                  <a:t>h </a:t>
                </a:r>
                <a:r>
                  <a:rPr lang="nl-NL" dirty="0"/>
                  <a:t>wordt hergebruikt. </a:t>
                </a:r>
              </a:p>
              <a:p>
                <a:pPr>
                  <a:buNone/>
                </a:pPr>
                <a:r>
                  <a:rPr lang="nl-NL" dirty="0"/>
                  <a:t>Begin bijv. met </a:t>
                </a:r>
                <a:r>
                  <a:rPr lang="nl-NL" i="1" dirty="0"/>
                  <a:t>a</a:t>
                </a:r>
                <a:r>
                  <a:rPr lang="nl-NL" dirty="0"/>
                  <a:t> = 1,5 .</a:t>
                </a:r>
              </a:p>
              <a:p>
                <a:pPr>
                  <a:buNone/>
                </a:pPr>
                <a:r>
                  <a:rPr lang="nl-NL" dirty="0"/>
                  <a:t>Dan is </a:t>
                </a:r>
                <a:r>
                  <a:rPr lang="nl-NL" i="1" dirty="0"/>
                  <a:t>a</a:t>
                </a:r>
                <a:r>
                  <a:rPr lang="nl-NL" baseline="30000" dirty="0"/>
                  <a:t>2  </a:t>
                </a:r>
                <a:r>
                  <a:rPr lang="nl-NL" dirty="0"/>
                  <a:t>gelijk aan 2,25. </a:t>
                </a:r>
                <a14:m>
                  <m:oMath xmlns:m="http://schemas.openxmlformats.org/officeDocument/2006/math">
                    <m:rad>
                      <m:radPr>
                        <m:degHide m:val="on"/>
                        <m:ctrlPr>
                          <a:rPr lang="nl-NL" i="1">
                            <a:latin typeface="Cambria Math" panose="02040503050406030204" pitchFamily="18" charset="0"/>
                          </a:rPr>
                        </m:ctrlPr>
                      </m:radPr>
                      <m:deg/>
                      <m:e>
                        <m:sSup>
                          <m:sSupPr>
                            <m:ctrlPr>
                              <a:rPr lang="nl-NL" i="1">
                                <a:latin typeface="Cambria Math" panose="02040503050406030204" pitchFamily="18" charset="0"/>
                              </a:rPr>
                            </m:ctrlPr>
                          </m:sSupPr>
                          <m:e>
                            <m:r>
                              <a:rPr lang="nl-NL" i="1">
                                <a:latin typeface="Cambria Math" panose="02040503050406030204" pitchFamily="18" charset="0"/>
                              </a:rPr>
                              <m:t>𝑎</m:t>
                            </m:r>
                          </m:e>
                          <m:sup>
                            <m:r>
                              <a:rPr lang="nl-NL" i="1">
                                <a:latin typeface="Cambria Math" panose="02040503050406030204" pitchFamily="18" charset="0"/>
                              </a:rPr>
                              <m:t>2</m:t>
                            </m:r>
                          </m:sup>
                        </m:sSup>
                        <m:r>
                          <a:rPr lang="nl-NL" i="1">
                            <a:latin typeface="Cambria Math" panose="02040503050406030204" pitchFamily="18" charset="0"/>
                          </a:rPr>
                          <m:t>+</m:t>
                        </m:r>
                        <m:r>
                          <a:rPr lang="nl-NL" i="1">
                            <a:latin typeface="Cambria Math" panose="02040503050406030204" pitchFamily="18" charset="0"/>
                          </a:rPr>
                          <m:t>h</m:t>
                        </m:r>
                      </m:e>
                    </m:rad>
                  </m:oMath>
                </a14:m>
                <a:r>
                  <a:rPr lang="nl-NL" i="1" dirty="0"/>
                  <a:t> </a:t>
                </a:r>
                <a:r>
                  <a:rPr lang="nl-NL" dirty="0"/>
                  <a:t>is</a:t>
                </a:r>
                <a:r>
                  <a:rPr lang="nl-NL" i="1" dirty="0"/>
                  <a:t> </a:t>
                </a:r>
                <a14:m>
                  <m:oMath xmlns:m="http://schemas.openxmlformats.org/officeDocument/2006/math">
                    <m:rad>
                      <m:radPr>
                        <m:degHide m:val="on"/>
                        <m:ctrlPr>
                          <a:rPr lang="nl-NL" i="1" dirty="0" smtClean="0">
                            <a:latin typeface="Cambria Math" panose="02040503050406030204" pitchFamily="18" charset="0"/>
                          </a:rPr>
                        </m:ctrlPr>
                      </m:radPr>
                      <m:deg/>
                      <m:e>
                        <m:r>
                          <a:rPr lang="nl-NL" b="0" i="1" dirty="0" smtClean="0">
                            <a:latin typeface="Cambria Math" panose="02040503050406030204" pitchFamily="18" charset="0"/>
                          </a:rPr>
                          <m:t>2</m:t>
                        </m:r>
                      </m:e>
                    </m:rad>
                  </m:oMath>
                </a14:m>
                <a:r>
                  <a:rPr lang="nl-NL" dirty="0"/>
                  <a:t> als we voor </a:t>
                </a:r>
                <a:r>
                  <a:rPr lang="nl-NL" i="1" dirty="0"/>
                  <a:t>h</a:t>
                </a:r>
                <a:r>
                  <a:rPr lang="nl-NL" dirty="0"/>
                  <a:t> de waarde   - 0,25 nemen: </a:t>
                </a:r>
              </a:p>
              <a:p>
                <a:pPr>
                  <a:buNone/>
                </a:pPr>
                <a14:m>
                  <m:oMath xmlns:m="http://schemas.openxmlformats.org/officeDocument/2006/math">
                    <m:rad>
                      <m:radPr>
                        <m:degHide m:val="on"/>
                        <m:ctrlPr>
                          <a:rPr lang="nl-NL" i="1" dirty="0">
                            <a:latin typeface="Cambria Math" panose="02040503050406030204" pitchFamily="18" charset="0"/>
                          </a:rPr>
                        </m:ctrlPr>
                      </m:radPr>
                      <m:deg/>
                      <m:e>
                        <m:r>
                          <a:rPr lang="nl-NL" i="1" dirty="0">
                            <a:latin typeface="Cambria Math" panose="02040503050406030204" pitchFamily="18" charset="0"/>
                          </a:rPr>
                          <m:t>2</m:t>
                        </m:r>
                      </m:e>
                    </m:rad>
                  </m:oMath>
                </a14:m>
                <a:r>
                  <a:rPr lang="nl-NL" dirty="0"/>
                  <a:t> = </a:t>
                </a:r>
                <a14:m>
                  <m:oMath xmlns:m="http://schemas.openxmlformats.org/officeDocument/2006/math">
                    <m:rad>
                      <m:radPr>
                        <m:degHide m:val="on"/>
                        <m:ctrlPr>
                          <a:rPr lang="nl-NL" i="1">
                            <a:latin typeface="Cambria Math" panose="02040503050406030204" pitchFamily="18" charset="0"/>
                          </a:rPr>
                        </m:ctrlPr>
                      </m:radPr>
                      <m:deg/>
                      <m:e>
                        <m:sSup>
                          <m:sSupPr>
                            <m:ctrlPr>
                              <a:rPr lang="nl-NL" i="1">
                                <a:latin typeface="Cambria Math" panose="02040503050406030204" pitchFamily="18" charset="0"/>
                              </a:rPr>
                            </m:ctrlPr>
                          </m:sSupPr>
                          <m:e>
                            <m:r>
                              <a:rPr lang="nl-NL" b="0" i="1" smtClean="0">
                                <a:latin typeface="Cambria Math" panose="02040503050406030204" pitchFamily="18" charset="0"/>
                              </a:rPr>
                              <m:t>1,5</m:t>
                            </m:r>
                          </m:e>
                          <m:sup>
                            <m:r>
                              <a:rPr lang="nl-NL" i="1">
                                <a:latin typeface="Cambria Math" panose="02040503050406030204" pitchFamily="18" charset="0"/>
                              </a:rPr>
                              <m:t>2</m:t>
                            </m:r>
                          </m:sup>
                        </m:sSup>
                        <m:r>
                          <a:rPr lang="nl-NL" b="0" i="1" smtClean="0">
                            <a:latin typeface="Cambria Math" panose="02040503050406030204" pitchFamily="18" charset="0"/>
                          </a:rPr>
                          <m:t>−0,25</m:t>
                        </m:r>
                      </m:e>
                    </m:rad>
                    <m:r>
                      <a:rPr lang="nl-NL" i="1">
                        <a:latin typeface="Cambria Math" panose="02040503050406030204" pitchFamily="18" charset="0"/>
                      </a:rPr>
                      <m:t> </m:t>
                    </m:r>
                  </m:oMath>
                </a14:m>
                <a:r>
                  <a:rPr lang="nl-NL" i="1" dirty="0"/>
                  <a:t> </a:t>
                </a:r>
                <a:r>
                  <a:rPr lang="nl-NL" i="1" dirty="0">
                    <a:latin typeface="Times New Roman"/>
                    <a:cs typeface="Times New Roman"/>
                  </a:rPr>
                  <a:t>≈ </a:t>
                </a:r>
                <a:r>
                  <a:rPr lang="nl-NL" dirty="0">
                    <a:latin typeface="Times New Roman"/>
                    <a:cs typeface="Times New Roman"/>
                  </a:rPr>
                  <a:t>1,5 + (-0,25/3) = 1,416666….</a:t>
                </a:r>
              </a:p>
              <a:p>
                <a:pPr>
                  <a:buNone/>
                </a:pPr>
                <a:r>
                  <a:rPr lang="nl-NL" dirty="0">
                    <a:latin typeface="Times New Roman"/>
                    <a:cs typeface="Times New Roman"/>
                  </a:rPr>
                  <a:t>Neem nu voor </a:t>
                </a:r>
                <a:r>
                  <a:rPr lang="nl-NL" i="1" dirty="0">
                    <a:latin typeface="Times New Roman"/>
                    <a:cs typeface="Times New Roman"/>
                  </a:rPr>
                  <a:t>a</a:t>
                </a:r>
                <a:r>
                  <a:rPr lang="nl-NL" dirty="0">
                    <a:latin typeface="Times New Roman"/>
                    <a:cs typeface="Times New Roman"/>
                  </a:rPr>
                  <a:t> = 1,416666;  </a:t>
                </a:r>
                <a:r>
                  <a:rPr lang="nl-NL" i="1" dirty="0"/>
                  <a:t>a</a:t>
                </a:r>
                <a:r>
                  <a:rPr lang="nl-NL" baseline="30000" dirty="0"/>
                  <a:t>2</a:t>
                </a:r>
                <a:r>
                  <a:rPr lang="nl-NL" dirty="0">
                    <a:latin typeface="Times New Roman"/>
                    <a:cs typeface="Times New Roman"/>
                  </a:rPr>
                  <a:t> is dan 2,006944 en </a:t>
                </a:r>
              </a:p>
              <a:p>
                <a:pPr>
                  <a:buNone/>
                </a:pPr>
                <a:r>
                  <a:rPr lang="nl-NL" i="1" dirty="0">
                    <a:latin typeface="Times New Roman"/>
                    <a:cs typeface="Times New Roman"/>
                  </a:rPr>
                  <a:t>h</a:t>
                </a:r>
                <a:r>
                  <a:rPr lang="nl-NL" dirty="0">
                    <a:latin typeface="Times New Roman"/>
                    <a:cs typeface="Times New Roman"/>
                  </a:rPr>
                  <a:t> dus -0,006944 </a:t>
                </a:r>
                <a:endParaRPr lang="nl-NL" dirty="0"/>
              </a:p>
              <a:p>
                <a:pPr>
                  <a:buNone/>
                </a:pPr>
                <a:r>
                  <a:rPr lang="nl-NL" sz="1800" dirty="0"/>
                  <a:t> </a:t>
                </a:r>
                <a14:m>
                  <m:oMath xmlns:m="http://schemas.openxmlformats.org/officeDocument/2006/math">
                    <m:rad>
                      <m:radPr>
                        <m:degHide m:val="on"/>
                        <m:ctrlPr>
                          <a:rPr lang="nl-NL" sz="2200" i="1" dirty="0">
                            <a:latin typeface="Cambria Math" panose="02040503050406030204" pitchFamily="18" charset="0"/>
                          </a:rPr>
                        </m:ctrlPr>
                      </m:radPr>
                      <m:deg/>
                      <m:e>
                        <m:r>
                          <a:rPr lang="nl-NL" sz="2200" i="1" dirty="0">
                            <a:latin typeface="Cambria Math" panose="02040503050406030204" pitchFamily="18" charset="0"/>
                          </a:rPr>
                          <m:t>2</m:t>
                        </m:r>
                      </m:e>
                    </m:rad>
                    <m:r>
                      <a:rPr lang="nl-NL" sz="2200" i="1" dirty="0">
                        <a:latin typeface="Cambria Math" panose="02040503050406030204" pitchFamily="18" charset="0"/>
                      </a:rPr>
                      <m:t> </m:t>
                    </m:r>
                  </m:oMath>
                </a14:m>
                <a:r>
                  <a:rPr lang="nl-NL" dirty="0"/>
                  <a:t> = </a:t>
                </a:r>
                <a14:m>
                  <m:oMath xmlns:m="http://schemas.openxmlformats.org/officeDocument/2006/math">
                    <m:rad>
                      <m:radPr>
                        <m:degHide m:val="on"/>
                        <m:ctrlPr>
                          <a:rPr lang="nl-NL" i="1">
                            <a:latin typeface="Cambria Math" panose="02040503050406030204" pitchFamily="18" charset="0"/>
                          </a:rPr>
                        </m:ctrlPr>
                      </m:radPr>
                      <m:deg/>
                      <m:e>
                        <m:sSup>
                          <m:sSupPr>
                            <m:ctrlPr>
                              <a:rPr lang="nl-NL" i="1">
                                <a:latin typeface="Cambria Math" panose="02040503050406030204" pitchFamily="18" charset="0"/>
                              </a:rPr>
                            </m:ctrlPr>
                          </m:sSupPr>
                          <m:e>
                            <m:r>
                              <a:rPr lang="nl-NL" b="0" i="1" smtClean="0">
                                <a:latin typeface="Cambria Math" panose="02040503050406030204" pitchFamily="18" charset="0"/>
                              </a:rPr>
                              <m:t>1,416666</m:t>
                            </m:r>
                          </m:e>
                          <m:sup>
                            <m:r>
                              <a:rPr lang="nl-NL" i="1">
                                <a:latin typeface="Cambria Math" panose="02040503050406030204" pitchFamily="18" charset="0"/>
                              </a:rPr>
                              <m:t>2</m:t>
                            </m:r>
                          </m:sup>
                        </m:sSup>
                        <m:r>
                          <a:rPr lang="nl-NL" i="1">
                            <a:latin typeface="Cambria Math" panose="02040503050406030204" pitchFamily="18" charset="0"/>
                          </a:rPr>
                          <m:t>−</m:t>
                        </m:r>
                        <m:r>
                          <a:rPr lang="nl-NL" b="0" i="1" smtClean="0">
                            <a:latin typeface="Cambria Math" panose="02040503050406030204" pitchFamily="18" charset="0"/>
                          </a:rPr>
                          <m:t>0,006944</m:t>
                        </m:r>
                      </m:e>
                    </m:rad>
                    <m:r>
                      <a:rPr lang="nl-NL" i="1">
                        <a:latin typeface="Cambria Math" panose="02040503050406030204" pitchFamily="18" charset="0"/>
                      </a:rPr>
                      <m:t> </m:t>
                    </m:r>
                  </m:oMath>
                </a14:m>
                <a:r>
                  <a:rPr lang="nl-NL" i="1" dirty="0"/>
                  <a:t> </a:t>
                </a:r>
                <a:r>
                  <a:rPr lang="nl-NL" i="1" dirty="0">
                    <a:latin typeface="Times New Roman"/>
                    <a:cs typeface="Times New Roman"/>
                  </a:rPr>
                  <a:t>≈  </a:t>
                </a:r>
              </a:p>
              <a:p>
                <a:pPr>
                  <a:buNone/>
                </a:pPr>
                <a:r>
                  <a:rPr lang="nl-NL" dirty="0">
                    <a:latin typeface="Times New Roman"/>
                    <a:cs typeface="Times New Roman"/>
                  </a:rPr>
                  <a:t>1,4166 66 + (-0,006944/2.833332) = </a:t>
                </a:r>
                <a:r>
                  <a:rPr lang="nl-NL" b="1" dirty="0">
                    <a:solidFill>
                      <a:srgbClr val="FF0000"/>
                    </a:solidFill>
                    <a:latin typeface="Times New Roman"/>
                    <a:cs typeface="Times New Roman"/>
                  </a:rPr>
                  <a:t>1,41421</a:t>
                </a:r>
                <a:r>
                  <a:rPr lang="nl-NL" dirty="0">
                    <a:latin typeface="Times New Roman"/>
                    <a:cs typeface="Times New Roman"/>
                  </a:rPr>
                  <a:t>51… etc. </a:t>
                </a:r>
                <a14:m>
                  <m:oMath xmlns:m="http://schemas.openxmlformats.org/officeDocument/2006/math">
                    <m:r>
                      <a:rPr lang="nl-NL" sz="2000" dirty="0" smtClean="0">
                        <a:latin typeface="Cambria Math" panose="02040503050406030204" pitchFamily="18" charset="0"/>
                      </a:rPr>
                      <m:t>(</m:t>
                    </m:r>
                    <m:rad>
                      <m:radPr>
                        <m:degHide m:val="on"/>
                        <m:ctrlPr>
                          <a:rPr lang="nl-NL" sz="2000" i="1" dirty="0">
                            <a:latin typeface="Cambria Math" panose="02040503050406030204" pitchFamily="18" charset="0"/>
                          </a:rPr>
                        </m:ctrlPr>
                      </m:radPr>
                      <m:deg/>
                      <m:e>
                        <m:r>
                          <a:rPr lang="nl-NL" sz="2000" i="1" dirty="0">
                            <a:latin typeface="Cambria Math" panose="02040503050406030204" pitchFamily="18" charset="0"/>
                          </a:rPr>
                          <m:t>2</m:t>
                        </m:r>
                      </m:e>
                    </m:rad>
                  </m:oMath>
                </a14:m>
                <a:r>
                  <a:rPr lang="nl-NL" sz="2000" dirty="0">
                    <a:latin typeface="Times New Roman"/>
                    <a:cs typeface="Times New Roman"/>
                  </a:rPr>
                  <a:t> = </a:t>
                </a:r>
                <a:r>
                  <a:rPr lang="nl-NL" sz="2000" b="1" dirty="0">
                    <a:solidFill>
                      <a:srgbClr val="FF0000"/>
                    </a:solidFill>
                    <a:latin typeface="Times New Roman"/>
                    <a:cs typeface="Times New Roman"/>
                  </a:rPr>
                  <a:t>1,41421</a:t>
                </a:r>
                <a:r>
                  <a:rPr lang="nl-NL" sz="2000" dirty="0">
                    <a:latin typeface="Times New Roman"/>
                    <a:cs typeface="Times New Roman"/>
                  </a:rPr>
                  <a:t>35…)</a:t>
                </a:r>
              </a:p>
              <a:p>
                <a:pPr>
                  <a:buNone/>
                </a:pPr>
                <a:endParaRPr lang="nl-NL" dirty="0"/>
              </a:p>
            </p:txBody>
          </p:sp>
        </mc:Choice>
        <mc:Fallback xmlns="">
          <p:sp>
            <p:nvSpPr>
              <p:cNvPr id="3" name="Tijdelijke aanduiding voor inhoud 2"/>
              <p:cNvSpPr>
                <a:spLocks noGrp="1" noRot="1" noChangeAspect="1" noMove="1" noResize="1" noEditPoints="1" noAdjustHandles="1" noChangeArrowheads="1" noChangeShapeType="1" noTextEdit="1"/>
              </p:cNvSpPr>
              <p:nvPr>
                <p:ph sz="quarter" idx="1"/>
              </p:nvPr>
            </p:nvSpPr>
            <p:spPr>
              <a:xfrm>
                <a:off x="1981200" y="1600200"/>
                <a:ext cx="9443392" cy="5257800"/>
              </a:xfrm>
              <a:blipFill>
                <a:blip r:embed="rId3"/>
                <a:stretch>
                  <a:fillRect l="-968" t="-1624"/>
                </a:stretch>
              </a:blipFill>
            </p:spPr>
            <p:txBody>
              <a:bodyPr/>
              <a:lstStyle/>
              <a:p>
                <a:r>
                  <a:rPr lang="nl-NL">
                    <a:noFill/>
                  </a:rPr>
                  <a:t> </a:t>
                </a:r>
              </a:p>
            </p:txBody>
          </p:sp>
        </mc:Fallback>
      </mc:AlternateContent>
      <p:sp>
        <p:nvSpPr>
          <p:cNvPr id="4" name="Tijdelijke aanduiding voor dianummer 3"/>
          <p:cNvSpPr>
            <a:spLocks noGrp="1"/>
          </p:cNvSpPr>
          <p:nvPr>
            <p:ph type="sldNum" sz="quarter" idx="15"/>
          </p:nvPr>
        </p:nvSpPr>
        <p:spPr/>
        <p:txBody>
          <a:bodyPr/>
          <a:lstStyle/>
          <a:p>
            <a:fld id="{528DF2CE-BAE9-4C0B-A3F3-E37A484A2053}" type="slidenum">
              <a:rPr lang="nl-NL" smtClean="0"/>
              <a:pPr/>
              <a:t>28</a:t>
            </a:fld>
            <a:endParaRPr lang="nl-NL"/>
          </a:p>
        </p:txBody>
      </p:sp>
    </p:spTree>
    <p:extLst>
      <p:ext uri="{BB962C8B-B14F-4D97-AF65-F5344CB8AC3E}">
        <p14:creationId xmlns:p14="http://schemas.microsoft.com/office/powerpoint/2010/main" val="31744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strips(down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strips(downLeft)">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0330B-0066-4401-81A5-6C9EFFF82EA6}"/>
              </a:ext>
            </a:extLst>
          </p:cNvPr>
          <p:cNvSpPr>
            <a:spLocks noGrp="1"/>
          </p:cNvSpPr>
          <p:nvPr>
            <p:ph type="title"/>
          </p:nvPr>
        </p:nvSpPr>
        <p:spPr>
          <a:xfrm>
            <a:off x="335360" y="1139196"/>
            <a:ext cx="10957901" cy="1397989"/>
          </a:xfrm>
        </p:spPr>
        <p:txBody>
          <a:bodyPr>
            <a:normAutofit/>
          </a:bodyPr>
          <a:lstStyle/>
          <a:p>
            <a:r>
              <a:rPr lang="nl-NL" sz="3100" dirty="0"/>
              <a:t> Leibniz en Newton in Babylon…. </a:t>
            </a:r>
            <a:endParaRPr lang="nl-NL" sz="3100" dirty="0">
              <a:latin typeface="Century Schoolbook" panose="02040604050505020304" pitchFamily="18" charset="0"/>
            </a:endParaRP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92E97175-B70F-416B-8BE6-0CD1CF91B635}"/>
                  </a:ext>
                </a:extLst>
              </p:cNvPr>
              <p:cNvSpPr>
                <a:spLocks noGrp="1"/>
              </p:cNvSpPr>
              <p:nvPr>
                <p:ph idx="1"/>
              </p:nvPr>
            </p:nvSpPr>
            <p:spPr>
              <a:xfrm>
                <a:off x="158817" y="2135723"/>
                <a:ext cx="11874366" cy="5576022"/>
              </a:xfrm>
            </p:spPr>
            <p:txBody>
              <a:bodyPr>
                <a:normAutofit/>
              </a:bodyPr>
              <a:lstStyle/>
              <a:p>
                <a:endParaRPr lang="nl-NL" dirty="0">
                  <a:latin typeface="Century Schoolbook" panose="02040604050505020304" pitchFamily="18" charset="0"/>
                </a:endParaRPr>
              </a:p>
              <a:p>
                <a:endParaRPr lang="nl-NL" dirty="0">
                  <a:latin typeface="Century Schoolbook" panose="02040604050505020304" pitchFamily="18" charset="0"/>
                </a:endParaRPr>
              </a:p>
              <a:p>
                <a:r>
                  <a:rPr lang="nl-NL" dirty="0">
                    <a:latin typeface="Century Schoolbook" panose="02040604050505020304" pitchFamily="18" charset="0"/>
                  </a:rPr>
                  <a:t>De Babylonische benadering van wortels: </a:t>
                </a:r>
                <a14:m>
                  <m:oMath xmlns:m="http://schemas.openxmlformats.org/officeDocument/2006/math">
                    <m:rad>
                      <m:radPr>
                        <m:degHide m:val="on"/>
                        <m:ctrlPr>
                          <a:rPr lang="nl-NL" i="1">
                            <a:latin typeface="Cambria Math" panose="02040503050406030204" pitchFamily="18" charset="0"/>
                          </a:rPr>
                        </m:ctrlPr>
                      </m:radPr>
                      <m:deg/>
                      <m:e>
                        <m:sSup>
                          <m:sSupPr>
                            <m:ctrlPr>
                              <a:rPr lang="nl-NL" i="1">
                                <a:latin typeface="Cambria Math" panose="02040503050406030204" pitchFamily="18" charset="0"/>
                              </a:rPr>
                            </m:ctrlPr>
                          </m:sSupPr>
                          <m:e>
                            <m:r>
                              <a:rPr lang="nl-NL" i="1">
                                <a:latin typeface="Cambria Math" panose="02040503050406030204" pitchFamily="18" charset="0"/>
                              </a:rPr>
                              <m:t>𝑎</m:t>
                            </m:r>
                          </m:e>
                          <m:sup>
                            <m:r>
                              <a:rPr lang="nl-NL" i="1">
                                <a:latin typeface="Cambria Math" panose="02040503050406030204" pitchFamily="18" charset="0"/>
                              </a:rPr>
                              <m:t>2</m:t>
                            </m:r>
                          </m:sup>
                        </m:sSup>
                        <m:r>
                          <a:rPr lang="nl-NL" i="1">
                            <a:latin typeface="Cambria Math" panose="02040503050406030204" pitchFamily="18" charset="0"/>
                          </a:rPr>
                          <m:t>+</m:t>
                        </m:r>
                        <m:r>
                          <a:rPr lang="nl-NL" i="1">
                            <a:latin typeface="Cambria Math" panose="02040503050406030204" pitchFamily="18" charset="0"/>
                          </a:rPr>
                          <m:t>h</m:t>
                        </m:r>
                      </m:e>
                    </m:rad>
                  </m:oMath>
                </a14:m>
                <a:r>
                  <a:rPr lang="nl-NL" dirty="0"/>
                  <a:t> ≈ </a:t>
                </a:r>
                <a14:m>
                  <m:oMath xmlns:m="http://schemas.openxmlformats.org/officeDocument/2006/math">
                    <m:r>
                      <a:rPr lang="nl-NL" sz="2800" i="1">
                        <a:latin typeface="Cambria Math" panose="02040503050406030204" pitchFamily="18" charset="0"/>
                      </a:rPr>
                      <m:t>𝑎</m:t>
                    </m:r>
                    <m:r>
                      <a:rPr lang="nl-NL" sz="2800" i="1">
                        <a:latin typeface="Cambria Math" panose="02040503050406030204" pitchFamily="18" charset="0"/>
                      </a:rPr>
                      <m:t>+ </m:t>
                    </m:r>
                    <m:f>
                      <m:fPr>
                        <m:ctrlPr>
                          <a:rPr lang="nl-NL" sz="2800" i="1">
                            <a:latin typeface="Cambria Math" panose="02040503050406030204" pitchFamily="18" charset="0"/>
                          </a:rPr>
                        </m:ctrlPr>
                      </m:fPr>
                      <m:num>
                        <m:r>
                          <a:rPr lang="nl-NL" sz="2800" i="1">
                            <a:latin typeface="Cambria Math" panose="02040503050406030204" pitchFamily="18" charset="0"/>
                          </a:rPr>
                          <m:t>h</m:t>
                        </m:r>
                      </m:num>
                      <m:den>
                        <m:r>
                          <a:rPr lang="nl-NL" sz="2800" i="1">
                            <a:latin typeface="Cambria Math" panose="02040503050406030204" pitchFamily="18" charset="0"/>
                          </a:rPr>
                          <m:t>2</m:t>
                        </m:r>
                        <m:r>
                          <a:rPr lang="nl-NL" sz="2800" i="1">
                            <a:latin typeface="Cambria Math" panose="02040503050406030204" pitchFamily="18" charset="0"/>
                          </a:rPr>
                          <m:t>𝑎</m:t>
                        </m:r>
                      </m:den>
                    </m:f>
                  </m:oMath>
                </a14:m>
                <a:r>
                  <a:rPr lang="nl-NL" sz="2800" dirty="0"/>
                  <a:t>  </a:t>
                </a:r>
                <a:r>
                  <a:rPr lang="nl-NL" dirty="0"/>
                  <a:t>is </a:t>
                </a:r>
                <a:r>
                  <a:rPr lang="nl-NL" u="sng" dirty="0"/>
                  <a:t>nu</a:t>
                </a:r>
                <a:r>
                  <a:rPr lang="nl-NL" dirty="0"/>
                  <a:t> af te met de formule van Leibniz: </a:t>
                </a:r>
                <a:r>
                  <a:rPr lang="nl-NL" b="1" i="1" dirty="0">
                    <a:solidFill>
                      <a:srgbClr val="FF0000"/>
                    </a:solidFill>
                    <a:latin typeface="Century Schoolbook" panose="02040604050505020304" pitchFamily="18" charset="0"/>
                  </a:rPr>
                  <a:t>f</a:t>
                </a:r>
                <a:r>
                  <a:rPr lang="nl-NL" b="1" dirty="0">
                    <a:solidFill>
                      <a:srgbClr val="FF0000"/>
                    </a:solidFill>
                    <a:latin typeface="Century Schoolbook" panose="02040604050505020304" pitchFamily="18" charset="0"/>
                  </a:rPr>
                  <a:t>(</a:t>
                </a:r>
                <a:r>
                  <a:rPr lang="nl-NL" b="1" i="1" dirty="0">
                    <a:solidFill>
                      <a:srgbClr val="FF0000"/>
                    </a:solidFill>
                    <a:latin typeface="Century Schoolbook" panose="02040604050505020304" pitchFamily="18" charset="0"/>
                  </a:rPr>
                  <a:t>x </a:t>
                </a:r>
                <a:r>
                  <a:rPr lang="nl-NL" b="1" dirty="0">
                    <a:solidFill>
                      <a:srgbClr val="FF0000"/>
                    </a:solidFill>
                    <a:latin typeface="Century Schoolbook" panose="02040604050505020304" pitchFamily="18" charset="0"/>
                  </a:rPr>
                  <a:t>+ </a:t>
                </a:r>
                <a:r>
                  <a:rPr lang="nl-NL" b="1" i="1" dirty="0">
                    <a:solidFill>
                      <a:srgbClr val="FF0000"/>
                    </a:solidFill>
                    <a:latin typeface="Century Schoolbook" panose="02040604050505020304" pitchFamily="18" charset="0"/>
                  </a:rPr>
                  <a:t>h</a:t>
                </a:r>
                <a:r>
                  <a:rPr lang="nl-NL" b="1" dirty="0">
                    <a:solidFill>
                      <a:srgbClr val="FF0000"/>
                    </a:solidFill>
                    <a:latin typeface="Century Schoolbook" panose="02040604050505020304" pitchFamily="18" charset="0"/>
                  </a:rPr>
                  <a:t>) ≈ </a:t>
                </a:r>
                <a:r>
                  <a:rPr lang="nl-NL" b="1" i="1" dirty="0">
                    <a:solidFill>
                      <a:srgbClr val="FF0000"/>
                    </a:solidFill>
                    <a:latin typeface="Century Schoolbook" panose="02040604050505020304" pitchFamily="18" charset="0"/>
                  </a:rPr>
                  <a:t>f</a:t>
                </a:r>
                <a:r>
                  <a:rPr lang="nl-NL" b="1" dirty="0">
                    <a:solidFill>
                      <a:srgbClr val="FF0000"/>
                    </a:solidFill>
                    <a:latin typeface="Century Schoolbook" panose="02040604050505020304" pitchFamily="18" charset="0"/>
                  </a:rPr>
                  <a:t>(</a:t>
                </a:r>
                <a:r>
                  <a:rPr lang="nl-NL" b="1" i="1" dirty="0">
                    <a:solidFill>
                      <a:srgbClr val="FF0000"/>
                    </a:solidFill>
                    <a:latin typeface="Century Schoolbook" panose="02040604050505020304" pitchFamily="18" charset="0"/>
                  </a:rPr>
                  <a:t>x</a:t>
                </a:r>
                <a:r>
                  <a:rPr lang="nl-NL" b="1" dirty="0">
                    <a:solidFill>
                      <a:srgbClr val="FF0000"/>
                    </a:solidFill>
                    <a:latin typeface="Century Schoolbook" panose="02040604050505020304" pitchFamily="18" charset="0"/>
                  </a:rPr>
                  <a:t>) + </a:t>
                </a:r>
                <a:r>
                  <a:rPr lang="nl-NL" b="1" i="1" dirty="0" err="1">
                    <a:solidFill>
                      <a:srgbClr val="FF0000"/>
                    </a:solidFill>
                    <a:latin typeface="Century Schoolbook" panose="02040604050505020304" pitchFamily="18" charset="0"/>
                  </a:rPr>
                  <a:t>hf</a:t>
                </a:r>
                <a:r>
                  <a:rPr lang="nl-NL" b="1" dirty="0">
                    <a:solidFill>
                      <a:srgbClr val="FF0000"/>
                    </a:solidFill>
                    <a:latin typeface="Century Schoolbook" panose="02040604050505020304" pitchFamily="18" charset="0"/>
                  </a:rPr>
                  <a:t> ′(</a:t>
                </a:r>
                <a:r>
                  <a:rPr lang="nl-NL" b="1" i="1" dirty="0">
                    <a:solidFill>
                      <a:srgbClr val="FF0000"/>
                    </a:solidFill>
                    <a:latin typeface="Century Schoolbook" panose="02040604050505020304" pitchFamily="18" charset="0"/>
                  </a:rPr>
                  <a:t>x</a:t>
                </a:r>
                <a:r>
                  <a:rPr lang="nl-NL" b="1" dirty="0">
                    <a:solidFill>
                      <a:srgbClr val="FF0000"/>
                    </a:solidFill>
                    <a:latin typeface="Century Schoolbook" panose="02040604050505020304" pitchFamily="18" charset="0"/>
                  </a:rPr>
                  <a:t>) </a:t>
                </a:r>
                <a:r>
                  <a:rPr lang="nl-NL" dirty="0">
                    <a:latin typeface="Century Schoolbook" panose="02040604050505020304" pitchFamily="18" charset="0"/>
                  </a:rPr>
                  <a:t>(of: </a:t>
                </a:r>
                <a14:m>
                  <m:oMath xmlns:m="http://schemas.openxmlformats.org/officeDocument/2006/math">
                    <m:r>
                      <a:rPr lang="nl-NL" sz="2600" i="1" smtClean="0">
                        <a:latin typeface="Cambria Math" panose="02040503050406030204" pitchFamily="18" charset="0"/>
                        <a:ea typeface="Cambria Math" panose="02040503050406030204" pitchFamily="18" charset="0"/>
                      </a:rPr>
                      <m:t>∆</m:t>
                    </m:r>
                    <m:r>
                      <a:rPr lang="nl-NL" sz="2600" b="0" i="1" smtClean="0">
                        <a:latin typeface="Cambria Math" panose="02040503050406030204" pitchFamily="18" charset="0"/>
                        <a:ea typeface="Cambria Math" panose="02040503050406030204" pitchFamily="18" charset="0"/>
                      </a:rPr>
                      <m:t>𝑓</m:t>
                    </m:r>
                    <m:d>
                      <m:dPr>
                        <m:ctrlPr>
                          <a:rPr lang="nl-NL" sz="2600" b="0" i="1" smtClean="0">
                            <a:latin typeface="Cambria Math" panose="02040503050406030204" pitchFamily="18" charset="0"/>
                            <a:ea typeface="Cambria Math" panose="02040503050406030204" pitchFamily="18" charset="0"/>
                          </a:rPr>
                        </m:ctrlPr>
                      </m:dPr>
                      <m:e>
                        <m:r>
                          <a:rPr lang="nl-NL" sz="2600" b="0" i="1" smtClean="0">
                            <a:latin typeface="Cambria Math" panose="02040503050406030204" pitchFamily="18" charset="0"/>
                            <a:ea typeface="Cambria Math" panose="02040503050406030204" pitchFamily="18" charset="0"/>
                          </a:rPr>
                          <m:t>𝑥</m:t>
                        </m:r>
                      </m:e>
                    </m:d>
                    <m:r>
                      <m:rPr>
                        <m:nor/>
                      </m:rPr>
                      <a:rPr lang="nl-NL" sz="2600" b="1" i="0" smtClean="0">
                        <a:latin typeface="Cambria Math" panose="02040503050406030204" pitchFamily="18" charset="0"/>
                        <a:ea typeface="Cambria Math" panose="02040503050406030204" pitchFamily="18" charset="0"/>
                      </a:rPr>
                      <m:t> </m:t>
                    </m:r>
                    <m:r>
                      <m:rPr>
                        <m:nor/>
                      </m:rPr>
                      <a:rPr lang="nl-NL" sz="2800" b="1" dirty="0" smtClean="0">
                        <a:solidFill>
                          <a:schemeClr val="tx1"/>
                        </a:solidFill>
                        <a:latin typeface="Century Schoolbook" panose="02040604050505020304" pitchFamily="18" charset="0"/>
                      </a:rPr>
                      <m:t>≈</m:t>
                    </m:r>
                    <m:r>
                      <m:rPr>
                        <m:nor/>
                      </m:rPr>
                      <a:rPr lang="nl-NL" sz="2800" b="1" i="0" dirty="0" smtClean="0">
                        <a:solidFill>
                          <a:schemeClr val="tx1"/>
                        </a:solidFill>
                        <a:latin typeface="Century Schoolbook" panose="02040604050505020304" pitchFamily="18" charset="0"/>
                      </a:rPr>
                      <m:t> </m:t>
                    </m:r>
                    <m:f>
                      <m:fPr>
                        <m:ctrlPr>
                          <a:rPr lang="nl-NL" sz="2600" b="0" i="1" smtClean="0">
                            <a:latin typeface="Cambria Math" panose="02040503050406030204" pitchFamily="18" charset="0"/>
                            <a:ea typeface="Cambria Math" panose="02040503050406030204" pitchFamily="18" charset="0"/>
                          </a:rPr>
                        </m:ctrlPr>
                      </m:fPr>
                      <m:num>
                        <m:r>
                          <a:rPr lang="nl-NL" sz="2600" b="0" i="1" smtClean="0">
                            <a:latin typeface="Cambria Math" panose="02040503050406030204" pitchFamily="18" charset="0"/>
                            <a:ea typeface="Cambria Math" panose="02040503050406030204" pitchFamily="18" charset="0"/>
                          </a:rPr>
                          <m:t>𝑑𝑓</m:t>
                        </m:r>
                        <m:r>
                          <a:rPr lang="nl-NL" sz="2600" b="0" i="1" smtClean="0">
                            <a:latin typeface="Cambria Math" panose="02040503050406030204" pitchFamily="18" charset="0"/>
                            <a:ea typeface="Cambria Math" panose="02040503050406030204" pitchFamily="18" charset="0"/>
                          </a:rPr>
                          <m:t>(</m:t>
                        </m:r>
                        <m:r>
                          <a:rPr lang="nl-NL" sz="2600" b="0" i="1" smtClean="0">
                            <a:latin typeface="Cambria Math" panose="02040503050406030204" pitchFamily="18" charset="0"/>
                            <a:ea typeface="Cambria Math" panose="02040503050406030204" pitchFamily="18" charset="0"/>
                          </a:rPr>
                          <m:t>𝑥</m:t>
                        </m:r>
                        <m:r>
                          <a:rPr lang="nl-NL" sz="2600" b="0" i="1" smtClean="0">
                            <a:latin typeface="Cambria Math" panose="02040503050406030204" pitchFamily="18" charset="0"/>
                            <a:ea typeface="Cambria Math" panose="02040503050406030204" pitchFamily="18" charset="0"/>
                          </a:rPr>
                          <m:t>)</m:t>
                        </m:r>
                      </m:num>
                      <m:den>
                        <m:r>
                          <a:rPr lang="nl-NL" sz="2600" b="0" i="1" smtClean="0">
                            <a:latin typeface="Cambria Math" panose="02040503050406030204" pitchFamily="18" charset="0"/>
                            <a:ea typeface="Cambria Math" panose="02040503050406030204" pitchFamily="18" charset="0"/>
                          </a:rPr>
                          <m:t>𝑑𝑥</m:t>
                        </m:r>
                      </m:den>
                    </m:f>
                  </m:oMath>
                </a14:m>
                <a:r>
                  <a:rPr lang="nl-NL" dirty="0"/>
                  <a:t>·</a:t>
                </a:r>
                <a14:m>
                  <m:oMath xmlns:m="http://schemas.openxmlformats.org/officeDocument/2006/math">
                    <m:r>
                      <a:rPr lang="nl-NL" i="1">
                        <a:latin typeface="Cambria Math" panose="02040503050406030204" pitchFamily="18" charset="0"/>
                        <a:ea typeface="Cambria Math" panose="02040503050406030204" pitchFamily="18" charset="0"/>
                      </a:rPr>
                      <m:t>∆</m:t>
                    </m:r>
                  </m:oMath>
                </a14:m>
                <a:r>
                  <a:rPr lang="nl-NL" i="1" dirty="0">
                    <a:latin typeface="Century Schoolbook" panose="02040604050505020304" pitchFamily="18" charset="0"/>
                  </a:rPr>
                  <a:t>x ) </a:t>
                </a:r>
                <a:r>
                  <a:rPr lang="nl-NL" dirty="0">
                    <a:latin typeface="Century Schoolbook" panose="02040604050505020304" pitchFamily="18" charset="0"/>
                  </a:rPr>
                  <a:t> </a:t>
                </a:r>
                <a:endParaRPr lang="nl-NL" i="1" dirty="0">
                  <a:latin typeface="Century Schoolbook" panose="02040604050505020304" pitchFamily="18" charset="0"/>
                </a:endParaRPr>
              </a:p>
              <a:p>
                <a:r>
                  <a:rPr lang="nl-NL" dirty="0">
                    <a:latin typeface="Century Schoolbook" panose="02040604050505020304" pitchFamily="18" charset="0"/>
                  </a:rPr>
                  <a:t>met</a:t>
                </a:r>
                <a:r>
                  <a:rPr lang="nl-NL" i="1" dirty="0">
                    <a:latin typeface="Century Schoolbook" panose="02040604050505020304" pitchFamily="18" charset="0"/>
                  </a:rPr>
                  <a:t> f(x) = </a:t>
                </a:r>
                <a14:m>
                  <m:oMath xmlns:m="http://schemas.openxmlformats.org/officeDocument/2006/math">
                    <m:rad>
                      <m:radPr>
                        <m:degHide m:val="on"/>
                        <m:ctrlPr>
                          <a:rPr lang="nl-NL" i="1">
                            <a:latin typeface="Cambria Math" panose="02040503050406030204" pitchFamily="18" charset="0"/>
                          </a:rPr>
                        </m:ctrlPr>
                      </m:radPr>
                      <m:deg/>
                      <m:e>
                        <m:r>
                          <a:rPr lang="nl-NL" i="1">
                            <a:latin typeface="Cambria Math" panose="02040503050406030204" pitchFamily="18" charset="0"/>
                          </a:rPr>
                          <m:t>𝑥</m:t>
                        </m:r>
                      </m:e>
                    </m:rad>
                  </m:oMath>
                </a14:m>
                <a:r>
                  <a:rPr lang="nl-NL" i="1" dirty="0">
                    <a:latin typeface="Century Schoolbook" panose="02040604050505020304" pitchFamily="18" charset="0"/>
                  </a:rPr>
                  <a:t> </a:t>
                </a:r>
                <a:r>
                  <a:rPr lang="nl-NL" dirty="0">
                    <a:latin typeface="Century Schoolbook" panose="02040604050505020304" pitchFamily="18" charset="0"/>
                  </a:rPr>
                  <a:t>en</a:t>
                </a:r>
                <a:r>
                  <a:rPr lang="nl-NL" i="1" dirty="0">
                    <a:latin typeface="Century Schoolbook" panose="02040604050505020304" pitchFamily="18" charset="0"/>
                  </a:rPr>
                  <a:t> x </a:t>
                </a:r>
                <a14:m>
                  <m:oMath xmlns:m="http://schemas.openxmlformats.org/officeDocument/2006/math">
                    <m:r>
                      <a:rPr lang="nl-NL" i="1">
                        <a:latin typeface="Cambria Math" panose="02040503050406030204" pitchFamily="18" charset="0"/>
                        <a:ea typeface="Cambria Math" panose="02040503050406030204" pitchFamily="18" charset="0"/>
                      </a:rPr>
                      <m:t>= </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𝑎</m:t>
                        </m:r>
                      </m:e>
                      <m:sup>
                        <m:r>
                          <a:rPr lang="nl-NL" i="1">
                            <a:latin typeface="Cambria Math" panose="02040503050406030204" pitchFamily="18" charset="0"/>
                            <a:ea typeface="Cambria Math" panose="02040503050406030204" pitchFamily="18" charset="0"/>
                          </a:rPr>
                          <m:t>2</m:t>
                        </m:r>
                      </m:sup>
                    </m:sSup>
                  </m:oMath>
                </a14:m>
                <a:r>
                  <a:rPr lang="nl-NL" i="1" dirty="0">
                    <a:latin typeface="Century Schoolbook" panose="02040604050505020304" pitchFamily="18" charset="0"/>
                  </a:rPr>
                  <a:t> </a:t>
                </a:r>
                <a:r>
                  <a:rPr lang="nl-NL" dirty="0">
                    <a:latin typeface="Century Schoolbook" panose="02040604050505020304" pitchFamily="18" charset="0"/>
                  </a:rPr>
                  <a:t>komt er dan: </a:t>
                </a:r>
                <a14:m>
                  <m:oMath xmlns:m="http://schemas.openxmlformats.org/officeDocument/2006/math">
                    <m:r>
                      <a:rPr lang="nl-NL" i="1">
                        <a:latin typeface="Cambria Math" panose="02040503050406030204" pitchFamily="18" charset="0"/>
                      </a:rPr>
                      <m:t> </m:t>
                    </m:r>
                    <m:rad>
                      <m:radPr>
                        <m:degHide m:val="on"/>
                        <m:ctrlPr>
                          <a:rPr lang="nl-NL" b="1" i="1" smtClean="0">
                            <a:solidFill>
                              <a:srgbClr val="FF0000"/>
                            </a:solidFill>
                            <a:latin typeface="Cambria Math" panose="02040503050406030204" pitchFamily="18" charset="0"/>
                          </a:rPr>
                        </m:ctrlPr>
                      </m:radPr>
                      <m:deg/>
                      <m:e>
                        <m:sSup>
                          <m:sSupPr>
                            <m:ctrlPr>
                              <a:rPr lang="nl-NL" b="1" i="1">
                                <a:solidFill>
                                  <a:srgbClr val="FF0000"/>
                                </a:solidFill>
                                <a:latin typeface="Cambria Math" panose="02040503050406030204" pitchFamily="18" charset="0"/>
                              </a:rPr>
                            </m:ctrlPr>
                          </m:sSupPr>
                          <m:e>
                            <m:r>
                              <a:rPr lang="nl-NL" b="1" i="1">
                                <a:solidFill>
                                  <a:srgbClr val="FF0000"/>
                                </a:solidFill>
                                <a:latin typeface="Cambria Math" panose="02040503050406030204" pitchFamily="18" charset="0"/>
                              </a:rPr>
                              <m:t>𝒂</m:t>
                            </m:r>
                          </m:e>
                          <m:sup>
                            <m:r>
                              <a:rPr lang="nl-NL" b="1" i="1">
                                <a:solidFill>
                                  <a:srgbClr val="FF0000"/>
                                </a:solidFill>
                                <a:latin typeface="Cambria Math" panose="02040503050406030204" pitchFamily="18" charset="0"/>
                              </a:rPr>
                              <m:t>𝟐</m:t>
                            </m:r>
                          </m:sup>
                        </m:sSup>
                        <m:r>
                          <a:rPr lang="nl-NL" b="1" i="1">
                            <a:solidFill>
                              <a:srgbClr val="FF0000"/>
                            </a:solidFill>
                            <a:latin typeface="Cambria Math" panose="02040503050406030204" pitchFamily="18" charset="0"/>
                          </a:rPr>
                          <m:t>+</m:t>
                        </m:r>
                        <m:sSup>
                          <m:sSupPr>
                            <m:ctrlPr>
                              <a:rPr lang="nl-NL" b="1" i="1">
                                <a:solidFill>
                                  <a:srgbClr val="FF0000"/>
                                </a:solidFill>
                                <a:latin typeface="Cambria Math" panose="02040503050406030204" pitchFamily="18" charset="0"/>
                              </a:rPr>
                            </m:ctrlPr>
                          </m:sSupPr>
                          <m:e>
                            <m:r>
                              <a:rPr lang="nl-NL" b="1" i="1">
                                <a:solidFill>
                                  <a:srgbClr val="FF0000"/>
                                </a:solidFill>
                                <a:latin typeface="Cambria Math" panose="02040503050406030204" pitchFamily="18" charset="0"/>
                              </a:rPr>
                              <m:t>𝒉</m:t>
                            </m:r>
                          </m:e>
                          <m:sup>
                            <m:r>
                              <a:rPr lang="nl-NL" b="1" i="1">
                                <a:solidFill>
                                  <a:srgbClr val="FF0000"/>
                                </a:solidFill>
                                <a:latin typeface="Cambria Math" panose="02040503050406030204" pitchFamily="18" charset="0"/>
                              </a:rPr>
                              <m:t> </m:t>
                            </m:r>
                          </m:sup>
                        </m:sSup>
                      </m:e>
                    </m:rad>
                  </m:oMath>
                </a14:m>
                <a:r>
                  <a:rPr lang="nl-NL" b="1" dirty="0">
                    <a:solidFill>
                      <a:srgbClr val="FF0000"/>
                    </a:solidFill>
                    <a:latin typeface="Century Schoolbook" panose="02040604050505020304" pitchFamily="18" charset="0"/>
                  </a:rPr>
                  <a:t> ≈  </a:t>
                </a:r>
                <a:r>
                  <a:rPr lang="nl-NL" b="1" i="1" dirty="0">
                    <a:solidFill>
                      <a:srgbClr val="FF0000"/>
                    </a:solidFill>
                    <a:latin typeface="Century Schoolbook" panose="02040604050505020304" pitchFamily="18" charset="0"/>
                  </a:rPr>
                  <a:t>a </a:t>
                </a:r>
                <a:r>
                  <a:rPr lang="nl-NL" b="1" dirty="0">
                    <a:solidFill>
                      <a:srgbClr val="FF0000"/>
                    </a:solidFill>
                    <a:latin typeface="Century Schoolbook" panose="02040604050505020304" pitchFamily="18" charset="0"/>
                  </a:rPr>
                  <a:t>+ </a:t>
                </a:r>
                <a14:m>
                  <m:oMath xmlns:m="http://schemas.openxmlformats.org/officeDocument/2006/math">
                    <m:r>
                      <a:rPr lang="nl-NL" b="1" i="1" smtClean="0">
                        <a:solidFill>
                          <a:srgbClr val="FF0000"/>
                        </a:solidFill>
                        <a:latin typeface="Cambria Math" panose="02040503050406030204" pitchFamily="18" charset="0"/>
                      </a:rPr>
                      <m:t> </m:t>
                    </m:r>
                    <m:r>
                      <a:rPr lang="nl-NL" b="1" i="1" smtClean="0">
                        <a:solidFill>
                          <a:srgbClr val="FF0000"/>
                        </a:solidFill>
                        <a:latin typeface="Cambria Math" panose="02040503050406030204" pitchFamily="18" charset="0"/>
                      </a:rPr>
                      <m:t>𝒉</m:t>
                    </m:r>
                    <m:r>
                      <a:rPr lang="nl-NL" b="1" i="1" smtClean="0">
                        <a:solidFill>
                          <a:srgbClr val="FF0000"/>
                        </a:solidFill>
                        <a:latin typeface="Cambria Math" panose="02040503050406030204" pitchFamily="18" charset="0"/>
                      </a:rPr>
                      <m:t>∙</m:t>
                    </m:r>
                    <m:f>
                      <m:fPr>
                        <m:ctrlPr>
                          <a:rPr lang="nl-NL" b="1" i="1" smtClean="0">
                            <a:solidFill>
                              <a:srgbClr val="FF0000"/>
                            </a:solidFill>
                            <a:latin typeface="Cambria Math" panose="02040503050406030204" pitchFamily="18" charset="0"/>
                          </a:rPr>
                        </m:ctrlPr>
                      </m:fPr>
                      <m:num>
                        <m:r>
                          <a:rPr lang="nl-NL" b="1" i="1" smtClean="0">
                            <a:solidFill>
                              <a:srgbClr val="FF0000"/>
                            </a:solidFill>
                            <a:latin typeface="Cambria Math" panose="02040503050406030204" pitchFamily="18" charset="0"/>
                          </a:rPr>
                          <m:t>𝟏</m:t>
                        </m:r>
                      </m:num>
                      <m:den>
                        <m:r>
                          <a:rPr lang="nl-NL" b="1" i="1" smtClean="0">
                            <a:solidFill>
                              <a:srgbClr val="FF0000"/>
                            </a:solidFill>
                            <a:latin typeface="Cambria Math" panose="02040503050406030204" pitchFamily="18" charset="0"/>
                          </a:rPr>
                          <m:t>𝟐</m:t>
                        </m:r>
                        <m:r>
                          <a:rPr lang="nl-NL" b="1" i="1" smtClean="0">
                            <a:solidFill>
                              <a:srgbClr val="FF0000"/>
                            </a:solidFill>
                            <a:latin typeface="Cambria Math" panose="02040503050406030204" pitchFamily="18" charset="0"/>
                          </a:rPr>
                          <m:t>.</m:t>
                        </m:r>
                        <m:rad>
                          <m:radPr>
                            <m:degHide m:val="on"/>
                            <m:ctrlPr>
                              <a:rPr lang="nl-NL" b="1" i="1" smtClean="0">
                                <a:solidFill>
                                  <a:srgbClr val="FF0000"/>
                                </a:solidFill>
                                <a:latin typeface="Cambria Math" panose="02040503050406030204" pitchFamily="18" charset="0"/>
                              </a:rPr>
                            </m:ctrlPr>
                          </m:radPr>
                          <m:deg/>
                          <m:e>
                            <m:sSup>
                              <m:sSupPr>
                                <m:ctrlPr>
                                  <a:rPr lang="nl-NL" b="1" i="1" smtClean="0">
                                    <a:solidFill>
                                      <a:srgbClr val="FF0000"/>
                                    </a:solidFill>
                                    <a:latin typeface="Cambria Math" panose="02040503050406030204" pitchFamily="18" charset="0"/>
                                  </a:rPr>
                                </m:ctrlPr>
                              </m:sSupPr>
                              <m:e>
                                <m:r>
                                  <a:rPr lang="nl-NL" b="1" i="1" smtClean="0">
                                    <a:solidFill>
                                      <a:srgbClr val="FF0000"/>
                                    </a:solidFill>
                                    <a:latin typeface="Cambria Math" panose="02040503050406030204" pitchFamily="18" charset="0"/>
                                  </a:rPr>
                                  <m:t>𝒂</m:t>
                                </m:r>
                              </m:e>
                              <m:sup>
                                <m:r>
                                  <a:rPr lang="nl-NL" b="1" i="1" smtClean="0">
                                    <a:solidFill>
                                      <a:srgbClr val="FF0000"/>
                                    </a:solidFill>
                                    <a:latin typeface="Cambria Math" panose="02040503050406030204" pitchFamily="18" charset="0"/>
                                  </a:rPr>
                                  <m:t>𝟐</m:t>
                                </m:r>
                              </m:sup>
                            </m:sSup>
                          </m:e>
                        </m:rad>
                      </m:den>
                    </m:f>
                  </m:oMath>
                </a14:m>
                <a:r>
                  <a:rPr lang="nl-NL" b="1" i="1" dirty="0">
                    <a:latin typeface="Century Schoolbook" panose="02040604050505020304" pitchFamily="18" charset="0"/>
                  </a:rPr>
                  <a:t> </a:t>
                </a:r>
                <a:r>
                  <a:rPr lang="nl-NL" b="1" i="1" dirty="0">
                    <a:solidFill>
                      <a:srgbClr val="FF0000"/>
                    </a:solidFill>
                    <a:latin typeface="Century Schoolbook" panose="02040604050505020304" pitchFamily="18" charset="0"/>
                  </a:rPr>
                  <a:t>= a + </a:t>
                </a:r>
                <a14:m>
                  <m:oMath xmlns:m="http://schemas.openxmlformats.org/officeDocument/2006/math">
                    <m:f>
                      <m:fPr>
                        <m:ctrlPr>
                          <a:rPr lang="nl-NL" sz="2800" b="1" i="1" smtClean="0">
                            <a:solidFill>
                              <a:srgbClr val="FF0000"/>
                            </a:solidFill>
                            <a:latin typeface="Cambria Math" panose="02040503050406030204" pitchFamily="18" charset="0"/>
                          </a:rPr>
                        </m:ctrlPr>
                      </m:fPr>
                      <m:num>
                        <m:r>
                          <a:rPr lang="nl-NL" sz="2800" b="1" i="1" smtClean="0">
                            <a:solidFill>
                              <a:srgbClr val="FF0000"/>
                            </a:solidFill>
                            <a:latin typeface="Cambria Math" panose="02040503050406030204" pitchFamily="18" charset="0"/>
                          </a:rPr>
                          <m:t>𝒉</m:t>
                        </m:r>
                      </m:num>
                      <m:den>
                        <m:r>
                          <a:rPr lang="nl-NL" sz="2800" b="1" i="1" smtClean="0">
                            <a:solidFill>
                              <a:srgbClr val="FF0000"/>
                            </a:solidFill>
                            <a:latin typeface="Cambria Math" panose="02040503050406030204" pitchFamily="18" charset="0"/>
                          </a:rPr>
                          <m:t>𝟐</m:t>
                        </m:r>
                        <m:r>
                          <a:rPr lang="nl-NL" sz="2800" b="1" i="1" smtClean="0">
                            <a:solidFill>
                              <a:srgbClr val="FF0000"/>
                            </a:solidFill>
                            <a:latin typeface="Cambria Math" panose="02040503050406030204" pitchFamily="18" charset="0"/>
                          </a:rPr>
                          <m:t>𝒂</m:t>
                        </m:r>
                      </m:den>
                    </m:f>
                  </m:oMath>
                </a14:m>
                <a:r>
                  <a:rPr lang="nl-NL" sz="2800" i="1" dirty="0">
                    <a:latin typeface="Century Schoolbook" panose="02040604050505020304" pitchFamily="18" charset="0"/>
                  </a:rPr>
                  <a:t> </a:t>
                </a:r>
                <a:r>
                  <a:rPr lang="nl-NL" sz="1800" b="1" i="1" dirty="0">
                    <a:latin typeface="Century Schoolbook" panose="02040604050505020304" pitchFamily="18" charset="0"/>
                  </a:rPr>
                  <a:t>(a</a:t>
                </a:r>
                <a14:m>
                  <m:oMath xmlns:m="http://schemas.openxmlformats.org/officeDocument/2006/math">
                    <m:r>
                      <a:rPr lang="nl-NL" sz="1800" b="1" i="1" smtClean="0">
                        <a:latin typeface="Cambria Math" panose="02040503050406030204" pitchFamily="18" charset="0"/>
                        <a:ea typeface="Cambria Math" panose="02040503050406030204" pitchFamily="18" charset="0"/>
                      </a:rPr>
                      <m:t>&gt;</m:t>
                    </m:r>
                    <m:r>
                      <a:rPr lang="nl-NL" sz="1800" b="1" i="1" smtClean="0">
                        <a:latin typeface="Cambria Math" panose="02040503050406030204" pitchFamily="18" charset="0"/>
                        <a:ea typeface="Cambria Math" panose="02040503050406030204" pitchFamily="18" charset="0"/>
                      </a:rPr>
                      <m:t>𝟎</m:t>
                    </m:r>
                    <m:r>
                      <a:rPr lang="nl-NL" sz="1800" b="1" i="1" smtClean="0">
                        <a:latin typeface="Cambria Math" panose="02040503050406030204" pitchFamily="18" charset="0"/>
                        <a:ea typeface="Cambria Math" panose="02040503050406030204" pitchFamily="18" charset="0"/>
                      </a:rPr>
                      <m:t>)</m:t>
                    </m:r>
                  </m:oMath>
                </a14:m>
                <a:r>
                  <a:rPr lang="nl-NL" i="1" dirty="0">
                    <a:latin typeface="Century Schoolbook" panose="02040604050505020304" pitchFamily="18" charset="0"/>
                  </a:rPr>
                  <a:t>.</a:t>
                </a:r>
              </a:p>
              <a:p>
                <a:r>
                  <a:rPr lang="nl-NL" dirty="0">
                    <a:latin typeface="Century Schoolbook" panose="02040604050505020304" pitchFamily="18" charset="0"/>
                  </a:rPr>
                  <a:t>Met het binomium van Newton voor rationale exponent is de formule ook snel af te leiden. </a:t>
                </a:r>
              </a:p>
              <a:p>
                <a:pPr marL="0" indent="0">
                  <a:buNone/>
                </a:pPr>
                <a:r>
                  <a:rPr lang="nl-NL" dirty="0"/>
                  <a:t> </a:t>
                </a:r>
                <a:endParaRPr lang="nl-NL" dirty="0">
                  <a:latin typeface="Century Schoolbook" panose="02040604050505020304" pitchFamily="18" charset="0"/>
                </a:endParaRPr>
              </a:p>
            </p:txBody>
          </p:sp>
        </mc:Choice>
        <mc:Fallback xmlns="">
          <p:sp>
            <p:nvSpPr>
              <p:cNvPr id="3" name="Tijdelijke aanduiding voor inhoud 2">
                <a:extLst>
                  <a:ext uri="{FF2B5EF4-FFF2-40B4-BE49-F238E27FC236}">
                    <a16:creationId xmlns:a16="http://schemas.microsoft.com/office/drawing/2014/main" id="{92E97175-B70F-416B-8BE6-0CD1CF91B635}"/>
                  </a:ext>
                </a:extLst>
              </p:cNvPr>
              <p:cNvSpPr>
                <a:spLocks noGrp="1" noRot="1" noChangeAspect="1" noMove="1" noResize="1" noEditPoints="1" noAdjustHandles="1" noChangeArrowheads="1" noChangeShapeType="1" noTextEdit="1"/>
              </p:cNvSpPr>
              <p:nvPr>
                <p:ph idx="1"/>
              </p:nvPr>
            </p:nvSpPr>
            <p:spPr>
              <a:xfrm>
                <a:off x="158817" y="2135723"/>
                <a:ext cx="11874366" cy="5576022"/>
              </a:xfrm>
              <a:blipFill>
                <a:blip r:embed="rId2"/>
                <a:stretch>
                  <a:fillRect l="-205" r="-565"/>
                </a:stretch>
              </a:blipFill>
            </p:spPr>
            <p:txBody>
              <a:bodyPr/>
              <a:lstStyle/>
              <a:p>
                <a:r>
                  <a:rPr lang="nl-NL">
                    <a:noFill/>
                  </a:rPr>
                  <a:t> </a:t>
                </a:r>
              </a:p>
            </p:txBody>
          </p:sp>
        </mc:Fallback>
      </mc:AlternateContent>
      <p:pic>
        <p:nvPicPr>
          <p:cNvPr id="7" name="Afbeelding 6" descr="Afbeelding met tekst, vrouw, persoon, oud&#10;&#10;Automatisch gegenereerde beschrijving">
            <a:extLst>
              <a:ext uri="{FF2B5EF4-FFF2-40B4-BE49-F238E27FC236}">
                <a16:creationId xmlns:a16="http://schemas.microsoft.com/office/drawing/2014/main" id="{8EC5D4CB-A49F-9ADD-3145-1B328B52D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8164" y="0"/>
            <a:ext cx="1535270" cy="19342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2" descr="D:\Probus\Geschiedenis Wisk\Gottfried_Wilhelm_Leibniz,_Bernhard_Christoph_Francke.jpg">
            <a:extLst>
              <a:ext uri="{FF2B5EF4-FFF2-40B4-BE49-F238E27FC236}">
                <a16:creationId xmlns:a16="http://schemas.microsoft.com/office/drawing/2014/main" id="{AFD7BC09-11F7-C74B-ADE0-98444DF189B6}"/>
              </a:ext>
            </a:extLst>
          </p:cNvPr>
          <p:cNvPicPr>
            <a:picLocks noChangeAspect="1" noChangeArrowheads="1"/>
          </p:cNvPicPr>
          <p:nvPr/>
        </p:nvPicPr>
        <p:blipFill>
          <a:blip r:embed="rId4" cstate="print">
            <a:lum bright="10000"/>
          </a:blip>
          <a:srcRect l="30102" t="5019" r="18461" b="34403"/>
          <a:stretch>
            <a:fillRect/>
          </a:stretch>
        </p:blipFill>
        <p:spPr bwMode="auto">
          <a:xfrm>
            <a:off x="6449710" y="-9960"/>
            <a:ext cx="1535270" cy="18997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Afbeelding 4" descr="ancient-babylon-theatre-backdrop-featuring-entrance-to-city-57007777.jpg">
            <a:extLst>
              <a:ext uri="{FF2B5EF4-FFF2-40B4-BE49-F238E27FC236}">
                <a16:creationId xmlns:a16="http://schemas.microsoft.com/office/drawing/2014/main" id="{B8BC9835-A52D-0C4D-24EA-15A8B5272E0A}"/>
              </a:ext>
            </a:extLst>
          </p:cNvPr>
          <p:cNvPicPr>
            <a:picLocks noChangeAspect="1"/>
          </p:cNvPicPr>
          <p:nvPr/>
        </p:nvPicPr>
        <p:blipFill>
          <a:blip r:embed="rId5" cstate="print"/>
          <a:srcRect b="9645"/>
          <a:stretch>
            <a:fillRect/>
          </a:stretch>
        </p:blipFill>
        <p:spPr>
          <a:xfrm>
            <a:off x="8041271" y="169787"/>
            <a:ext cx="2000601" cy="1497346"/>
          </a:xfrm>
          <a:prstGeom prst="rect">
            <a:avLst/>
          </a:prstGeom>
        </p:spPr>
      </p:pic>
    </p:spTree>
    <p:extLst>
      <p:ext uri="{BB962C8B-B14F-4D97-AF65-F5344CB8AC3E}">
        <p14:creationId xmlns:p14="http://schemas.microsoft.com/office/powerpoint/2010/main" val="8168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4" y="332656"/>
            <a:ext cx="7467600" cy="1143000"/>
          </a:xfrm>
        </p:spPr>
        <p:txBody>
          <a:bodyPr>
            <a:noAutofit/>
          </a:bodyPr>
          <a:lstStyle/>
          <a:p>
            <a:r>
              <a:rPr lang="nl-NL" sz="3200" dirty="0">
                <a:solidFill>
                  <a:srgbClr val="008000"/>
                </a:solidFill>
                <a:latin typeface="Yu Gothic UI Light" panose="020B0300000000000000" pitchFamily="34" charset="-128"/>
                <a:ea typeface="Yu Gothic UI Light" panose="020B0300000000000000" pitchFamily="34" charset="-128"/>
              </a:rPr>
              <a:t> </a:t>
            </a:r>
          </a:p>
        </p:txBody>
      </p:sp>
      <p:sp>
        <p:nvSpPr>
          <p:cNvPr id="3" name="Tijdelijke aanduiding voor inhoud 2"/>
          <p:cNvSpPr>
            <a:spLocks noGrp="1"/>
          </p:cNvSpPr>
          <p:nvPr>
            <p:ph sz="quarter" idx="1"/>
          </p:nvPr>
        </p:nvSpPr>
        <p:spPr>
          <a:xfrm>
            <a:off x="1775520" y="1196752"/>
            <a:ext cx="8856984" cy="5805264"/>
          </a:xfrm>
        </p:spPr>
        <p:txBody>
          <a:bodyPr/>
          <a:lstStyle/>
          <a:p>
            <a:pPr>
              <a:buNone/>
            </a:pPr>
            <a:r>
              <a:rPr lang="nl-NL" dirty="0"/>
              <a:t> </a:t>
            </a:r>
          </a:p>
          <a:p>
            <a:pPr>
              <a:buNone/>
            </a:pPr>
            <a:r>
              <a:rPr lang="nl-NL" dirty="0"/>
              <a:t>De Egyptenaren gingen er vanuit dat de oppervlakten van het getekende </a:t>
            </a:r>
            <a:r>
              <a:rPr lang="nl-NL" b="1" dirty="0">
                <a:solidFill>
                  <a:schemeClr val="accent1">
                    <a:lumMod val="75000"/>
                  </a:schemeClr>
                </a:solidFill>
              </a:rPr>
              <a:t>vierkant</a:t>
            </a:r>
            <a:r>
              <a:rPr lang="nl-NL" dirty="0"/>
              <a:t> en van de </a:t>
            </a:r>
            <a:r>
              <a:rPr lang="nl-NL" b="1" dirty="0">
                <a:solidFill>
                  <a:srgbClr val="008000"/>
                </a:solidFill>
              </a:rPr>
              <a:t>cirkel</a:t>
            </a:r>
            <a:r>
              <a:rPr lang="nl-NL" b="1" dirty="0"/>
              <a:t> (</a:t>
            </a:r>
            <a:r>
              <a:rPr lang="nl-NL" dirty="0"/>
              <a:t>nagenoeg) gelijk zijn: </a:t>
            </a:r>
          </a:p>
          <a:p>
            <a:pPr>
              <a:buNone/>
            </a:pPr>
            <a:r>
              <a:rPr lang="nl-NL" b="1" dirty="0">
                <a:solidFill>
                  <a:schemeClr val="accent1">
                    <a:lumMod val="75000"/>
                  </a:schemeClr>
                </a:solidFill>
              </a:rPr>
              <a:t>64</a:t>
            </a:r>
            <a:r>
              <a:rPr lang="nl-NL" dirty="0"/>
              <a:t> </a:t>
            </a:r>
            <a:r>
              <a:rPr lang="nl-NL" dirty="0">
                <a:latin typeface="Century Schoolbook" panose="02040604050505020304" pitchFamily="18" charset="0"/>
              </a:rPr>
              <a:t>≈</a:t>
            </a:r>
            <a:r>
              <a:rPr lang="nl-NL" dirty="0"/>
              <a:t> </a:t>
            </a:r>
            <a:r>
              <a:rPr lang="nl-NL" dirty="0">
                <a:solidFill>
                  <a:srgbClr val="008000"/>
                </a:solidFill>
                <a:latin typeface="Century Schoolbook" panose="02040604050505020304" pitchFamily="18" charset="0"/>
                <a:ea typeface="Yu Gothic UI Light" panose="020B0300000000000000" pitchFamily="34" charset="-128"/>
              </a:rPr>
              <a:t></a:t>
            </a:r>
            <a:r>
              <a:rPr lang="nl-NL" b="1" i="1" dirty="0">
                <a:solidFill>
                  <a:srgbClr val="009900"/>
                </a:solidFill>
                <a:latin typeface="Century Schoolbook" panose="02040604050505020304" pitchFamily="18" charset="0"/>
              </a:rPr>
              <a:t>∙</a:t>
            </a:r>
            <a:r>
              <a:rPr lang="nl-NL" b="1" dirty="0">
                <a:solidFill>
                  <a:srgbClr val="009900"/>
                </a:solidFill>
              </a:rPr>
              <a:t>4,5</a:t>
            </a:r>
            <a:r>
              <a:rPr lang="nl-NL" b="1" baseline="30000" dirty="0">
                <a:solidFill>
                  <a:srgbClr val="009900"/>
                </a:solidFill>
              </a:rPr>
              <a:t>2</a:t>
            </a:r>
            <a:r>
              <a:rPr lang="nl-NL" b="1" dirty="0">
                <a:solidFill>
                  <a:srgbClr val="009900"/>
                </a:solidFill>
              </a:rPr>
              <a:t> </a:t>
            </a:r>
            <a:r>
              <a:rPr lang="nl-NL" dirty="0"/>
              <a:t>, dus </a:t>
            </a:r>
            <a:r>
              <a:rPr lang="nl-NL" dirty="0">
                <a:solidFill>
                  <a:srgbClr val="008000"/>
                </a:solidFill>
                <a:latin typeface="Century Schoolbook" panose="02040604050505020304" pitchFamily="18" charset="0"/>
                <a:ea typeface="Yu Gothic UI Light" panose="020B0300000000000000" pitchFamily="34" charset="-128"/>
              </a:rPr>
              <a:t> </a:t>
            </a:r>
            <a:r>
              <a:rPr lang="nl-NL" i="1" dirty="0">
                <a:latin typeface="Century Schoolbook" panose="02040604050505020304" pitchFamily="18" charset="0"/>
              </a:rPr>
              <a:t>≈ </a:t>
            </a:r>
            <a:r>
              <a:rPr lang="nl-NL" dirty="0">
                <a:latin typeface="Times New Roman" panose="02020603050405020304" pitchFamily="18" charset="0"/>
                <a:cs typeface="Times New Roman" panose="02020603050405020304" pitchFamily="18" charset="0"/>
              </a:rPr>
              <a:t>3,16049</a:t>
            </a:r>
            <a:r>
              <a:rPr lang="nl-NL" i="1" dirty="0"/>
              <a:t> </a:t>
            </a:r>
            <a:r>
              <a:rPr lang="nl-NL" dirty="0"/>
              <a:t>hetgeen 0,6 % nauwkeurig is.</a:t>
            </a:r>
          </a:p>
          <a:p>
            <a:pPr>
              <a:buNone/>
            </a:pPr>
            <a:r>
              <a:rPr lang="nl-NL" dirty="0"/>
              <a:t> </a:t>
            </a:r>
            <a:endParaRPr lang="nl-NL" dirty="0">
              <a:solidFill>
                <a:srgbClr val="009900"/>
              </a:solidFill>
            </a:endParaRPr>
          </a:p>
          <a:p>
            <a:pPr>
              <a:buNone/>
            </a:pPr>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3</a:t>
            </a:fld>
            <a:endParaRPr lang="nl-NL"/>
          </a:p>
        </p:txBody>
      </p:sp>
      <p:sp>
        <p:nvSpPr>
          <p:cNvPr id="5" name="Rechthoek 4"/>
          <p:cNvSpPr/>
          <p:nvPr/>
        </p:nvSpPr>
        <p:spPr>
          <a:xfrm>
            <a:off x="3647728" y="4005064"/>
            <a:ext cx="2736304" cy="24482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p:cNvSpPr/>
          <p:nvPr/>
        </p:nvSpPr>
        <p:spPr>
          <a:xfrm>
            <a:off x="3503712" y="3789040"/>
            <a:ext cx="3024336" cy="2880320"/>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4727848" y="3284984"/>
            <a:ext cx="432048" cy="369332"/>
          </a:xfrm>
          <a:prstGeom prst="rect">
            <a:avLst/>
          </a:prstGeom>
          <a:noFill/>
        </p:spPr>
        <p:txBody>
          <a:bodyPr wrap="square" rtlCol="0">
            <a:spAutoFit/>
          </a:bodyPr>
          <a:lstStyle/>
          <a:p>
            <a:r>
              <a:rPr lang="nl-NL" dirty="0"/>
              <a:t> 8</a:t>
            </a:r>
          </a:p>
        </p:txBody>
      </p:sp>
      <p:cxnSp>
        <p:nvCxnSpPr>
          <p:cNvPr id="10" name="Rechte verbindingslijn met pijl 9"/>
          <p:cNvCxnSpPr/>
          <p:nvPr/>
        </p:nvCxnSpPr>
        <p:spPr>
          <a:xfrm>
            <a:off x="3575720" y="3645024"/>
            <a:ext cx="2808312"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p:nvPr/>
        </p:nvCxnSpPr>
        <p:spPr>
          <a:xfrm>
            <a:off x="3359696" y="3933056"/>
            <a:ext cx="0" cy="2592288"/>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kstvak 15"/>
          <p:cNvSpPr txBox="1"/>
          <p:nvPr/>
        </p:nvSpPr>
        <p:spPr>
          <a:xfrm>
            <a:off x="2855640" y="5013176"/>
            <a:ext cx="432048" cy="369332"/>
          </a:xfrm>
          <a:prstGeom prst="rect">
            <a:avLst/>
          </a:prstGeom>
          <a:noFill/>
        </p:spPr>
        <p:txBody>
          <a:bodyPr wrap="square" rtlCol="0">
            <a:spAutoFit/>
          </a:bodyPr>
          <a:lstStyle/>
          <a:p>
            <a:r>
              <a:rPr lang="nl-NL" dirty="0"/>
              <a:t> 8</a:t>
            </a:r>
          </a:p>
        </p:txBody>
      </p:sp>
      <p:cxnSp>
        <p:nvCxnSpPr>
          <p:cNvPr id="18" name="Rechte verbindingslijn 17"/>
          <p:cNvCxnSpPr>
            <a:stCxn id="6" idx="2"/>
            <a:endCxn id="6" idx="6"/>
          </p:cNvCxnSpPr>
          <p:nvPr/>
        </p:nvCxnSpPr>
        <p:spPr>
          <a:xfrm>
            <a:off x="3503712" y="5229200"/>
            <a:ext cx="302433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kstvak 23"/>
          <p:cNvSpPr txBox="1"/>
          <p:nvPr/>
        </p:nvSpPr>
        <p:spPr>
          <a:xfrm>
            <a:off x="4295800" y="4797152"/>
            <a:ext cx="2664296" cy="369332"/>
          </a:xfrm>
          <a:prstGeom prst="rect">
            <a:avLst/>
          </a:prstGeom>
          <a:noFill/>
        </p:spPr>
        <p:txBody>
          <a:bodyPr wrap="square" rtlCol="0">
            <a:spAutoFit/>
          </a:bodyPr>
          <a:lstStyle/>
          <a:p>
            <a:r>
              <a:rPr lang="nl-NL" dirty="0"/>
              <a:t>                  </a:t>
            </a:r>
            <a:r>
              <a:rPr lang="nl-NL" b="1" dirty="0">
                <a:solidFill>
                  <a:schemeClr val="bg1">
                    <a:lumMod val="95000"/>
                  </a:schemeClr>
                </a:solidFill>
              </a:rPr>
              <a:t>r = 4,5</a:t>
            </a:r>
          </a:p>
        </p:txBody>
      </p:sp>
      <p:sp>
        <p:nvSpPr>
          <p:cNvPr id="25" name="Tekstvak 24"/>
          <p:cNvSpPr txBox="1"/>
          <p:nvPr/>
        </p:nvSpPr>
        <p:spPr>
          <a:xfrm>
            <a:off x="4799856" y="4725144"/>
            <a:ext cx="432048" cy="707886"/>
          </a:xfrm>
          <a:prstGeom prst="rect">
            <a:avLst/>
          </a:prstGeom>
          <a:noFill/>
        </p:spPr>
        <p:txBody>
          <a:bodyPr wrap="square" rtlCol="0">
            <a:spAutoFit/>
          </a:bodyPr>
          <a:lstStyle/>
          <a:p>
            <a:r>
              <a:rPr lang="nl-NL" dirty="0"/>
              <a:t> </a:t>
            </a:r>
            <a:r>
              <a:rPr lang="nl-NL" sz="4000" dirty="0"/>
              <a:t>.  </a:t>
            </a:r>
          </a:p>
        </p:txBody>
      </p:sp>
      <p:cxnSp>
        <p:nvCxnSpPr>
          <p:cNvPr id="27" name="Rechte verbindingslijn met pijl 26"/>
          <p:cNvCxnSpPr/>
          <p:nvPr/>
        </p:nvCxnSpPr>
        <p:spPr>
          <a:xfrm>
            <a:off x="5015880" y="5157192"/>
            <a:ext cx="151216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p:cNvCxnSpPr/>
          <p:nvPr/>
        </p:nvCxnSpPr>
        <p:spPr>
          <a:xfrm>
            <a:off x="3503712" y="5373216"/>
            <a:ext cx="3024336"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kstvak 31"/>
          <p:cNvSpPr txBox="1"/>
          <p:nvPr/>
        </p:nvSpPr>
        <p:spPr>
          <a:xfrm>
            <a:off x="3647728" y="5445224"/>
            <a:ext cx="2664296" cy="369332"/>
          </a:xfrm>
          <a:prstGeom prst="rect">
            <a:avLst/>
          </a:prstGeom>
          <a:noFill/>
        </p:spPr>
        <p:txBody>
          <a:bodyPr wrap="square" rtlCol="0">
            <a:spAutoFit/>
          </a:bodyPr>
          <a:lstStyle/>
          <a:p>
            <a:r>
              <a:rPr lang="nl-NL" dirty="0"/>
              <a:t>              </a:t>
            </a:r>
            <a:r>
              <a:rPr lang="nl-NL" dirty="0">
                <a:solidFill>
                  <a:schemeClr val="bg1">
                    <a:lumMod val="95000"/>
                  </a:schemeClr>
                </a:solidFill>
              </a:rPr>
              <a:t>d = 9                 </a:t>
            </a:r>
          </a:p>
        </p:txBody>
      </p:sp>
    </p:spTree>
    <p:extLst>
      <p:ext uri="{BB962C8B-B14F-4D97-AF65-F5344CB8AC3E}">
        <p14:creationId xmlns:p14="http://schemas.microsoft.com/office/powerpoint/2010/main" val="26423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2" presetClass="entr" presetSubtype="4"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 calcmode="lin" valueType="num">
                                      <p:cBhvr additive="base">
                                        <p:cTn id="5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 calcmode="lin" valueType="num">
                                      <p:cBhvr additive="base">
                                        <p:cTn id="5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16" grpId="0"/>
      <p:bldP spid="24" grpId="0"/>
      <p:bldP spid="25"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61903D-6758-48A1-810F-26F293527745}"/>
              </a:ext>
            </a:extLst>
          </p:cNvPr>
          <p:cNvSpPr>
            <a:spLocks noGrp="1"/>
          </p:cNvSpPr>
          <p:nvPr>
            <p:ph type="title"/>
          </p:nvPr>
        </p:nvSpPr>
        <p:spPr>
          <a:xfrm>
            <a:off x="479376" y="1716836"/>
            <a:ext cx="11604503" cy="1213638"/>
          </a:xfrm>
        </p:spPr>
        <p:txBody>
          <a:bodyPr>
            <a:noAutofit/>
          </a:bodyPr>
          <a:lstStyle/>
          <a:p>
            <a:r>
              <a:rPr lang="nl-NL" sz="2400" b="1" dirty="0">
                <a:solidFill>
                  <a:srgbClr val="FF0000"/>
                </a:solidFill>
              </a:rPr>
              <a:t>Euler en het toen actuele </a:t>
            </a:r>
            <a:r>
              <a:rPr lang="nl-NL" sz="2400" b="1" dirty="0" err="1">
                <a:solidFill>
                  <a:srgbClr val="FF0000"/>
                </a:solidFill>
              </a:rPr>
              <a:t>Köningsbergen</a:t>
            </a:r>
            <a:r>
              <a:rPr lang="nl-NL" sz="2400" b="1" dirty="0">
                <a:solidFill>
                  <a:srgbClr val="FF0000"/>
                </a:solidFill>
              </a:rPr>
              <a:t> bruggenprobleem:</a:t>
            </a:r>
            <a:br>
              <a:rPr lang="nl-NL" sz="2400" b="1" dirty="0">
                <a:solidFill>
                  <a:srgbClr val="FF0000"/>
                </a:solidFill>
              </a:rPr>
            </a:br>
            <a:br>
              <a:rPr lang="nl-NL" sz="2400" b="1" dirty="0">
                <a:solidFill>
                  <a:srgbClr val="FF0000"/>
                </a:solidFill>
              </a:rPr>
            </a:br>
            <a:r>
              <a:rPr lang="nl-NL" sz="2000" dirty="0"/>
              <a:t>is het mogelijk om een wandeling te maken over de bruggen van </a:t>
            </a:r>
            <a:r>
              <a:rPr lang="nl-NL" sz="2000" dirty="0" err="1"/>
              <a:t>Köningsberg</a:t>
            </a:r>
            <a:r>
              <a:rPr lang="nl-NL" sz="2000" dirty="0"/>
              <a:t> (zie afbeelding), waarbij iedere brug maar een keer wordt bewandeld en je eindigt bij het beginpunt.</a:t>
            </a:r>
            <a:br>
              <a:rPr lang="nl-NL" sz="2000" dirty="0"/>
            </a:br>
            <a:r>
              <a:rPr lang="nl-NL" sz="2000" dirty="0"/>
              <a:t>PM: </a:t>
            </a:r>
            <a:r>
              <a:rPr lang="nl-NL" sz="2000" dirty="0" err="1"/>
              <a:t>Köningsbergen</a:t>
            </a:r>
            <a:r>
              <a:rPr lang="nl-NL" sz="2000" dirty="0"/>
              <a:t> heet thans Kaliningrad</a:t>
            </a:r>
            <a:r>
              <a:rPr lang="nl-NL" sz="2400" dirty="0"/>
              <a:t>                       </a:t>
            </a:r>
            <a:r>
              <a:rPr lang="nl-NL" sz="2400" dirty="0">
                <a:solidFill>
                  <a:schemeClr val="bg2">
                    <a:lumMod val="50000"/>
                  </a:schemeClr>
                </a:solidFill>
              </a:rPr>
              <a:t> </a:t>
            </a:r>
            <a:r>
              <a:rPr lang="nl-NL" sz="2400" dirty="0"/>
              <a:t>                        </a:t>
            </a:r>
            <a:r>
              <a:rPr lang="nl-NL" sz="2400" dirty="0">
                <a:solidFill>
                  <a:schemeClr val="bg2">
                    <a:lumMod val="50000"/>
                  </a:schemeClr>
                </a:solidFill>
              </a:rPr>
              <a:t> </a:t>
            </a:r>
            <a:r>
              <a:rPr lang="nl-NL" sz="2400" dirty="0"/>
              <a:t>                                                                    </a:t>
            </a:r>
            <a:br>
              <a:rPr lang="nl-NL" sz="2400" dirty="0">
                <a:solidFill>
                  <a:schemeClr val="bg2">
                    <a:lumMod val="50000"/>
                  </a:schemeClr>
                </a:solidFill>
              </a:rPr>
            </a:br>
            <a:endParaRPr lang="nl-NL" sz="2400" dirty="0"/>
          </a:p>
        </p:txBody>
      </p:sp>
      <p:sp>
        <p:nvSpPr>
          <p:cNvPr id="3" name="Tijdelijke aanduiding voor inhoud 2">
            <a:extLst>
              <a:ext uri="{FF2B5EF4-FFF2-40B4-BE49-F238E27FC236}">
                <a16:creationId xmlns:a16="http://schemas.microsoft.com/office/drawing/2014/main" id="{72B25ADD-2347-4B9E-BBD0-380D8E19F6F8}"/>
              </a:ext>
            </a:extLst>
          </p:cNvPr>
          <p:cNvSpPr>
            <a:spLocks noGrp="1"/>
          </p:cNvSpPr>
          <p:nvPr>
            <p:ph idx="1"/>
          </p:nvPr>
        </p:nvSpPr>
        <p:spPr>
          <a:xfrm>
            <a:off x="920496" y="2614342"/>
            <a:ext cx="10058400" cy="3849624"/>
          </a:xfrm>
        </p:spPr>
        <p:txBody>
          <a:bodyPr/>
          <a:lstStyle/>
          <a:p>
            <a:r>
              <a:rPr lang="nl-NL" sz="2400" dirty="0">
                <a:latin typeface="Century Schoolbook" panose="02040604050505020304" pitchFamily="18" charset="0"/>
              </a:rPr>
              <a:t> De volgende graaf, bedacht door </a:t>
            </a:r>
            <a:r>
              <a:rPr lang="nl-NL" sz="2400" b="1" dirty="0">
                <a:latin typeface="Century Schoolbook" panose="02040604050505020304" pitchFamily="18" charset="0"/>
              </a:rPr>
              <a:t>Euler</a:t>
            </a:r>
            <a:r>
              <a:rPr lang="nl-NL" sz="2400" dirty="0">
                <a:latin typeface="Century Schoolbook" panose="02040604050505020304" pitchFamily="18" charset="0"/>
              </a:rPr>
              <a:t>, in 1736, kan je helpen: ieder van de 4 stadsdelen wordt door een     weergegeven; de bruggen worden door de lijnen weergegeven. </a:t>
            </a:r>
          </a:p>
          <a:p>
            <a:endParaRPr lang="nl-NL" dirty="0"/>
          </a:p>
        </p:txBody>
      </p:sp>
      <p:pic>
        <p:nvPicPr>
          <p:cNvPr id="4" name="Afbeelding 3" descr="Afbeeldingsresultaat">
            <a:extLst>
              <a:ext uri="{FF2B5EF4-FFF2-40B4-BE49-F238E27FC236}">
                <a16:creationId xmlns:a16="http://schemas.microsoft.com/office/drawing/2014/main" id="{6005407E-7726-49C0-881D-FF3BD305C495}"/>
              </a:ext>
            </a:extLst>
          </p:cNvPr>
          <p:cNvPicPr/>
          <p:nvPr/>
        </p:nvPicPr>
        <p:blipFill>
          <a:blip r:embed="rId2" cstate="print"/>
          <a:srcRect/>
          <a:stretch>
            <a:fillRect/>
          </a:stretch>
        </p:blipFill>
        <p:spPr bwMode="auto">
          <a:xfrm>
            <a:off x="5013219" y="3663934"/>
            <a:ext cx="2952328" cy="2376264"/>
          </a:xfrm>
          <a:prstGeom prst="rect">
            <a:avLst/>
          </a:prstGeom>
          <a:noFill/>
          <a:ln w="9525">
            <a:noFill/>
            <a:miter lim="800000"/>
            <a:headEnd/>
            <a:tailEnd/>
          </a:ln>
        </p:spPr>
      </p:pic>
      <p:sp>
        <p:nvSpPr>
          <p:cNvPr id="6" name="Ovaal 5">
            <a:extLst>
              <a:ext uri="{FF2B5EF4-FFF2-40B4-BE49-F238E27FC236}">
                <a16:creationId xmlns:a16="http://schemas.microsoft.com/office/drawing/2014/main" id="{94C7E376-FE20-43F5-A1F4-D33FEFBEB9B3}"/>
              </a:ext>
            </a:extLst>
          </p:cNvPr>
          <p:cNvSpPr/>
          <p:nvPr/>
        </p:nvSpPr>
        <p:spPr>
          <a:xfrm>
            <a:off x="7104112" y="3097959"/>
            <a:ext cx="268448" cy="260059"/>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https://upload.wikimedia.org/wikipedia/commons/5/5d/Konigsberg_bridges.png">
            <a:extLst>
              <a:ext uri="{FF2B5EF4-FFF2-40B4-BE49-F238E27FC236}">
                <a16:creationId xmlns:a16="http://schemas.microsoft.com/office/drawing/2014/main" id="{41CD8D80-6631-4CA8-977A-2CF9F5EB5B8E}"/>
              </a:ext>
            </a:extLst>
          </p:cNvPr>
          <p:cNvPicPr/>
          <p:nvPr/>
        </p:nvPicPr>
        <p:blipFill>
          <a:blip r:embed="rId3" cstate="print"/>
          <a:srcRect/>
          <a:stretch>
            <a:fillRect/>
          </a:stretch>
        </p:blipFill>
        <p:spPr bwMode="auto">
          <a:xfrm>
            <a:off x="1012984" y="3870339"/>
            <a:ext cx="2448272" cy="2232248"/>
          </a:xfrm>
          <a:prstGeom prst="rect">
            <a:avLst/>
          </a:prstGeom>
          <a:noFill/>
          <a:ln w="9525">
            <a:noFill/>
            <a:miter lim="800000"/>
            <a:headEnd/>
            <a:tailEnd/>
          </a:ln>
        </p:spPr>
      </p:pic>
      <p:sp>
        <p:nvSpPr>
          <p:cNvPr id="8" name="Ovaal 7">
            <a:extLst>
              <a:ext uri="{FF2B5EF4-FFF2-40B4-BE49-F238E27FC236}">
                <a16:creationId xmlns:a16="http://schemas.microsoft.com/office/drawing/2014/main" id="{42BFC3F8-9CAF-A1FA-F427-6E0F46EFA27A}"/>
              </a:ext>
            </a:extLst>
          </p:cNvPr>
          <p:cNvSpPr/>
          <p:nvPr/>
        </p:nvSpPr>
        <p:spPr>
          <a:xfrm>
            <a:off x="2075988" y="4919729"/>
            <a:ext cx="268448" cy="260059"/>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met pijl 8">
            <a:extLst>
              <a:ext uri="{FF2B5EF4-FFF2-40B4-BE49-F238E27FC236}">
                <a16:creationId xmlns:a16="http://schemas.microsoft.com/office/drawing/2014/main" id="{C96413F2-8CCD-459D-D6A3-06AA92AF5C35}"/>
              </a:ext>
            </a:extLst>
          </p:cNvPr>
          <p:cNvCxnSpPr>
            <a:cxnSpLocks/>
            <a:endCxn id="4" idx="1"/>
          </p:cNvCxnSpPr>
          <p:nvPr/>
        </p:nvCxnSpPr>
        <p:spPr>
          <a:xfrm flipV="1">
            <a:off x="2371344" y="4852066"/>
            <a:ext cx="2641875" cy="197693"/>
          </a:xfrm>
          <a:prstGeom prst="straightConnector1">
            <a:avLst/>
          </a:prstGeom>
          <a:ln w="38100">
            <a:solidFill>
              <a:schemeClr val="accent3">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AB53F3B5-1D47-92B5-1537-8DAF6AE8FFF8}"/>
              </a:ext>
            </a:extLst>
          </p:cNvPr>
          <p:cNvSpPr txBox="1"/>
          <p:nvPr/>
        </p:nvSpPr>
        <p:spPr>
          <a:xfrm rot="21347921">
            <a:off x="3511435" y="4593865"/>
            <a:ext cx="1515036" cy="584775"/>
          </a:xfrm>
          <a:prstGeom prst="rect">
            <a:avLst/>
          </a:prstGeom>
          <a:noFill/>
        </p:spPr>
        <p:txBody>
          <a:bodyPr wrap="square" rtlCol="0">
            <a:spAutoFit/>
          </a:bodyPr>
          <a:lstStyle/>
          <a:p>
            <a:r>
              <a:rPr lang="nl-NL" sz="1600" b="1" dirty="0">
                <a:solidFill>
                  <a:schemeClr val="accent3">
                    <a:lumMod val="50000"/>
                  </a:schemeClr>
                </a:solidFill>
              </a:rPr>
              <a:t>bij voorbeeld</a:t>
            </a:r>
          </a:p>
        </p:txBody>
      </p:sp>
      <p:sp>
        <p:nvSpPr>
          <p:cNvPr id="10" name="Tekstvak 9">
            <a:extLst>
              <a:ext uri="{FF2B5EF4-FFF2-40B4-BE49-F238E27FC236}">
                <a16:creationId xmlns:a16="http://schemas.microsoft.com/office/drawing/2014/main" id="{2E50CD3A-3558-2DD8-F8CC-2CF223985CE2}"/>
              </a:ext>
            </a:extLst>
          </p:cNvPr>
          <p:cNvSpPr txBox="1"/>
          <p:nvPr/>
        </p:nvSpPr>
        <p:spPr>
          <a:xfrm>
            <a:off x="7963206" y="3974903"/>
            <a:ext cx="3791671" cy="1938992"/>
          </a:xfrm>
          <a:prstGeom prst="rect">
            <a:avLst/>
          </a:prstGeom>
          <a:noFill/>
        </p:spPr>
        <p:txBody>
          <a:bodyPr wrap="square" rtlCol="0">
            <a:spAutoFit/>
          </a:bodyPr>
          <a:lstStyle/>
          <a:p>
            <a:r>
              <a:rPr lang="nl-NL" sz="2000" dirty="0">
                <a:latin typeface="Century Schoolbook" panose="02040604050505020304" pitchFamily="18" charset="0"/>
              </a:rPr>
              <a:t>Als je op het beginpunt wil terugkeren moet er een stadsdeel zijn met een even aantal verbindingsbruggen, en die is er niet. De wandeling is dus niet mogelijk.</a:t>
            </a:r>
          </a:p>
        </p:txBody>
      </p:sp>
    </p:spTree>
    <p:extLst>
      <p:ext uri="{BB962C8B-B14F-4D97-AF65-F5344CB8AC3E}">
        <p14:creationId xmlns:p14="http://schemas.microsoft.com/office/powerpoint/2010/main" val="348415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BB2727-04F0-6C9D-44DC-5BC18DA15EE9}"/>
              </a:ext>
            </a:extLst>
          </p:cNvPr>
          <p:cNvSpPr>
            <a:spLocks noGrp="1"/>
          </p:cNvSpPr>
          <p:nvPr>
            <p:ph type="title"/>
          </p:nvPr>
        </p:nvSpPr>
        <p:spPr/>
        <p:txBody>
          <a:bodyPr/>
          <a:lstStyle/>
          <a:p>
            <a:r>
              <a:rPr lang="nl-NL" dirty="0">
                <a:solidFill>
                  <a:srgbClr val="C00000"/>
                </a:solidFill>
              </a:rPr>
              <a:t>grafentheorie</a:t>
            </a:r>
          </a:p>
        </p:txBody>
      </p:sp>
      <p:sp>
        <p:nvSpPr>
          <p:cNvPr id="3" name="Tijdelijke aanduiding voor inhoud 2">
            <a:extLst>
              <a:ext uri="{FF2B5EF4-FFF2-40B4-BE49-F238E27FC236}">
                <a16:creationId xmlns:a16="http://schemas.microsoft.com/office/drawing/2014/main" id="{C576A593-D3BB-F7A9-FBC6-2D1BFF2D5A43}"/>
              </a:ext>
            </a:extLst>
          </p:cNvPr>
          <p:cNvSpPr>
            <a:spLocks noGrp="1"/>
          </p:cNvSpPr>
          <p:nvPr>
            <p:ph sz="quarter" idx="1"/>
          </p:nvPr>
        </p:nvSpPr>
        <p:spPr/>
        <p:txBody>
          <a:bodyPr/>
          <a:lstStyle/>
          <a:p>
            <a:r>
              <a:rPr lang="nl-NL" dirty="0"/>
              <a:t>Het idee van een verbindingsgraaf heeft zich ontwikkeld tot de grafentheorie - met ook afstanden of doorstroomsnelheden tussen de knooppunten - die toegepast wordt in:</a:t>
            </a:r>
          </a:p>
          <a:p>
            <a:r>
              <a:rPr lang="nl-NL" dirty="0"/>
              <a:t>planning en logistiek (optimaliseren van leveringsroutes en openbaar vervoer),</a:t>
            </a:r>
          </a:p>
          <a:p>
            <a:r>
              <a:rPr lang="nl-NL" dirty="0"/>
              <a:t>datatransport over computernetwerken en telecommunicatie,</a:t>
            </a:r>
          </a:p>
          <a:p>
            <a:r>
              <a:rPr lang="nl-NL" dirty="0"/>
              <a:t>planning en optimalisering van elektrische netwerken,</a:t>
            </a:r>
          </a:p>
          <a:p>
            <a:r>
              <a:rPr lang="nl-NL" dirty="0"/>
              <a:t>assembleren van DNA-sequenties,</a:t>
            </a:r>
          </a:p>
          <a:p>
            <a:r>
              <a:rPr lang="nl-NL" dirty="0"/>
              <a:t>……</a:t>
            </a:r>
          </a:p>
          <a:p>
            <a:endParaRPr lang="nl-NL" dirty="0"/>
          </a:p>
        </p:txBody>
      </p:sp>
      <p:sp>
        <p:nvSpPr>
          <p:cNvPr id="4" name="Tijdelijke aanduiding voor dianummer 3">
            <a:extLst>
              <a:ext uri="{FF2B5EF4-FFF2-40B4-BE49-F238E27FC236}">
                <a16:creationId xmlns:a16="http://schemas.microsoft.com/office/drawing/2014/main" id="{07607A3E-28D5-2D42-30A2-0A094E99D3AD}"/>
              </a:ext>
            </a:extLst>
          </p:cNvPr>
          <p:cNvSpPr>
            <a:spLocks noGrp="1"/>
          </p:cNvSpPr>
          <p:nvPr>
            <p:ph type="sldNum" sz="quarter" idx="15"/>
          </p:nvPr>
        </p:nvSpPr>
        <p:spPr/>
        <p:txBody>
          <a:bodyPr/>
          <a:lstStyle/>
          <a:p>
            <a:fld id="{528DF2CE-BAE9-4C0B-A3F3-E37A484A2053}" type="slidenum">
              <a:rPr lang="nl-NL" smtClean="0"/>
              <a:pPr/>
              <a:t>31</a:t>
            </a:fld>
            <a:endParaRPr lang="nl-NL"/>
          </a:p>
        </p:txBody>
      </p:sp>
    </p:spTree>
    <p:extLst>
      <p:ext uri="{BB962C8B-B14F-4D97-AF65-F5344CB8AC3E}">
        <p14:creationId xmlns:p14="http://schemas.microsoft.com/office/powerpoint/2010/main" val="273017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9AE12CB-59EC-C4EA-2BFC-53656DE6E802}"/>
              </a:ext>
            </a:extLst>
          </p:cNvPr>
          <p:cNvSpPr>
            <a:spLocks noGrp="1"/>
          </p:cNvSpPr>
          <p:nvPr>
            <p:ph sz="quarter" idx="1"/>
          </p:nvPr>
        </p:nvSpPr>
        <p:spPr>
          <a:xfrm>
            <a:off x="609600" y="1600200"/>
            <a:ext cx="7070576" cy="4873752"/>
          </a:xfrm>
        </p:spPr>
        <p:txBody>
          <a:bodyPr/>
          <a:lstStyle/>
          <a:p>
            <a:r>
              <a:rPr lang="nl-NL" dirty="0"/>
              <a:t>De meest veelzijdige en productiefste wiskundige ooit. </a:t>
            </a:r>
          </a:p>
          <a:p>
            <a:r>
              <a:rPr lang="nl-NL" dirty="0"/>
              <a:t>Begon zijn studie in </a:t>
            </a:r>
            <a:r>
              <a:rPr lang="nl-NL" dirty="0" err="1"/>
              <a:t>Basel</a:t>
            </a:r>
            <a:r>
              <a:rPr lang="nl-NL" dirty="0"/>
              <a:t> als student bij Johan </a:t>
            </a:r>
            <a:r>
              <a:rPr lang="nl-NL" dirty="0" err="1"/>
              <a:t>Bernoulli</a:t>
            </a:r>
            <a:r>
              <a:rPr lang="nl-NL" dirty="0"/>
              <a:t> en raakte bevriend met de </a:t>
            </a:r>
            <a:r>
              <a:rPr lang="nl-NL" dirty="0" err="1"/>
              <a:t>Bernoulli</a:t>
            </a:r>
            <a:r>
              <a:rPr lang="nl-NL" dirty="0"/>
              <a:t> familie.</a:t>
            </a:r>
          </a:p>
          <a:p>
            <a:r>
              <a:rPr lang="nl-NL" dirty="0"/>
              <a:t>Zijn vindingen zijn onlangs verzameld en uitgegeven door de universiteit van St Petersburg in een 70-delige encyclopedie.</a:t>
            </a:r>
          </a:p>
          <a:p>
            <a:r>
              <a:rPr lang="nl-NL" dirty="0"/>
              <a:t>25% van </a:t>
            </a:r>
            <a:r>
              <a:rPr lang="nl-NL" u="sng" dirty="0"/>
              <a:t>alle</a:t>
            </a:r>
            <a:r>
              <a:rPr lang="nl-NL" dirty="0"/>
              <a:t> wetenschappelijke publicaties uit de 18</a:t>
            </a:r>
            <a:r>
              <a:rPr lang="nl-NL" baseline="30000" dirty="0"/>
              <a:t>e</a:t>
            </a:r>
            <a:r>
              <a:rPr lang="nl-NL" dirty="0"/>
              <a:t> eeuw zijn van hem.</a:t>
            </a:r>
          </a:p>
          <a:p>
            <a:r>
              <a:rPr lang="nl-NL" dirty="0"/>
              <a:t>In tegenstelling tot Descartes, Huygens, Newton en Leibniz was Euler wel getrouwd.</a:t>
            </a:r>
          </a:p>
        </p:txBody>
      </p:sp>
      <p:sp>
        <p:nvSpPr>
          <p:cNvPr id="4" name="Tijdelijke aanduiding voor dianummer 3">
            <a:extLst>
              <a:ext uri="{FF2B5EF4-FFF2-40B4-BE49-F238E27FC236}">
                <a16:creationId xmlns:a16="http://schemas.microsoft.com/office/drawing/2014/main" id="{A5873433-DD16-DCC8-7D6B-E4D59A764C95}"/>
              </a:ext>
            </a:extLst>
          </p:cNvPr>
          <p:cNvSpPr>
            <a:spLocks noGrp="1"/>
          </p:cNvSpPr>
          <p:nvPr>
            <p:ph type="sldNum" sz="quarter" idx="15"/>
          </p:nvPr>
        </p:nvSpPr>
        <p:spPr/>
        <p:txBody>
          <a:bodyPr/>
          <a:lstStyle/>
          <a:p>
            <a:fld id="{528DF2CE-BAE9-4C0B-A3F3-E37A484A2053}" type="slidenum">
              <a:rPr lang="nl-NL" smtClean="0"/>
              <a:pPr/>
              <a:t>32</a:t>
            </a:fld>
            <a:endParaRPr lang="nl-NL"/>
          </a:p>
        </p:txBody>
      </p:sp>
      <p:sp>
        <p:nvSpPr>
          <p:cNvPr id="5" name="Tekstvak 4">
            <a:extLst>
              <a:ext uri="{FF2B5EF4-FFF2-40B4-BE49-F238E27FC236}">
                <a16:creationId xmlns:a16="http://schemas.microsoft.com/office/drawing/2014/main" id="{C9BA78FF-D60A-BD4F-3F24-B0429F9AE1AF}"/>
              </a:ext>
            </a:extLst>
          </p:cNvPr>
          <p:cNvSpPr txBox="1"/>
          <p:nvPr/>
        </p:nvSpPr>
        <p:spPr>
          <a:xfrm>
            <a:off x="865734" y="394279"/>
            <a:ext cx="6742434" cy="1015663"/>
          </a:xfrm>
          <a:prstGeom prst="rect">
            <a:avLst/>
          </a:prstGeom>
          <a:noFill/>
        </p:spPr>
        <p:txBody>
          <a:bodyPr wrap="square" rtlCol="0">
            <a:spAutoFit/>
          </a:bodyPr>
          <a:lstStyle/>
          <a:p>
            <a:r>
              <a:rPr lang="nl-NL" sz="3200" b="1" dirty="0">
                <a:solidFill>
                  <a:srgbClr val="FF0000"/>
                </a:solidFill>
                <a:latin typeface="+mj-lt"/>
                <a:ea typeface="Yu Gothic UI Light" panose="020B0300000000000000" pitchFamily="34" charset="-128"/>
              </a:rPr>
              <a:t>Leonard Euler </a:t>
            </a:r>
            <a:r>
              <a:rPr lang="nl-NL" sz="3200" b="1" dirty="0">
                <a:solidFill>
                  <a:srgbClr val="FF0000"/>
                </a:solidFill>
                <a:latin typeface="Yu Gothic UI Light" panose="020B0300000000000000" pitchFamily="34" charset="-128"/>
                <a:ea typeface="Yu Gothic UI Light" panose="020B0300000000000000" pitchFamily="34" charset="-128"/>
              </a:rPr>
              <a:t>(1707-1783)</a:t>
            </a:r>
          </a:p>
          <a:p>
            <a:r>
              <a:rPr lang="nl-NL" sz="2800" b="1" dirty="0">
                <a:solidFill>
                  <a:srgbClr val="FF0000"/>
                </a:solidFill>
                <a:latin typeface="Yu Gothic UI Light" panose="020B0300000000000000" pitchFamily="34" charset="-128"/>
                <a:ea typeface="Yu Gothic UI Light" panose="020B0300000000000000" pitchFamily="34" charset="-128"/>
              </a:rPr>
              <a:t>“</a:t>
            </a:r>
            <a:r>
              <a:rPr lang="nl-NL" sz="2800" b="1" dirty="0" err="1">
                <a:solidFill>
                  <a:srgbClr val="FF0000"/>
                </a:solidFill>
                <a:latin typeface="Yu Gothic UI Light" panose="020B0300000000000000" pitchFamily="34" charset="-128"/>
                <a:ea typeface="Yu Gothic UI Light" panose="020B0300000000000000" pitchFamily="34" charset="-128"/>
              </a:rPr>
              <a:t>Notre</a:t>
            </a:r>
            <a:r>
              <a:rPr lang="nl-NL" sz="2800" b="1" dirty="0">
                <a:solidFill>
                  <a:srgbClr val="FF0000"/>
                </a:solidFill>
                <a:latin typeface="Yu Gothic UI Light" panose="020B0300000000000000" pitchFamily="34" charset="-128"/>
                <a:ea typeface="Yu Gothic UI Light" panose="020B0300000000000000" pitchFamily="34" charset="-128"/>
              </a:rPr>
              <a:t> maître à </a:t>
            </a:r>
            <a:r>
              <a:rPr lang="nl-NL" sz="2800" b="1" dirty="0" err="1">
                <a:solidFill>
                  <a:srgbClr val="FF0000"/>
                </a:solidFill>
                <a:latin typeface="Yu Gothic UI Light" panose="020B0300000000000000" pitchFamily="34" charset="-128"/>
                <a:ea typeface="Yu Gothic UI Light" panose="020B0300000000000000" pitchFamily="34" charset="-128"/>
              </a:rPr>
              <a:t>tous</a:t>
            </a:r>
            <a:r>
              <a:rPr lang="nl-NL" sz="2800" b="1" dirty="0">
                <a:solidFill>
                  <a:srgbClr val="FF0000"/>
                </a:solidFill>
                <a:latin typeface="Yu Gothic UI Light" panose="020B0300000000000000" pitchFamily="34" charset="-128"/>
                <a:ea typeface="Yu Gothic UI Light" panose="020B0300000000000000" pitchFamily="34" charset="-128"/>
              </a:rPr>
              <a:t>” (Laplace  (1749- 1827))</a:t>
            </a:r>
          </a:p>
        </p:txBody>
      </p:sp>
      <p:pic>
        <p:nvPicPr>
          <p:cNvPr id="6" name="Picture 2" descr="https://upload.wikimedia.org/wikipedia/commons/thumb/6/60/Leonhard_Euler_2.jpg/220px-Leonhard_Euler_2.jpg">
            <a:extLst>
              <a:ext uri="{FF2B5EF4-FFF2-40B4-BE49-F238E27FC236}">
                <a16:creationId xmlns:a16="http://schemas.microsoft.com/office/drawing/2014/main" id="{95B75381-F5A2-65B8-6E6F-4407F29B903A}"/>
              </a:ext>
            </a:extLst>
          </p:cNvPr>
          <p:cNvPicPr>
            <a:picLocks noChangeAspect="1" noChangeArrowheads="1"/>
          </p:cNvPicPr>
          <p:nvPr/>
        </p:nvPicPr>
        <p:blipFill>
          <a:blip r:embed="rId3" cstate="print"/>
          <a:srcRect l="29930" t="5634" r="36620" b="64789"/>
          <a:stretch>
            <a:fillRect/>
          </a:stretch>
        </p:blipFill>
        <p:spPr bwMode="auto">
          <a:xfrm>
            <a:off x="7776221" y="260648"/>
            <a:ext cx="3583255" cy="39604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91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9313" y="136476"/>
            <a:ext cx="6874879" cy="724942"/>
          </a:xfrm>
        </p:spPr>
        <p:txBody>
          <a:bodyPr>
            <a:noAutofit/>
          </a:bodyPr>
          <a:lstStyle/>
          <a:p>
            <a:r>
              <a:rPr lang="nl-NL" sz="3600" b="1" dirty="0">
                <a:solidFill>
                  <a:srgbClr val="FF0000"/>
                </a:solidFill>
                <a:latin typeface="Yu Gothic UI Light" panose="020B0300000000000000" pitchFamily="34" charset="-128"/>
                <a:ea typeface="Yu Gothic UI Light" panose="020B0300000000000000" pitchFamily="34" charset="-128"/>
              </a:rPr>
              <a:t>Eulers betekenis voor de wiskunde </a:t>
            </a:r>
          </a:p>
        </p:txBody>
      </p:sp>
      <mc:AlternateContent xmlns:mc="http://schemas.openxmlformats.org/markup-compatibility/2006" xmlns:a14="http://schemas.microsoft.com/office/drawing/2010/main">
        <mc:Choice Requires="a14">
          <p:sp>
            <p:nvSpPr>
              <p:cNvPr id="3" name="Tijdelijke aanduiding voor inhoud 2"/>
              <p:cNvSpPr>
                <a:spLocks noGrp="1"/>
              </p:cNvSpPr>
              <p:nvPr>
                <p:ph sz="quarter" idx="1"/>
              </p:nvPr>
            </p:nvSpPr>
            <p:spPr>
              <a:xfrm>
                <a:off x="695400" y="1124744"/>
                <a:ext cx="10692680" cy="5616624"/>
              </a:xfrm>
            </p:spPr>
            <p:txBody>
              <a:bodyPr>
                <a:normAutofit/>
              </a:bodyPr>
              <a:lstStyle/>
              <a:p>
                <a:r>
                  <a:rPr lang="nl-NL" dirty="0"/>
                  <a:t>Hield zich met </a:t>
                </a:r>
                <a:r>
                  <a:rPr lang="nl-NL" u="sng" dirty="0"/>
                  <a:t>alle</a:t>
                </a:r>
                <a:r>
                  <a:rPr lang="nl-NL" dirty="0"/>
                  <a:t> wiskunde onderwerpen bezig.</a:t>
                </a:r>
              </a:p>
              <a:p>
                <a:r>
                  <a:rPr lang="nl-NL" dirty="0"/>
                  <a:t>De notaties voor: </a:t>
                </a:r>
                <a:r>
                  <a:rPr lang="el-GR" dirty="0">
                    <a:latin typeface="Times New Roman"/>
                    <a:cs typeface="Times New Roman"/>
                  </a:rPr>
                  <a:t>π</a:t>
                </a:r>
                <a:r>
                  <a:rPr lang="nl-NL" dirty="0"/>
                  <a:t>, </a:t>
                </a:r>
                <a14:m>
                  <m:oMath xmlns:m="http://schemas.openxmlformats.org/officeDocument/2006/math">
                    <m:rad>
                      <m:radPr>
                        <m:degHide m:val="on"/>
                        <m:ctrlPr>
                          <a:rPr lang="nl-NL" i="1" smtClean="0">
                            <a:latin typeface="Cambria Math" panose="02040503050406030204" pitchFamily="18" charset="0"/>
                          </a:rPr>
                        </m:ctrlPr>
                      </m:radPr>
                      <m:deg/>
                      <m:e>
                        <m:r>
                          <a:rPr lang="nl-NL" b="0" i="1" smtClean="0">
                            <a:latin typeface="Cambria Math" panose="02040503050406030204" pitchFamily="18" charset="0"/>
                          </a:rPr>
                          <m:t>−1</m:t>
                        </m:r>
                      </m:e>
                    </m:rad>
                    <m:r>
                      <a:rPr lang="nl-NL" b="0" i="0" smtClean="0">
                        <a:latin typeface="Cambria Math" panose="02040503050406030204" pitchFamily="18" charset="0"/>
                      </a:rPr>
                      <m:t> </m:t>
                    </m:r>
                  </m:oMath>
                </a14:m>
                <a:r>
                  <a:rPr lang="nl-NL" dirty="0"/>
                  <a:t>= </a:t>
                </a:r>
                <a:r>
                  <a:rPr lang="nl-NL" i="1" dirty="0"/>
                  <a:t>i, </a:t>
                </a:r>
                <a:r>
                  <a:rPr lang="nl-NL" dirty="0"/>
                  <a:t>de woorden </a:t>
                </a:r>
                <a:r>
                  <a:rPr lang="nl-NL" i="1" dirty="0"/>
                  <a:t>functie, cosinus, sinus, tangens, </a:t>
                </a:r>
                <a:r>
                  <a:rPr lang="nl-NL" dirty="0"/>
                  <a:t>het som-teken </a:t>
                </a:r>
                <a:r>
                  <a:rPr lang="nl-NL" sz="2800" dirty="0"/>
                  <a:t>Σ,</a:t>
                </a:r>
                <a:r>
                  <a:rPr lang="nl-NL" i="1" dirty="0"/>
                  <a:t> </a:t>
                </a:r>
                <a:r>
                  <a:rPr lang="nl-NL" dirty="0"/>
                  <a:t>etc.</a:t>
                </a:r>
              </a:p>
              <a:p>
                <a:r>
                  <a:rPr lang="nl-NL" dirty="0"/>
                  <a:t>De systematische analyse van functies, ook binnen de complexe getallen (</a:t>
                </a:r>
                <a:r>
                  <a:rPr lang="nl-NL" dirty="0" err="1"/>
                  <a:t>ln</a:t>
                </a:r>
                <a:r>
                  <a:rPr lang="nl-NL" dirty="0"/>
                  <a:t>(-1) = </a:t>
                </a:r>
                <a:r>
                  <a:rPr lang="el-GR" dirty="0">
                    <a:latin typeface="Times New Roman"/>
                    <a:cs typeface="Times New Roman"/>
                  </a:rPr>
                  <a:t>π </a:t>
                </a:r>
                <a:r>
                  <a:rPr lang="nl-NL" dirty="0">
                    <a:latin typeface="Times New Roman"/>
                    <a:cs typeface="Times New Roman"/>
                  </a:rPr>
                  <a:t>∙</a:t>
                </a:r>
                <a:r>
                  <a:rPr lang="nl-NL" i="1" dirty="0"/>
                  <a:t>i</a:t>
                </a:r>
                <a:r>
                  <a:rPr lang="nl-NL" dirty="0"/>
                  <a:t>), </a:t>
                </a:r>
              </a:p>
              <a:p>
                <a:r>
                  <a:rPr lang="nl-NL" dirty="0"/>
                  <a:t>(en een beter grondtal voor logaritmen dan 10: </a:t>
                </a:r>
                <a:r>
                  <a:rPr lang="nl-NL" i="1" dirty="0"/>
                  <a:t>e </a:t>
                </a:r>
                <a:r>
                  <a:rPr lang="nl-NL" dirty="0"/>
                  <a:t>= 2,7182…).</a:t>
                </a:r>
                <a:endParaRPr lang="nl-NL" i="1" dirty="0"/>
              </a:p>
              <a:p>
                <a:pPr lvl="0"/>
                <a:r>
                  <a:rPr lang="nl-NL" dirty="0"/>
                  <a:t>Getaltheorie (o.a. bewijs van Fermats vermoeden voor </a:t>
                </a:r>
                <a:r>
                  <a:rPr lang="nl-NL" i="1" dirty="0"/>
                  <a:t>n</a:t>
                </a:r>
                <a:r>
                  <a:rPr lang="nl-NL" dirty="0"/>
                  <a:t>=3). </a:t>
                </a:r>
              </a:p>
              <a:p>
                <a:pPr marL="0" lvl="0" indent="0">
                  <a:buNone/>
                </a:pPr>
                <a:r>
                  <a:rPr lang="nl-NL" dirty="0"/>
                  <a:t>    Het modelleren van fysische problemen tot differentiaalvergelijkingen en oplossingsmethoden ervoor.</a:t>
                </a:r>
              </a:p>
              <a:p>
                <a:r>
                  <a:rPr lang="nl-NL" dirty="0"/>
                  <a:t>De eindige elementenmethode.</a:t>
                </a:r>
              </a:p>
              <a:p>
                <a:r>
                  <a:rPr lang="nl-NL" dirty="0"/>
                  <a:t>Een oplossing voor het knikprobleem.</a:t>
                </a:r>
              </a:p>
              <a:p>
                <a:r>
                  <a:rPr lang="nl-NL" dirty="0"/>
                  <a:t>Ontwikkeling van de variatierekening.</a:t>
                </a:r>
              </a:p>
              <a:p>
                <a:pPr marL="0" indent="0">
                  <a:buNone/>
                </a:pPr>
                <a:endParaRPr lang="nl-NL" dirty="0"/>
              </a:p>
            </p:txBody>
          </p:sp>
        </mc:Choice>
        <mc:Fallback xmlns="">
          <p:sp>
            <p:nvSpPr>
              <p:cNvPr id="3" name="Tijdelijke aanduiding voor inhoud 2"/>
              <p:cNvSpPr>
                <a:spLocks noGrp="1" noRot="1" noChangeAspect="1" noMove="1" noResize="1" noEditPoints="1" noAdjustHandles="1" noChangeArrowheads="1" noChangeShapeType="1" noTextEdit="1"/>
              </p:cNvSpPr>
              <p:nvPr>
                <p:ph sz="quarter" idx="1"/>
              </p:nvPr>
            </p:nvSpPr>
            <p:spPr>
              <a:xfrm>
                <a:off x="695400" y="1124744"/>
                <a:ext cx="10692680" cy="5616624"/>
              </a:xfrm>
              <a:blipFill>
                <a:blip r:embed="rId3"/>
                <a:stretch>
                  <a:fillRect l="-855" t="-869" r="-912"/>
                </a:stretch>
              </a:blipFill>
            </p:spPr>
            <p:txBody>
              <a:bodyPr/>
              <a:lstStyle/>
              <a:p>
                <a:r>
                  <a:rPr lang="nl-NL">
                    <a:noFill/>
                  </a:rPr>
                  <a:t> </a:t>
                </a:r>
              </a:p>
            </p:txBody>
          </p:sp>
        </mc:Fallback>
      </mc:AlternateContent>
      <p:sp>
        <p:nvSpPr>
          <p:cNvPr id="4" name="Tijdelijke aanduiding voor dianummer 3"/>
          <p:cNvSpPr>
            <a:spLocks noGrp="1"/>
          </p:cNvSpPr>
          <p:nvPr>
            <p:ph type="sldNum" sz="quarter" idx="15"/>
          </p:nvPr>
        </p:nvSpPr>
        <p:spPr/>
        <p:txBody>
          <a:bodyPr/>
          <a:lstStyle/>
          <a:p>
            <a:fld id="{528DF2CE-BAE9-4C0B-A3F3-E37A484A2053}" type="slidenum">
              <a:rPr lang="nl-NL" smtClean="0"/>
              <a:pPr/>
              <a:t>33</a:t>
            </a:fld>
            <a:endParaRPr lang="nl-NL"/>
          </a:p>
        </p:txBody>
      </p:sp>
      <p:pic>
        <p:nvPicPr>
          <p:cNvPr id="8" name="Afbeelding 7" descr="zw10kl1.jpg"/>
          <p:cNvPicPr>
            <a:picLocks noChangeAspect="1"/>
          </p:cNvPicPr>
          <p:nvPr/>
        </p:nvPicPr>
        <p:blipFill>
          <a:blip r:embed="rId4" cstate="print">
            <a:lum bright="-10000"/>
          </a:blip>
          <a:stretch>
            <a:fillRect/>
          </a:stretch>
        </p:blipFill>
        <p:spPr>
          <a:xfrm>
            <a:off x="9204176" y="136476"/>
            <a:ext cx="2183904" cy="10482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9C3D2-3381-2199-66AD-082457C75D38}"/>
              </a:ext>
            </a:extLst>
          </p:cNvPr>
          <p:cNvSpPr>
            <a:spLocks noGrp="1"/>
          </p:cNvSpPr>
          <p:nvPr>
            <p:ph type="title"/>
          </p:nvPr>
        </p:nvSpPr>
        <p:spPr/>
        <p:txBody>
          <a:bodyPr/>
          <a:lstStyle/>
          <a:p>
            <a:r>
              <a:rPr lang="nl-NL" dirty="0">
                <a:solidFill>
                  <a:srgbClr val="FF0000"/>
                </a:solidFill>
              </a:rPr>
              <a:t>Eindige elementen methode.</a:t>
            </a:r>
          </a:p>
        </p:txBody>
      </p:sp>
      <p:sp>
        <p:nvSpPr>
          <p:cNvPr id="3" name="Tijdelijke aanduiding voor inhoud 2">
            <a:extLst>
              <a:ext uri="{FF2B5EF4-FFF2-40B4-BE49-F238E27FC236}">
                <a16:creationId xmlns:a16="http://schemas.microsoft.com/office/drawing/2014/main" id="{828AC223-ED0F-F268-783B-2280447D4C16}"/>
              </a:ext>
            </a:extLst>
          </p:cNvPr>
          <p:cNvSpPr>
            <a:spLocks noGrp="1"/>
          </p:cNvSpPr>
          <p:nvPr>
            <p:ph sz="quarter" idx="1"/>
          </p:nvPr>
        </p:nvSpPr>
        <p:spPr>
          <a:xfrm>
            <a:off x="540512" y="1654496"/>
            <a:ext cx="9823788" cy="4413104"/>
          </a:xfrm>
        </p:spPr>
        <p:txBody>
          <a:bodyPr>
            <a:normAutofit/>
          </a:bodyPr>
          <a:lstStyle/>
          <a:p>
            <a:r>
              <a:rPr lang="nl-NL" dirty="0"/>
              <a:t>In de Eindige elementen methode wordt een constructie opgebouwd (gedacht)  in een eindig aantal elementen die volgens een systematische ordening aan elkaar gekoppeld kunnen worden.  </a:t>
            </a:r>
          </a:p>
          <a:p>
            <a:r>
              <a:rPr lang="nl-NL" dirty="0"/>
              <a:t>In de knooppunten kunnen dan vergelijkingen worden opgesteld en aan elkaar verbonden worden. </a:t>
            </a:r>
          </a:p>
        </p:txBody>
      </p:sp>
      <p:sp>
        <p:nvSpPr>
          <p:cNvPr id="4" name="Tijdelijke aanduiding voor dianummer 3">
            <a:extLst>
              <a:ext uri="{FF2B5EF4-FFF2-40B4-BE49-F238E27FC236}">
                <a16:creationId xmlns:a16="http://schemas.microsoft.com/office/drawing/2014/main" id="{C1BEA513-7521-CA93-2E41-E90F458C96AE}"/>
              </a:ext>
            </a:extLst>
          </p:cNvPr>
          <p:cNvSpPr>
            <a:spLocks noGrp="1"/>
          </p:cNvSpPr>
          <p:nvPr>
            <p:ph type="sldNum" sz="quarter" idx="15"/>
          </p:nvPr>
        </p:nvSpPr>
        <p:spPr/>
        <p:txBody>
          <a:bodyPr/>
          <a:lstStyle/>
          <a:p>
            <a:fld id="{528DF2CE-BAE9-4C0B-A3F3-E37A484A2053}" type="slidenum">
              <a:rPr lang="nl-NL" smtClean="0"/>
              <a:pPr/>
              <a:t>34</a:t>
            </a:fld>
            <a:endParaRPr lang="nl-NL" dirty="0"/>
          </a:p>
        </p:txBody>
      </p:sp>
      <p:pic>
        <p:nvPicPr>
          <p:cNvPr id="6" name="Afbeelding 5" descr="Afbeelding met tekst, schermopname, Rechthoek, computer&#10;&#10;Automatisch gegenereerde beschrijving">
            <a:extLst>
              <a:ext uri="{FF2B5EF4-FFF2-40B4-BE49-F238E27FC236}">
                <a16:creationId xmlns:a16="http://schemas.microsoft.com/office/drawing/2014/main" id="{A7AFC14F-B7DC-12F5-CEC9-64DD633FE12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1654" t="20063" r="41575" b="67150"/>
          <a:stretch/>
        </p:blipFill>
        <p:spPr>
          <a:xfrm>
            <a:off x="6115891" y="3331693"/>
            <a:ext cx="4462552" cy="2133606"/>
          </a:xfrm>
          <a:prstGeom prst="rect">
            <a:avLst/>
          </a:prstGeom>
        </p:spPr>
      </p:pic>
      <p:sp>
        <p:nvSpPr>
          <p:cNvPr id="7" name="Tekstvak 6">
            <a:extLst>
              <a:ext uri="{FF2B5EF4-FFF2-40B4-BE49-F238E27FC236}">
                <a16:creationId xmlns:a16="http://schemas.microsoft.com/office/drawing/2014/main" id="{4440B38F-DF3F-5404-C982-E6DA3E229ABF}"/>
              </a:ext>
            </a:extLst>
          </p:cNvPr>
          <p:cNvSpPr txBox="1"/>
          <p:nvPr/>
        </p:nvSpPr>
        <p:spPr>
          <a:xfrm>
            <a:off x="839416" y="3645024"/>
            <a:ext cx="5420252" cy="3046988"/>
          </a:xfrm>
          <a:prstGeom prst="rect">
            <a:avLst/>
          </a:prstGeom>
          <a:noFill/>
        </p:spPr>
        <p:txBody>
          <a:bodyPr wrap="square" rtlCol="0">
            <a:spAutoFit/>
          </a:bodyPr>
          <a:lstStyle/>
          <a:p>
            <a:r>
              <a:rPr lang="nl-NL" sz="2400" dirty="0"/>
              <a:t>In Eulers tijd nog toegepast op lineaire problemen in de sterkteleer en mechanica. Later ook op complexe niet lineaire problemen, die niet analytisch op te lossen zijn. Het zijn dan numerieke methoden die met computers worden nagerekend in CAD programmatuur.</a:t>
            </a:r>
          </a:p>
        </p:txBody>
      </p:sp>
    </p:spTree>
    <p:extLst>
      <p:ext uri="{BB962C8B-B14F-4D97-AF65-F5344CB8AC3E}">
        <p14:creationId xmlns:p14="http://schemas.microsoft.com/office/powerpoint/2010/main" val="140349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 Berekeningsaspecten van hulpconstructies | STUBECO - Studievereniging  Uitvoering Betonconstructies">
            <a:extLst>
              <a:ext uri="{FF2B5EF4-FFF2-40B4-BE49-F238E27FC236}">
                <a16:creationId xmlns:a16="http://schemas.microsoft.com/office/drawing/2014/main" id="{DF56A6B0-E0D6-BFDB-3FF4-62D0C0793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165" y="2554200"/>
            <a:ext cx="4275668" cy="181467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AB4C4245-E030-6BCC-D730-A3B67F201E30}"/>
                  </a:ext>
                </a:extLst>
              </p:cNvPr>
              <p:cNvSpPr txBox="1"/>
              <p:nvPr/>
            </p:nvSpPr>
            <p:spPr>
              <a:xfrm>
                <a:off x="581324" y="4147550"/>
                <a:ext cx="9956800" cy="3129126"/>
              </a:xfrm>
              <a:prstGeom prst="rect">
                <a:avLst/>
              </a:prstGeom>
              <a:noFill/>
            </p:spPr>
            <p:txBody>
              <a:bodyPr wrap="square" rtlCol="0">
                <a:spAutoFit/>
              </a:bodyPr>
              <a:lstStyle/>
              <a:p>
                <a:r>
                  <a:rPr lang="nl-NL" sz="2400" b="1" dirty="0"/>
                  <a:t>Balkvergelijking Euler-</a:t>
                </a:r>
                <a:r>
                  <a:rPr lang="nl-NL" sz="2400" b="1" dirty="0" err="1"/>
                  <a:t>Bernoulli</a:t>
                </a:r>
                <a:r>
                  <a:rPr lang="nl-NL" sz="2400" b="1" dirty="0"/>
                  <a:t>.</a:t>
                </a:r>
              </a:p>
              <a:p>
                <a:r>
                  <a:rPr lang="nl-NL" sz="2000" dirty="0"/>
                  <a:t>Neem een dunne balk die aan een kant is ingeklemd  en aan de andere kant scharnierend is ondersteund. Belast deze balk met een verticale belasting </a:t>
                </a:r>
                <a:r>
                  <a:rPr lang="nl-NL" sz="2000" i="1" dirty="0"/>
                  <a:t>q</a:t>
                </a:r>
                <a:r>
                  <a:rPr lang="nl-NL" sz="2000" dirty="0"/>
                  <a:t>(</a:t>
                </a:r>
                <a:r>
                  <a:rPr lang="nl-NL" sz="2000" i="1" dirty="0"/>
                  <a:t>x</a:t>
                </a:r>
                <a:r>
                  <a:rPr lang="nl-NL" sz="2000" dirty="0"/>
                  <a:t>), met </a:t>
                </a:r>
                <a:r>
                  <a:rPr lang="nl-NL" sz="2000" i="1" dirty="0"/>
                  <a:t>x</a:t>
                </a:r>
                <a:r>
                  <a:rPr lang="nl-NL" sz="2000" dirty="0"/>
                  <a:t> gemeten vanaf het vaste punt. Dan zal de doorbuigen </a:t>
                </a:r>
                <a:r>
                  <a:rPr lang="nl-NL" sz="2000" i="1" dirty="0"/>
                  <a:t>y(x)</a:t>
                </a:r>
                <a:r>
                  <a:rPr lang="nl-NL" sz="2000" dirty="0"/>
                  <a:t> voldoen aan de vergelijking: </a:t>
                </a:r>
              </a:p>
              <a:p>
                <a:r>
                  <a:rPr lang="nl-NL" sz="2000" dirty="0"/>
                  <a:t>                                                 </a:t>
                </a:r>
                <a:r>
                  <a:rPr lang="nl-NL" sz="2000" i="1" dirty="0"/>
                  <a:t>E</a:t>
                </a:r>
                <a14:m>
                  <m:oMath xmlns:m="http://schemas.openxmlformats.org/officeDocument/2006/math">
                    <m:r>
                      <m:rPr>
                        <m:nor/>
                      </m:rPr>
                      <a:rPr lang="nl-NL" sz="2000" i="1" dirty="0">
                        <a:latin typeface="Century Schoolbook" panose="02040604050505020304" pitchFamily="18" charset="0"/>
                      </a:rPr>
                      <m:t>∙</m:t>
                    </m:r>
                  </m:oMath>
                </a14:m>
                <a:r>
                  <a:rPr lang="nl-NL" sz="2000" i="1" dirty="0"/>
                  <a:t>I</a:t>
                </a:r>
                <a14:m>
                  <m:oMath xmlns:m="http://schemas.openxmlformats.org/officeDocument/2006/math">
                    <m:f>
                      <m:fPr>
                        <m:ctrlPr>
                          <a:rPr lang="nl-NL" sz="2400" i="1" dirty="0" smtClean="0">
                            <a:latin typeface="Cambria Math" panose="02040503050406030204" pitchFamily="18" charset="0"/>
                          </a:rPr>
                        </m:ctrlPr>
                      </m:fPr>
                      <m:num>
                        <m:sSup>
                          <m:sSupPr>
                            <m:ctrlPr>
                              <a:rPr lang="nl-NL" sz="2400" i="1" dirty="0">
                                <a:latin typeface="Cambria Math" panose="02040503050406030204" pitchFamily="18" charset="0"/>
                              </a:rPr>
                            </m:ctrlPr>
                          </m:sSupPr>
                          <m:e>
                            <m:r>
                              <a:rPr lang="nl-NL" sz="2400" i="1" dirty="0">
                                <a:latin typeface="Cambria Math" panose="02040503050406030204" pitchFamily="18" charset="0"/>
                              </a:rPr>
                              <m:t>   </m:t>
                            </m:r>
                            <m:r>
                              <a:rPr lang="nl-NL" sz="2400" i="1" dirty="0">
                                <a:latin typeface="Cambria Math" panose="02040503050406030204" pitchFamily="18" charset="0"/>
                              </a:rPr>
                              <m:t>𝑑</m:t>
                            </m:r>
                          </m:e>
                          <m:sup>
                            <m:r>
                              <a:rPr lang="nl-NL" sz="2400" i="1" dirty="0">
                                <a:latin typeface="Cambria Math" panose="02040503050406030204" pitchFamily="18" charset="0"/>
                              </a:rPr>
                              <m:t>4</m:t>
                            </m:r>
                          </m:sup>
                        </m:sSup>
                        <m:r>
                          <m:rPr>
                            <m:nor/>
                          </m:rPr>
                          <a:rPr lang="nl-NL" sz="2400" i="1" dirty="0"/>
                          <m:t>y</m:t>
                        </m:r>
                      </m:num>
                      <m:den>
                        <m:sSup>
                          <m:sSupPr>
                            <m:ctrlPr>
                              <a:rPr lang="nl-NL" sz="2400" i="1" dirty="0">
                                <a:latin typeface="Cambria Math" panose="02040503050406030204" pitchFamily="18" charset="0"/>
                              </a:rPr>
                            </m:ctrlPr>
                          </m:sSupPr>
                          <m:e>
                            <m:r>
                              <a:rPr lang="nl-NL" sz="2400" i="1" dirty="0">
                                <a:latin typeface="Cambria Math" panose="02040503050406030204" pitchFamily="18" charset="0"/>
                              </a:rPr>
                              <m:t> </m:t>
                            </m:r>
                            <m:r>
                              <a:rPr lang="nl-NL" sz="2400" i="1" dirty="0">
                                <a:latin typeface="Cambria Math" panose="02040503050406030204" pitchFamily="18" charset="0"/>
                              </a:rPr>
                              <m:t>𝑑𝑥</m:t>
                            </m:r>
                          </m:e>
                          <m:sup>
                            <m:r>
                              <a:rPr lang="nl-NL" sz="2400" i="1" dirty="0">
                                <a:latin typeface="Cambria Math" panose="02040503050406030204" pitchFamily="18" charset="0"/>
                              </a:rPr>
                              <m:t>4</m:t>
                            </m:r>
                          </m:sup>
                        </m:sSup>
                      </m:den>
                    </m:f>
                  </m:oMath>
                </a14:m>
                <a:r>
                  <a:rPr lang="nl-NL" sz="2000" dirty="0"/>
                  <a:t> </a:t>
                </a:r>
                <a14:m>
                  <m:oMath xmlns:m="http://schemas.openxmlformats.org/officeDocument/2006/math">
                    <m:r>
                      <a:rPr lang="nl-NL" sz="2000" b="0" i="1" dirty="0" smtClean="0">
                        <a:latin typeface="Cambria Math" panose="02040503050406030204" pitchFamily="18" charset="0"/>
                      </a:rPr>
                      <m:t>=</m:t>
                    </m:r>
                    <m:r>
                      <a:rPr lang="nl-NL" sz="2000" b="0" i="1" dirty="0" smtClean="0">
                        <a:latin typeface="Cambria Math" panose="02040503050406030204" pitchFamily="18" charset="0"/>
                      </a:rPr>
                      <m:t>𝑞</m:t>
                    </m:r>
                    <m:d>
                      <m:dPr>
                        <m:ctrlPr>
                          <a:rPr lang="nl-NL" sz="2000" b="0" i="1" dirty="0" smtClean="0">
                            <a:latin typeface="Cambria Math" panose="02040503050406030204" pitchFamily="18" charset="0"/>
                          </a:rPr>
                        </m:ctrlPr>
                      </m:dPr>
                      <m:e>
                        <m:r>
                          <a:rPr lang="nl-NL" sz="2000" b="0" i="1" dirty="0" smtClean="0">
                            <a:latin typeface="Cambria Math" panose="02040503050406030204" pitchFamily="18" charset="0"/>
                          </a:rPr>
                          <m:t>𝑥</m:t>
                        </m:r>
                      </m:e>
                    </m:d>
                    <m:r>
                      <a:rPr lang="nl-NL" sz="2000" b="0" i="1" dirty="0" smtClean="0">
                        <a:latin typeface="Cambria Math" panose="02040503050406030204" pitchFamily="18" charset="0"/>
                      </a:rPr>
                      <m:t> </m:t>
                    </m:r>
                  </m:oMath>
                </a14:m>
                <a:endParaRPr lang="nl-NL" sz="2000" b="0" dirty="0"/>
              </a:p>
              <a:p>
                <a:r>
                  <a:rPr lang="nl-NL" sz="2000" dirty="0"/>
                  <a:t>Deze balktheorie is o.a. toegepast bij de bouw van de Eiffeltoren en reuzenraden. </a:t>
                </a:r>
              </a:p>
              <a:p>
                <a:br>
                  <a:rPr lang="nl-NL" dirty="0"/>
                </a:br>
                <a:endParaRPr lang="nl-NL" dirty="0"/>
              </a:p>
            </p:txBody>
          </p:sp>
        </mc:Choice>
        <mc:Fallback xmlns="">
          <p:sp>
            <p:nvSpPr>
              <p:cNvPr id="3" name="Tekstvak 2">
                <a:extLst>
                  <a:ext uri="{FF2B5EF4-FFF2-40B4-BE49-F238E27FC236}">
                    <a16:creationId xmlns:a16="http://schemas.microsoft.com/office/drawing/2014/main" id="{AB4C4245-E030-6BCC-D730-A3B67F201E30}"/>
                  </a:ext>
                </a:extLst>
              </p:cNvPr>
              <p:cNvSpPr txBox="1">
                <a:spLocks noRot="1" noChangeAspect="1" noMove="1" noResize="1" noEditPoints="1" noAdjustHandles="1" noChangeArrowheads="1" noChangeShapeType="1" noTextEdit="1"/>
              </p:cNvSpPr>
              <p:nvPr/>
            </p:nvSpPr>
            <p:spPr>
              <a:xfrm>
                <a:off x="581324" y="4147550"/>
                <a:ext cx="9956800" cy="3129126"/>
              </a:xfrm>
              <a:prstGeom prst="rect">
                <a:avLst/>
              </a:prstGeom>
              <a:blipFill>
                <a:blip r:embed="rId4"/>
                <a:stretch>
                  <a:fillRect l="-918" t="-1556" r="-97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D2885620-DE71-FD08-3227-9C6B2D2FBD98}"/>
                  </a:ext>
                </a:extLst>
              </p:cNvPr>
              <p:cNvSpPr>
                <a:spLocks noGrp="1"/>
              </p:cNvSpPr>
              <p:nvPr>
                <p:ph type="title"/>
              </p:nvPr>
            </p:nvSpPr>
            <p:spPr>
              <a:xfrm>
                <a:off x="590641" y="255458"/>
                <a:ext cx="9956800" cy="1143000"/>
              </a:xfrm>
            </p:spPr>
            <p:txBody>
              <a:bodyPr/>
              <a:lstStyle/>
              <a:p>
                <a:r>
                  <a:rPr lang="nl-NL" dirty="0"/>
                  <a:t>Eulers oplossing van het knikprobleem en de Balkvergelijking van Euler-</a:t>
                </a:r>
                <a:r>
                  <a:rPr lang="nl-NL" dirty="0" err="1"/>
                  <a:t>Bernoulli</a:t>
                </a:r>
                <a:r>
                  <a:rPr lang="nl-NL" dirty="0"/>
                  <a:t>.</a:t>
                </a:r>
                <a:r>
                  <a:rPr lang="nl-NL" sz="3200" dirty="0"/>
                  <a:t> </a:t>
                </a:r>
                <a14:m>
                  <m:oMath xmlns:m="http://schemas.openxmlformats.org/officeDocument/2006/math">
                    <m:r>
                      <a:rPr lang="nl-NL" sz="3200" b="0" i="1" dirty="0" smtClean="0">
                        <a:latin typeface="Cambria Math" panose="02040503050406030204" pitchFamily="18" charset="0"/>
                      </a:rPr>
                      <m:t> </m:t>
                    </m:r>
                  </m:oMath>
                </a14:m>
                <a:endParaRPr lang="nl-NL" dirty="0"/>
              </a:p>
            </p:txBody>
          </p:sp>
        </mc:Choice>
        <mc:Fallback xmlns="">
          <p:sp>
            <p:nvSpPr>
              <p:cNvPr id="2" name="Titel 1">
                <a:extLst>
                  <a:ext uri="{FF2B5EF4-FFF2-40B4-BE49-F238E27FC236}">
                    <a16:creationId xmlns:a16="http://schemas.microsoft.com/office/drawing/2014/main" id="{D2885620-DE71-FD08-3227-9C6B2D2FBD98}"/>
                  </a:ext>
                </a:extLst>
              </p:cNvPr>
              <p:cNvSpPr>
                <a:spLocks noGrp="1" noRot="1" noChangeAspect="1" noMove="1" noResize="1" noEditPoints="1" noAdjustHandles="1" noChangeArrowheads="1" noChangeShapeType="1" noTextEdit="1"/>
              </p:cNvSpPr>
              <p:nvPr>
                <p:ph type="title"/>
              </p:nvPr>
            </p:nvSpPr>
            <p:spPr>
              <a:xfrm>
                <a:off x="590641" y="255458"/>
                <a:ext cx="9956800" cy="1143000"/>
              </a:xfrm>
              <a:blipFill>
                <a:blip r:embed="rId8"/>
                <a:stretch>
                  <a:fillRect l="-1470" b="-16043"/>
                </a:stretch>
              </a:blipFill>
            </p:spPr>
            <p:txBody>
              <a:bodyPr/>
              <a:lstStyle/>
              <a:p>
                <a:r>
                  <a:rPr lang="nl-NL">
                    <a:noFill/>
                  </a:rPr>
                  <a:t> </a:t>
                </a:r>
              </a:p>
            </p:txBody>
          </p:sp>
        </mc:Fallback>
      </mc:AlternateContent>
      <p:sp>
        <p:nvSpPr>
          <p:cNvPr id="4" name="Tijdelijke aanduiding voor dianummer 3">
            <a:extLst>
              <a:ext uri="{FF2B5EF4-FFF2-40B4-BE49-F238E27FC236}">
                <a16:creationId xmlns:a16="http://schemas.microsoft.com/office/drawing/2014/main" id="{7DD2574E-BF98-DA3F-9190-3B7B0436C36E}"/>
              </a:ext>
            </a:extLst>
          </p:cNvPr>
          <p:cNvSpPr>
            <a:spLocks noGrp="1"/>
          </p:cNvSpPr>
          <p:nvPr>
            <p:ph type="sldNum" sz="quarter" idx="15"/>
          </p:nvPr>
        </p:nvSpPr>
        <p:spPr/>
        <p:txBody>
          <a:bodyPr/>
          <a:lstStyle/>
          <a:p>
            <a:fld id="{528DF2CE-BAE9-4C0B-A3F3-E37A484A2053}" type="slidenum">
              <a:rPr lang="nl-NL" smtClean="0"/>
              <a:pPr/>
              <a:t>35</a:t>
            </a:fld>
            <a:endParaRPr lang="nl-NL"/>
          </a:p>
        </p:txBody>
      </p:sp>
      <p:pic>
        <p:nvPicPr>
          <p:cNvPr id="1030" name="Picture 6">
            <a:extLst>
              <a:ext uri="{FF2B5EF4-FFF2-40B4-BE49-F238E27FC236}">
                <a16:creationId xmlns:a16="http://schemas.microsoft.com/office/drawing/2014/main" id="{1ED3BAC2-68E8-2C87-F9CE-F19DD10F73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376" y="1647697"/>
            <a:ext cx="1323975" cy="25244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A203C9B6-6C15-657F-5D44-03796F0C0EE4}"/>
              </a:ext>
            </a:extLst>
          </p:cNvPr>
          <p:cNvSpPr>
            <a:spLocks noChangeArrowheads="1"/>
          </p:cNvSpPr>
          <p:nvPr/>
        </p:nvSpPr>
        <p:spPr bwMode="auto">
          <a:xfrm>
            <a:off x="479376" y="22762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800" b="0" i="0" u="none" strike="noStrike" cap="none" normalizeH="0" baseline="0">
                <a:ln>
                  <a:noFill/>
                </a:ln>
                <a:solidFill>
                  <a:schemeClr val="tx1"/>
                </a:solidFill>
                <a:effectLst/>
                <a:latin typeface="Arial" panose="020B0604020202020204" pitchFamily="34"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B75CED71-F171-2F37-2FE2-2172112DAD09}"/>
                  </a:ext>
                </a:extLst>
              </p:cNvPr>
              <p:cNvSpPr txBox="1"/>
              <p:nvPr/>
            </p:nvSpPr>
            <p:spPr>
              <a:xfrm>
                <a:off x="1914484" y="1998277"/>
                <a:ext cx="835292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0" i="1" dirty="0" smtClean="0">
                          <a:latin typeface="Cambria Math" panose="02040503050406030204" pitchFamily="18" charset="0"/>
                        </a:rPr>
                        <m:t> </m:t>
                      </m:r>
                    </m:oMath>
                  </m:oMathPara>
                </a14:m>
                <a:endParaRPr lang="nl-NL" sz="2000" dirty="0"/>
              </a:p>
            </p:txBody>
          </p:sp>
        </mc:Choice>
        <mc:Fallback xmlns="">
          <p:sp>
            <p:nvSpPr>
              <p:cNvPr id="16" name="Tekstvak 15">
                <a:extLst>
                  <a:ext uri="{FF2B5EF4-FFF2-40B4-BE49-F238E27FC236}">
                    <a16:creationId xmlns:a16="http://schemas.microsoft.com/office/drawing/2014/main" id="{B75CED71-F171-2F37-2FE2-2172112DAD09}"/>
                  </a:ext>
                </a:extLst>
              </p:cNvPr>
              <p:cNvSpPr txBox="1">
                <a:spLocks noRot="1" noChangeAspect="1" noMove="1" noResize="1" noEditPoints="1" noAdjustHandles="1" noChangeArrowheads="1" noChangeShapeType="1" noTextEdit="1"/>
              </p:cNvSpPr>
              <p:nvPr/>
            </p:nvSpPr>
            <p:spPr>
              <a:xfrm>
                <a:off x="1914484" y="1998277"/>
                <a:ext cx="8352928" cy="461665"/>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6D037427-E885-CFFA-2B7B-E0AC0E70C4F7}"/>
                  </a:ext>
                </a:extLst>
              </p:cNvPr>
              <p:cNvSpPr txBox="1"/>
              <p:nvPr/>
            </p:nvSpPr>
            <p:spPr>
              <a:xfrm>
                <a:off x="2160868" y="2527037"/>
                <a:ext cx="4511196" cy="1631216"/>
              </a:xfrm>
              <a:prstGeom prst="rect">
                <a:avLst/>
              </a:prstGeom>
              <a:noFill/>
            </p:spPr>
            <p:txBody>
              <a:bodyPr wrap="square" rtlCol="0">
                <a:spAutoFit/>
              </a:bodyPr>
              <a:lstStyle/>
              <a:p>
                <a:r>
                  <a:rPr lang="nl-NL" sz="2000" dirty="0"/>
                  <a:t>met </a:t>
                </a:r>
                <a14:m>
                  <m:oMath xmlns:m="http://schemas.openxmlformats.org/officeDocument/2006/math">
                    <m:sSub>
                      <m:sSubPr>
                        <m:ctrlPr>
                          <a:rPr lang="nl-NL" sz="2000" i="1" smtClean="0">
                            <a:latin typeface="Cambria Math" panose="02040503050406030204" pitchFamily="18" charset="0"/>
                          </a:rPr>
                        </m:ctrlPr>
                      </m:sSubPr>
                      <m:e>
                        <m:r>
                          <a:rPr lang="nl-NL" sz="2000" b="0" i="1" smtClean="0">
                            <a:latin typeface="Cambria Math" panose="02040503050406030204" pitchFamily="18" charset="0"/>
                          </a:rPr>
                          <m:t>𝐿</m:t>
                        </m:r>
                      </m:e>
                      <m:sub>
                        <m:r>
                          <a:rPr lang="nl-NL" sz="2000" b="0" i="1" smtClean="0">
                            <a:latin typeface="Cambria Math" panose="02040503050406030204" pitchFamily="18" charset="0"/>
                          </a:rPr>
                          <m:t>𝑘</m:t>
                        </m:r>
                        <m:r>
                          <a:rPr lang="nl-NL" sz="2000" b="0" i="1" smtClean="0">
                            <a:latin typeface="Cambria Math" panose="02040503050406030204" pitchFamily="18" charset="0"/>
                          </a:rPr>
                          <m:t> </m:t>
                        </m:r>
                      </m:sub>
                    </m:sSub>
                  </m:oMath>
                </a14:m>
                <a:r>
                  <a:rPr lang="nl-NL" sz="2000" dirty="0"/>
                  <a:t>afhankelijk van de vrije, vaste of scharnierende bevestiging van de staaf in A en B, en met E en I materiaal constanten.</a:t>
                </a:r>
                <a:br>
                  <a:rPr lang="nl-NL" sz="2000" dirty="0"/>
                </a:br>
                <a:r>
                  <a:rPr lang="nl-NL" sz="2000" i="1" dirty="0"/>
                  <a:t>E</a:t>
                </a:r>
                <a14:m>
                  <m:oMath xmlns:m="http://schemas.openxmlformats.org/officeDocument/2006/math">
                    <m:r>
                      <m:rPr>
                        <m:nor/>
                      </m:rPr>
                      <a:rPr lang="nl-NL" sz="2000" i="1" dirty="0">
                        <a:latin typeface="Century Schoolbook" panose="02040604050505020304" pitchFamily="18" charset="0"/>
                      </a:rPr>
                      <m:t>∙</m:t>
                    </m:r>
                  </m:oMath>
                </a14:m>
                <a:r>
                  <a:rPr lang="nl-NL" sz="2000" i="1" dirty="0"/>
                  <a:t>I</a:t>
                </a:r>
                <a:r>
                  <a:rPr lang="nl-NL" sz="2000" dirty="0"/>
                  <a:t> is de buigstijfheid.</a:t>
                </a:r>
              </a:p>
            </p:txBody>
          </p:sp>
        </mc:Choice>
        <mc:Fallback xmlns="">
          <p:sp>
            <p:nvSpPr>
              <p:cNvPr id="17" name="Tekstvak 16">
                <a:extLst>
                  <a:ext uri="{FF2B5EF4-FFF2-40B4-BE49-F238E27FC236}">
                    <a16:creationId xmlns:a16="http://schemas.microsoft.com/office/drawing/2014/main" id="{6D037427-E885-CFFA-2B7B-E0AC0E70C4F7}"/>
                  </a:ext>
                </a:extLst>
              </p:cNvPr>
              <p:cNvSpPr txBox="1">
                <a:spLocks noRot="1" noChangeAspect="1" noMove="1" noResize="1" noEditPoints="1" noAdjustHandles="1" noChangeArrowheads="1" noChangeShapeType="1" noTextEdit="1"/>
              </p:cNvSpPr>
              <p:nvPr/>
            </p:nvSpPr>
            <p:spPr>
              <a:xfrm>
                <a:off x="2160868" y="2527037"/>
                <a:ext cx="4511196" cy="1631216"/>
              </a:xfrm>
              <a:prstGeom prst="rect">
                <a:avLst/>
              </a:prstGeom>
              <a:blipFill>
                <a:blip r:embed="rId6"/>
                <a:stretch>
                  <a:fillRect l="-1351" t="-2247" r="-2838" b="-5993"/>
                </a:stretch>
              </a:blipFill>
            </p:spPr>
            <p:txBody>
              <a:bodyPr/>
              <a:lstStyle/>
              <a:p>
                <a:r>
                  <a:rPr lang="nl-NL">
                    <a:noFill/>
                  </a:rPr>
                  <a:t> </a:t>
                </a:r>
              </a:p>
            </p:txBody>
          </p:sp>
        </mc:Fallback>
      </mc:AlternateContent>
      <p:sp>
        <p:nvSpPr>
          <p:cNvPr id="18" name="Tekstvak 17">
            <a:extLst>
              <a:ext uri="{FF2B5EF4-FFF2-40B4-BE49-F238E27FC236}">
                <a16:creationId xmlns:a16="http://schemas.microsoft.com/office/drawing/2014/main" id="{C6BFB594-256C-D131-56F4-D52957EA279F}"/>
              </a:ext>
            </a:extLst>
          </p:cNvPr>
          <p:cNvSpPr txBox="1"/>
          <p:nvPr/>
        </p:nvSpPr>
        <p:spPr>
          <a:xfrm>
            <a:off x="691200" y="1777302"/>
            <a:ext cx="1278256" cy="369332"/>
          </a:xfrm>
          <a:prstGeom prst="rect">
            <a:avLst/>
          </a:prstGeom>
          <a:solidFill>
            <a:schemeClr val="bg1">
              <a:lumMod val="95000"/>
            </a:schemeClr>
          </a:solidFill>
        </p:spPr>
        <p:txBody>
          <a:bodyPr wrap="square" rtlCol="0">
            <a:spAutoFit/>
          </a:bodyPr>
          <a:lstStyle/>
          <a:p>
            <a:r>
              <a:rPr lang="nl-NL" dirty="0"/>
              <a:t>F          </a:t>
            </a:r>
            <a:r>
              <a:rPr lang="nl-NL" dirty="0" err="1"/>
              <a:t>F</a:t>
            </a:r>
            <a:endParaRPr lang="nl-NL" dirty="0"/>
          </a:p>
        </p:txBody>
      </p:sp>
      <p:sp>
        <p:nvSpPr>
          <p:cNvPr id="5" name="AutoShape 4" descr="{\displaystyle {\frac {\mathrm {d} ^{2}}{\mathrm {d} x^{2}}}\left(EI{\frac {\mathrm {d} ^{2}w}{\mathrm {d} x^{2}}}\right)=q(x)}">
            <a:extLst>
              <a:ext uri="{FF2B5EF4-FFF2-40B4-BE49-F238E27FC236}">
                <a16:creationId xmlns:a16="http://schemas.microsoft.com/office/drawing/2014/main" id="{E0691647-0E95-A4D6-D148-E9982CA2306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Tekstvak 13">
            <a:extLst>
              <a:ext uri="{FF2B5EF4-FFF2-40B4-BE49-F238E27FC236}">
                <a16:creationId xmlns:a16="http://schemas.microsoft.com/office/drawing/2014/main" id="{AD658315-AEEB-75D0-22C7-417D5535E5B7}"/>
              </a:ext>
            </a:extLst>
          </p:cNvPr>
          <p:cNvSpPr txBox="1"/>
          <p:nvPr/>
        </p:nvSpPr>
        <p:spPr>
          <a:xfrm>
            <a:off x="8832304" y="3501219"/>
            <a:ext cx="1435108" cy="646331"/>
          </a:xfrm>
          <a:prstGeom prst="rect">
            <a:avLst/>
          </a:prstGeom>
          <a:solidFill>
            <a:schemeClr val="bg1"/>
          </a:solidFill>
        </p:spPr>
        <p:txBody>
          <a:bodyPr wrap="square" rtlCol="0">
            <a:spAutoFit/>
          </a:bodyPr>
          <a:lstStyle/>
          <a:p>
            <a:r>
              <a:rPr lang="nl-NL" dirty="0"/>
              <a:t>..</a:t>
            </a:r>
          </a:p>
          <a:p>
            <a:endParaRPr lang="nl-NL" dirty="0"/>
          </a:p>
        </p:txBody>
      </p:sp>
      <p:sp>
        <p:nvSpPr>
          <p:cNvPr id="15" name="Tekstvak 14">
            <a:extLst>
              <a:ext uri="{FF2B5EF4-FFF2-40B4-BE49-F238E27FC236}">
                <a16:creationId xmlns:a16="http://schemas.microsoft.com/office/drawing/2014/main" id="{CF908165-53DA-74D1-A9E8-EA209C718D84}"/>
              </a:ext>
            </a:extLst>
          </p:cNvPr>
          <p:cNvSpPr txBox="1"/>
          <p:nvPr/>
        </p:nvSpPr>
        <p:spPr>
          <a:xfrm>
            <a:off x="8330774" y="2590857"/>
            <a:ext cx="1003060" cy="369332"/>
          </a:xfrm>
          <a:prstGeom prst="rect">
            <a:avLst/>
          </a:prstGeom>
          <a:noFill/>
        </p:spPr>
        <p:txBody>
          <a:bodyPr wrap="square" rtlCol="0">
            <a:spAutoFit/>
          </a:bodyPr>
          <a:lstStyle/>
          <a:p>
            <a:r>
              <a:rPr lang="nl-NL" i="1" dirty="0"/>
              <a:t>q(x)</a:t>
            </a:r>
          </a:p>
        </p:txBody>
      </p:sp>
      <p:cxnSp>
        <p:nvCxnSpPr>
          <p:cNvPr id="20" name="Rechte verbindingslijn met pijl 19">
            <a:extLst>
              <a:ext uri="{FF2B5EF4-FFF2-40B4-BE49-F238E27FC236}">
                <a16:creationId xmlns:a16="http://schemas.microsoft.com/office/drawing/2014/main" id="{5C58917A-4DD1-660F-A7A9-E9362658E3BC}"/>
              </a:ext>
            </a:extLst>
          </p:cNvPr>
          <p:cNvCxnSpPr>
            <a:cxnSpLocks/>
          </p:cNvCxnSpPr>
          <p:nvPr/>
        </p:nvCxnSpPr>
        <p:spPr>
          <a:xfrm>
            <a:off x="7320136" y="3734116"/>
            <a:ext cx="0" cy="82686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4" name="Tekstvak 23">
            <a:extLst>
              <a:ext uri="{FF2B5EF4-FFF2-40B4-BE49-F238E27FC236}">
                <a16:creationId xmlns:a16="http://schemas.microsoft.com/office/drawing/2014/main" id="{72E91FB9-602B-E036-DC66-00FFFB754306}"/>
              </a:ext>
            </a:extLst>
          </p:cNvPr>
          <p:cNvSpPr txBox="1"/>
          <p:nvPr/>
        </p:nvSpPr>
        <p:spPr>
          <a:xfrm>
            <a:off x="6810605" y="4184207"/>
            <a:ext cx="664285" cy="369332"/>
          </a:xfrm>
          <a:prstGeom prst="rect">
            <a:avLst/>
          </a:prstGeom>
          <a:noFill/>
        </p:spPr>
        <p:txBody>
          <a:bodyPr wrap="square" rtlCol="0">
            <a:spAutoFit/>
          </a:bodyPr>
          <a:lstStyle/>
          <a:p>
            <a:r>
              <a:rPr lang="nl-NL" i="1" dirty="0"/>
              <a:t>y(x)</a:t>
            </a:r>
          </a:p>
        </p:txBody>
      </p:sp>
      <p:graphicFrame>
        <p:nvGraphicFramePr>
          <p:cNvPr id="10" name="Tijdelijke aanduiding voor inhoud 9">
            <a:extLst>
              <a:ext uri="{FF2B5EF4-FFF2-40B4-BE49-F238E27FC236}">
                <a16:creationId xmlns:a16="http://schemas.microsoft.com/office/drawing/2014/main" id="{CF1CC85E-0C2E-F265-1918-1E15C3CD1120}"/>
              </a:ext>
            </a:extLst>
          </p:cNvPr>
          <p:cNvGraphicFramePr>
            <a:graphicFrameLocks noGrp="1"/>
          </p:cNvGraphicFramePr>
          <p:nvPr>
            <p:ph sz="quarter" idx="1"/>
            <p:extLst>
              <p:ext uri="{D42A27DB-BD31-4B8C-83A1-F6EECF244321}">
                <p14:modId xmlns:p14="http://schemas.microsoft.com/office/powerpoint/2010/main" val="1681053506"/>
              </p:ext>
            </p:extLst>
          </p:nvPr>
        </p:nvGraphicFramePr>
        <p:xfrm>
          <a:off x="25357" y="1230169"/>
          <a:ext cx="9956800" cy="874464"/>
        </p:xfrm>
        <a:graphic>
          <a:graphicData uri="http://schemas.openxmlformats.org/drawingml/2006/table">
            <a:tbl>
              <a:tblPr/>
              <a:tblGrid>
                <a:gridCol w="9956800">
                  <a:extLst>
                    <a:ext uri="{9D8B030D-6E8A-4147-A177-3AD203B41FA5}">
                      <a16:colId xmlns:a16="http://schemas.microsoft.com/office/drawing/2014/main" val="450250813"/>
                    </a:ext>
                  </a:extLst>
                </a:gridCol>
              </a:tblGrid>
              <a:tr h="874464">
                <a:tc>
                  <a:txBody>
                    <a:bodyPr/>
                    <a:lstStyle/>
                    <a:p>
                      <a:br>
                        <a:rPr lang="nl-NL" i="1" dirty="0"/>
                      </a:br>
                      <a:endParaRPr lang="nl-NL" dirty="0"/>
                    </a:p>
                  </a:txBody>
                  <a:tcPr anchor="ctr">
                    <a:lnL>
                      <a:noFill/>
                    </a:lnL>
                    <a:lnR>
                      <a:noFill/>
                    </a:lnR>
                    <a:lnT>
                      <a:noFill/>
                    </a:lnT>
                    <a:lnB>
                      <a:noFill/>
                    </a:lnB>
                  </a:tcPr>
                </a:tc>
                <a:extLst>
                  <a:ext uri="{0D108BD9-81ED-4DB2-BD59-A6C34878D82A}">
                    <a16:rowId xmlns:a16="http://schemas.microsoft.com/office/drawing/2014/main" val="2771972962"/>
                  </a:ext>
                </a:extLst>
              </a:tr>
            </a:tbl>
          </a:graphicData>
        </a:graphic>
      </p:graphicFrame>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7E21D0AC-5D1F-FCF6-B5EE-661E9149D5BF}"/>
                  </a:ext>
                </a:extLst>
              </p:cNvPr>
              <p:cNvSpPr txBox="1"/>
              <p:nvPr/>
            </p:nvSpPr>
            <p:spPr>
              <a:xfrm>
                <a:off x="1914484" y="1998277"/>
                <a:ext cx="8352928" cy="634854"/>
              </a:xfrm>
              <a:prstGeom prst="rect">
                <a:avLst/>
              </a:prstGeom>
              <a:noFill/>
            </p:spPr>
            <p:txBody>
              <a:bodyPr wrap="square" rtlCol="0">
                <a:spAutoFit/>
              </a:bodyPr>
              <a:lstStyle/>
              <a:p>
                <a:r>
                  <a:rPr lang="nl-NL" sz="2400" dirty="0"/>
                  <a:t>   </a:t>
                </a:r>
                <a14:m>
                  <m:oMath xmlns:m="http://schemas.openxmlformats.org/officeDocument/2006/math">
                    <m:sSub>
                      <m:sSubPr>
                        <m:ctrlPr>
                          <a:rPr lang="nl-NL" sz="2000" i="1" dirty="0" smtClean="0">
                            <a:latin typeface="Cambria Math" panose="02040503050406030204" pitchFamily="18" charset="0"/>
                          </a:rPr>
                        </m:ctrlPr>
                      </m:sSubPr>
                      <m:e>
                        <m:r>
                          <a:rPr lang="nl-NL" sz="2000" b="0" i="1" dirty="0" smtClean="0">
                            <a:latin typeface="Cambria Math" panose="02040503050406030204" pitchFamily="18" charset="0"/>
                          </a:rPr>
                          <m:t>𝐹</m:t>
                        </m:r>
                      </m:e>
                      <m:sub>
                        <m:r>
                          <a:rPr lang="nl-NL" sz="2000" b="0" i="1" dirty="0" smtClean="0">
                            <a:latin typeface="Cambria Math" panose="02040503050406030204" pitchFamily="18" charset="0"/>
                          </a:rPr>
                          <m:t>𝑘𝑛𝑖𝑘</m:t>
                        </m:r>
                      </m:sub>
                    </m:sSub>
                  </m:oMath>
                </a14:m>
                <a:r>
                  <a:rPr lang="nl-NL" sz="2400" dirty="0"/>
                  <a:t>= </a:t>
                </a:r>
                <a14:m>
                  <m:oMath xmlns:m="http://schemas.openxmlformats.org/officeDocument/2006/math">
                    <m:r>
                      <a:rPr lang="nl-NL" sz="2000" i="1" smtClean="0">
                        <a:latin typeface="Cambria Math" panose="02040503050406030204" pitchFamily="18" charset="0"/>
                      </a:rPr>
                      <m:t> </m:t>
                    </m:r>
                    <m:f>
                      <m:fPr>
                        <m:ctrlPr>
                          <a:rPr lang="nl-NL" sz="2000" b="0" i="1" dirty="0" smtClean="0">
                            <a:latin typeface="Cambria Math" panose="02040503050406030204" pitchFamily="18" charset="0"/>
                          </a:rPr>
                        </m:ctrlPr>
                      </m:fPr>
                      <m:num>
                        <m:sSup>
                          <m:sSupPr>
                            <m:ctrlPr>
                              <a:rPr lang="nl-NL" sz="2000" i="1">
                                <a:latin typeface="Cambria Math" panose="02040503050406030204" pitchFamily="18" charset="0"/>
                              </a:rPr>
                            </m:ctrlPr>
                          </m:sSupPr>
                          <m:e>
                            <m:r>
                              <a:rPr lang="nl-NL" sz="2000" i="1">
                                <a:latin typeface="Cambria Math" panose="02040503050406030204" pitchFamily="18" charset="0"/>
                                <a:ea typeface="Cambria Math" panose="02040503050406030204" pitchFamily="18" charset="0"/>
                              </a:rPr>
                              <m:t>𝜋</m:t>
                            </m:r>
                          </m:e>
                          <m:sup>
                            <m:r>
                              <a:rPr lang="nl-NL" sz="2000" i="1">
                                <a:latin typeface="Cambria Math" panose="02040503050406030204" pitchFamily="18" charset="0"/>
                              </a:rPr>
                              <m:t>2</m:t>
                            </m:r>
                          </m:sup>
                        </m:sSup>
                        <m:r>
                          <m:rPr>
                            <m:nor/>
                          </m:rPr>
                          <a:rPr lang="nl-NL" sz="2000" dirty="0">
                            <a:latin typeface="Century Schoolbook" panose="02040604050505020304" pitchFamily="18" charset="0"/>
                          </a:rPr>
                          <m:t>∙</m:t>
                        </m:r>
                        <m:r>
                          <m:rPr>
                            <m:nor/>
                          </m:rPr>
                          <a:rPr lang="nl-NL" sz="2000" i="1" dirty="0">
                            <a:latin typeface="Century Schoolbook" panose="02040604050505020304" pitchFamily="18" charset="0"/>
                          </a:rPr>
                          <m:t>E</m:t>
                        </m:r>
                        <m:r>
                          <m:rPr>
                            <m:nor/>
                          </m:rPr>
                          <a:rPr lang="nl-NL" sz="2000" dirty="0" smtClean="0">
                            <a:latin typeface="Century Schoolbook" panose="02040604050505020304" pitchFamily="18" charset="0"/>
                          </a:rPr>
                          <m:t>∙</m:t>
                        </m:r>
                        <m:r>
                          <m:rPr>
                            <m:nor/>
                          </m:rPr>
                          <a:rPr lang="nl-NL" sz="2000" i="1" dirty="0"/>
                          <m:t>I</m:t>
                        </m:r>
                      </m:num>
                      <m:den>
                        <m:sSup>
                          <m:sSupPr>
                            <m:ctrlPr>
                              <a:rPr lang="nl-NL" sz="2000" i="1" dirty="0">
                                <a:latin typeface="Cambria Math" panose="02040503050406030204" pitchFamily="18" charset="0"/>
                              </a:rPr>
                            </m:ctrlPr>
                          </m:sSupPr>
                          <m:e>
                            <m:sSub>
                              <m:sSubPr>
                                <m:ctrlPr>
                                  <a:rPr lang="nl-NL" sz="2000" i="1">
                                    <a:latin typeface="Cambria Math" panose="02040503050406030204" pitchFamily="18" charset="0"/>
                                  </a:rPr>
                                </m:ctrlPr>
                              </m:sSubPr>
                              <m:e>
                                <m:r>
                                  <a:rPr lang="nl-NL" sz="2000" i="1">
                                    <a:latin typeface="Cambria Math" panose="02040503050406030204" pitchFamily="18" charset="0"/>
                                  </a:rPr>
                                  <m:t>𝐿</m:t>
                                </m:r>
                              </m:e>
                              <m:sub>
                                <m:r>
                                  <a:rPr lang="nl-NL" sz="2000" i="1">
                                    <a:latin typeface="Cambria Math" panose="02040503050406030204" pitchFamily="18" charset="0"/>
                                  </a:rPr>
                                  <m:t>𝑘</m:t>
                                </m:r>
                              </m:sub>
                            </m:sSub>
                          </m:e>
                          <m:sup>
                            <m:r>
                              <a:rPr lang="nl-NL" sz="2000" i="1" dirty="0">
                                <a:latin typeface="Cambria Math" panose="02040503050406030204" pitchFamily="18" charset="0"/>
                              </a:rPr>
                              <m:t>2</m:t>
                            </m:r>
                          </m:sup>
                        </m:sSup>
                      </m:den>
                    </m:f>
                  </m:oMath>
                </a14:m>
                <a:r>
                  <a:rPr lang="nl-NL" sz="2000" dirty="0"/>
                  <a:t>  is de drukkracht waarbij de staaf zal knikken</a:t>
                </a:r>
              </a:p>
            </p:txBody>
          </p:sp>
        </mc:Choice>
        <mc:Fallback xmlns="">
          <p:sp>
            <p:nvSpPr>
              <p:cNvPr id="6" name="Tekstvak 5">
                <a:extLst>
                  <a:ext uri="{FF2B5EF4-FFF2-40B4-BE49-F238E27FC236}">
                    <a16:creationId xmlns:a16="http://schemas.microsoft.com/office/drawing/2014/main" id="{7E21D0AC-5D1F-FCF6-B5EE-661E9149D5BF}"/>
                  </a:ext>
                </a:extLst>
              </p:cNvPr>
              <p:cNvSpPr txBox="1">
                <a:spLocks noRot="1" noChangeAspect="1" noMove="1" noResize="1" noEditPoints="1" noAdjustHandles="1" noChangeArrowheads="1" noChangeShapeType="1" noTextEdit="1"/>
              </p:cNvSpPr>
              <p:nvPr/>
            </p:nvSpPr>
            <p:spPr>
              <a:xfrm>
                <a:off x="1914484" y="1998277"/>
                <a:ext cx="8352928" cy="634854"/>
              </a:xfrm>
              <a:prstGeom prst="rect">
                <a:avLst/>
              </a:prstGeom>
              <a:blipFill>
                <a:blip r:embed="rId10"/>
                <a:stretch>
                  <a:fillRect b="-5769"/>
                </a:stretch>
              </a:blipFill>
            </p:spPr>
            <p:txBody>
              <a:bodyPr/>
              <a:lstStyle/>
              <a:p>
                <a:r>
                  <a:rPr lang="nl-NL">
                    <a:noFill/>
                  </a:rPr>
                  <a:t> </a:t>
                </a:r>
              </a:p>
            </p:txBody>
          </p:sp>
        </mc:Fallback>
      </mc:AlternateContent>
    </p:spTree>
    <p:extLst>
      <p:ext uri="{BB962C8B-B14F-4D97-AF65-F5344CB8AC3E}">
        <p14:creationId xmlns:p14="http://schemas.microsoft.com/office/powerpoint/2010/main" val="71777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4" grpId="0" animBg="1"/>
      <p:bldP spid="15" grpId="0"/>
      <p:bldP spid="2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34565-8393-4FE7-8008-5B9B227611E5}"/>
              </a:ext>
            </a:extLst>
          </p:cNvPr>
          <p:cNvSpPr>
            <a:spLocks noGrp="1"/>
          </p:cNvSpPr>
          <p:nvPr>
            <p:ph type="title"/>
          </p:nvPr>
        </p:nvSpPr>
        <p:spPr>
          <a:xfrm>
            <a:off x="1919536" y="-21104"/>
            <a:ext cx="7467600" cy="1066130"/>
          </a:xfrm>
        </p:spPr>
        <p:txBody>
          <a:bodyPr/>
          <a:lstStyle/>
          <a:p>
            <a:r>
              <a:rPr lang="nl-NL" dirty="0">
                <a:solidFill>
                  <a:srgbClr val="C00000"/>
                </a:solidFill>
              </a:rPr>
              <a:t> </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E162D4FF-A88C-4CD1-8CD2-42DB5F3A2ECE}"/>
                  </a:ext>
                </a:extLst>
              </p:cNvPr>
              <p:cNvSpPr>
                <a:spLocks noGrp="1"/>
              </p:cNvSpPr>
              <p:nvPr>
                <p:ph sz="quarter" idx="1"/>
              </p:nvPr>
            </p:nvSpPr>
            <p:spPr>
              <a:xfrm>
                <a:off x="1775520" y="1370627"/>
                <a:ext cx="9135176" cy="4873752"/>
              </a:xfrm>
            </p:spPr>
            <p:txBody>
              <a:bodyPr>
                <a:normAutofit lnSpcReduction="10000"/>
              </a:bodyPr>
              <a:lstStyle/>
              <a:p>
                <a:r>
                  <a:rPr lang="nl-NL" b="0" i="1" dirty="0">
                    <a:solidFill>
                      <a:srgbClr val="000000"/>
                    </a:solidFill>
                    <a:effectLst/>
                    <a:latin typeface="+mj-lt"/>
                  </a:rPr>
                  <a:t> </a:t>
                </a:r>
                <a:r>
                  <a:rPr lang="nl-NL" b="0" dirty="0">
                    <a:solidFill>
                      <a:srgbClr val="000000"/>
                    </a:solidFill>
                    <a:effectLst/>
                    <a:latin typeface="+mj-lt"/>
                  </a:rPr>
                  <a:t>Zijn naar zijn oordeel mooiste formule</a:t>
                </a:r>
              </a:p>
              <a:p>
                <a:r>
                  <a:rPr lang="nl-NL" b="0" dirty="0">
                    <a:solidFill>
                      <a:srgbClr val="000000"/>
                    </a:solidFill>
                    <a:effectLst/>
                    <a:latin typeface="+mj-lt"/>
                  </a:rPr>
                  <a:t>                              </a:t>
                </a:r>
                <a:r>
                  <a:rPr lang="nl-NL" b="0" i="1" dirty="0" err="1">
                    <a:solidFill>
                      <a:srgbClr val="000000"/>
                    </a:solidFill>
                    <a:effectLst/>
                    <a:latin typeface="+mj-lt"/>
                  </a:rPr>
                  <a:t>e</a:t>
                </a:r>
                <a:r>
                  <a:rPr lang="nl-NL" b="0" i="0" baseline="30000" dirty="0" err="1">
                    <a:solidFill>
                      <a:srgbClr val="000000"/>
                    </a:solidFill>
                    <a:effectLst/>
                    <a:latin typeface="Century Schoolbook" panose="02040604050505020304" pitchFamily="18" charset="0"/>
                  </a:rPr>
                  <a:t>i</a:t>
                </a:r>
                <a:r>
                  <a:rPr lang="nl-NL" b="0" i="0" dirty="0">
                    <a:solidFill>
                      <a:srgbClr val="000000"/>
                    </a:solidFill>
                    <a:effectLst/>
                    <a:latin typeface="+mj-lt"/>
                  </a:rPr>
                  <a:t> + 1 = 0.</a:t>
                </a:r>
              </a:p>
              <a:p>
                <a:r>
                  <a:rPr lang="nl-NL" dirty="0">
                    <a:solidFill>
                      <a:srgbClr val="000000"/>
                    </a:solidFill>
                    <a:latin typeface="+mj-lt"/>
                  </a:rPr>
                  <a:t>PM: het getal </a:t>
                </a:r>
                <a:r>
                  <a:rPr lang="nl-NL" i="1" dirty="0">
                    <a:solidFill>
                      <a:srgbClr val="000000"/>
                    </a:solidFill>
                    <a:latin typeface="+mj-lt"/>
                  </a:rPr>
                  <a:t>e</a:t>
                </a:r>
                <a:r>
                  <a:rPr lang="nl-NL" dirty="0">
                    <a:solidFill>
                      <a:srgbClr val="000000"/>
                    </a:solidFill>
                    <a:latin typeface="+mj-lt"/>
                  </a:rPr>
                  <a:t> is aangetroffen door Napier, rond 1600 bij het ontwerpen van de rekenliniaal en later door Jacob </a:t>
                </a:r>
                <a:r>
                  <a:rPr lang="nl-NL" dirty="0" err="1">
                    <a:solidFill>
                      <a:srgbClr val="000000"/>
                    </a:solidFill>
                    <a:latin typeface="+mj-lt"/>
                  </a:rPr>
                  <a:t>Bernoulli</a:t>
                </a:r>
                <a:r>
                  <a:rPr lang="nl-NL" dirty="0">
                    <a:solidFill>
                      <a:srgbClr val="000000"/>
                    </a:solidFill>
                    <a:latin typeface="+mj-lt"/>
                  </a:rPr>
                  <a:t> (1655 – 1705) bij samengestelde rente berekeningen. </a:t>
                </a:r>
              </a:p>
              <a:p>
                <a:r>
                  <a:rPr lang="nl-NL" dirty="0">
                    <a:solidFill>
                      <a:srgbClr val="000000"/>
                    </a:solidFill>
                    <a:latin typeface="+mj-lt"/>
                  </a:rPr>
                  <a:t>Euler heeft alle eigenschappen van “het </a:t>
                </a:r>
                <a:r>
                  <a:rPr lang="nl-NL" i="1" dirty="0">
                    <a:solidFill>
                      <a:srgbClr val="000000"/>
                    </a:solidFill>
                    <a:latin typeface="+mj-lt"/>
                  </a:rPr>
                  <a:t>e</a:t>
                </a:r>
                <a:r>
                  <a:rPr lang="nl-NL" dirty="0">
                    <a:solidFill>
                      <a:srgbClr val="000000"/>
                    </a:solidFill>
                    <a:latin typeface="+mj-lt"/>
                  </a:rPr>
                  <a:t>xponentiele getal” </a:t>
                </a:r>
                <a:r>
                  <a:rPr lang="nl-NL" i="1" dirty="0">
                    <a:solidFill>
                      <a:srgbClr val="000000"/>
                    </a:solidFill>
                    <a:latin typeface="+mj-lt"/>
                  </a:rPr>
                  <a:t>e</a:t>
                </a:r>
                <a:r>
                  <a:rPr lang="nl-NL" dirty="0">
                    <a:solidFill>
                      <a:srgbClr val="000000"/>
                    </a:solidFill>
                    <a:latin typeface="+mj-lt"/>
                  </a:rPr>
                  <a:t> (uit)gevonden.  </a:t>
                </a:r>
              </a:p>
              <a:p>
                <a:r>
                  <a:rPr lang="nl-NL" dirty="0">
                    <a:solidFill>
                      <a:srgbClr val="000000"/>
                    </a:solidFill>
                    <a:latin typeface="+mj-lt"/>
                  </a:rPr>
                  <a:t>Euler heeft ook d</a:t>
                </a:r>
                <a14:m>
                  <m:oMath xmlns:m="http://schemas.openxmlformats.org/officeDocument/2006/math">
                    <m:r>
                      <m:rPr>
                        <m:sty m:val="p"/>
                      </m:rPr>
                      <a:rPr lang="nl-NL" b="0" i="0" smtClean="0">
                        <a:solidFill>
                          <a:srgbClr val="000000"/>
                        </a:solidFill>
                        <a:latin typeface="Cambria Math" panose="02040503050406030204" pitchFamily="18" charset="0"/>
                        <a:ea typeface="Cambria Math" panose="02040503050406030204" pitchFamily="18" charset="0"/>
                      </a:rPr>
                      <m:t>e</m:t>
                    </m:r>
                    <m:r>
                      <a:rPr lang="nl-NL" b="0" i="0" smtClean="0">
                        <a:solidFill>
                          <a:srgbClr val="000000"/>
                        </a:solidFill>
                        <a:latin typeface="Cambria Math" panose="02040503050406030204" pitchFamily="18" charset="0"/>
                        <a:ea typeface="Cambria Math" panose="02040503050406030204" pitchFamily="18" charset="0"/>
                      </a:rPr>
                      <m:t> </m:t>
                    </m:r>
                    <m:r>
                      <m:rPr>
                        <m:sty m:val="p"/>
                      </m:rPr>
                      <a:rPr lang="nl-NL" b="0" i="0" smtClean="0">
                        <a:solidFill>
                          <a:srgbClr val="000000"/>
                        </a:solidFill>
                        <a:latin typeface="Cambria Math" panose="02040503050406030204" pitchFamily="18" charset="0"/>
                        <a:ea typeface="Cambria Math" panose="02040503050406030204" pitchFamily="18" charset="0"/>
                      </a:rPr>
                      <m:t>notatie</m:t>
                    </m:r>
                    <m:r>
                      <a:rPr lang="nl-NL" b="0" i="0" smtClean="0">
                        <a:solidFill>
                          <a:srgbClr val="000000"/>
                        </a:solidFill>
                        <a:latin typeface="Cambria Math" panose="02040503050406030204" pitchFamily="18" charset="0"/>
                        <a:ea typeface="Cambria Math" panose="02040503050406030204" pitchFamily="18" charset="0"/>
                      </a:rPr>
                      <m:t> </m:t>
                    </m:r>
                    <m:r>
                      <a:rPr lang="nl-NL" i="1" smtClean="0">
                        <a:solidFill>
                          <a:srgbClr val="000000"/>
                        </a:solidFill>
                        <a:latin typeface="Cambria Math" panose="02040503050406030204" pitchFamily="18" charset="0"/>
                        <a:ea typeface="Cambria Math" panose="02040503050406030204" pitchFamily="18" charset="0"/>
                      </a:rPr>
                      <m:t>𝜋</m:t>
                    </m:r>
                    <m:r>
                      <a:rPr lang="nl-NL" b="0" i="1" smtClean="0">
                        <a:solidFill>
                          <a:srgbClr val="000000"/>
                        </a:solidFill>
                        <a:latin typeface="Cambria Math" panose="02040503050406030204" pitchFamily="18" charset="0"/>
                        <a:ea typeface="Cambria Math" panose="02040503050406030204" pitchFamily="18" charset="0"/>
                      </a:rPr>
                      <m:t> </m:t>
                    </m:r>
                    <m:r>
                      <m:rPr>
                        <m:sty m:val="p"/>
                      </m:rPr>
                      <a:rPr lang="nl-NL" b="0" i="0" smtClean="0">
                        <a:solidFill>
                          <a:srgbClr val="000000"/>
                        </a:solidFill>
                        <a:latin typeface="Cambria Math" panose="02040503050406030204" pitchFamily="18" charset="0"/>
                        <a:ea typeface="Cambria Math" panose="02040503050406030204" pitchFamily="18" charset="0"/>
                      </a:rPr>
                      <m:t>definitief</m:t>
                    </m:r>
                    <m:r>
                      <a:rPr lang="nl-NL" b="0" i="0" smtClean="0">
                        <a:solidFill>
                          <a:srgbClr val="000000"/>
                        </a:solidFill>
                        <a:latin typeface="Cambria Math" panose="02040503050406030204" pitchFamily="18" charset="0"/>
                        <a:ea typeface="Cambria Math" panose="02040503050406030204" pitchFamily="18" charset="0"/>
                      </a:rPr>
                      <m:t> </m:t>
                    </m:r>
                    <m:r>
                      <m:rPr>
                        <m:sty m:val="p"/>
                      </m:rPr>
                      <a:rPr lang="nl-NL" b="0" i="0" smtClean="0">
                        <a:solidFill>
                          <a:srgbClr val="000000"/>
                        </a:solidFill>
                        <a:latin typeface="Cambria Math" panose="02040503050406030204" pitchFamily="18" charset="0"/>
                        <a:ea typeface="Cambria Math" panose="02040503050406030204" pitchFamily="18" charset="0"/>
                      </a:rPr>
                      <m:t>verankerd</m:t>
                    </m:r>
                    <m:r>
                      <a:rPr lang="nl-NL" b="0" i="0" smtClean="0">
                        <a:solidFill>
                          <a:srgbClr val="000000"/>
                        </a:solidFill>
                        <a:latin typeface="Cambria Math" panose="02040503050406030204" pitchFamily="18" charset="0"/>
                        <a:ea typeface="Cambria Math" panose="02040503050406030204" pitchFamily="18" charset="0"/>
                      </a:rPr>
                      <m:t> </m:t>
                    </m:r>
                  </m:oMath>
                </a14:m>
                <a:r>
                  <a:rPr lang="nl-NL" dirty="0">
                    <a:solidFill>
                      <a:srgbClr val="000000"/>
                    </a:solidFill>
                    <a:latin typeface="+mj-lt"/>
                  </a:rPr>
                  <a:t>in de wiskunde, nadat de notatie voor het eerst opdook in het werk van de wiskundige William Jones in 1706;</a:t>
                </a:r>
                <a:br>
                  <a:rPr lang="nl-NL" dirty="0">
                    <a:solidFill>
                      <a:srgbClr val="000000"/>
                    </a:solidFill>
                    <a:latin typeface="+mj-lt"/>
                  </a:rPr>
                </a:br>
                <a:r>
                  <a:rPr lang="nl-NL" dirty="0">
                    <a:solidFill>
                      <a:srgbClr val="000000"/>
                    </a:solidFill>
                    <a:latin typeface="+mj-lt"/>
                  </a:rPr>
                  <a:t>er zijn thans meer dan 60 biljoen decimalen van </a:t>
                </a:r>
                <a14:m>
                  <m:oMath xmlns:m="http://schemas.openxmlformats.org/officeDocument/2006/math">
                    <m:r>
                      <a:rPr lang="nl-NL" i="1">
                        <a:solidFill>
                          <a:srgbClr val="000000"/>
                        </a:solidFill>
                        <a:latin typeface="Cambria Math" panose="02040503050406030204" pitchFamily="18" charset="0"/>
                        <a:ea typeface="Cambria Math" panose="02040503050406030204" pitchFamily="18" charset="0"/>
                      </a:rPr>
                      <m:t>𝜋</m:t>
                    </m:r>
                  </m:oMath>
                </a14:m>
                <a:r>
                  <a:rPr lang="nl-NL" dirty="0">
                    <a:solidFill>
                      <a:srgbClr val="000000"/>
                    </a:solidFill>
                    <a:latin typeface="+mj-lt"/>
                  </a:rPr>
                  <a:t> bepaald.</a:t>
                </a:r>
                <a:br>
                  <a:rPr lang="nl-NL" dirty="0">
                    <a:solidFill>
                      <a:srgbClr val="000000"/>
                    </a:solidFill>
                    <a:latin typeface="+mj-lt"/>
                  </a:rPr>
                </a:br>
                <a:br>
                  <a:rPr lang="nl-NL" dirty="0">
                    <a:solidFill>
                      <a:srgbClr val="000000"/>
                    </a:solidFill>
                    <a:latin typeface="+mj-lt"/>
                  </a:rPr>
                </a:br>
                <a:endParaRPr lang="nl-NL" dirty="0">
                  <a:latin typeface="+mj-lt"/>
                </a:endParaRPr>
              </a:p>
            </p:txBody>
          </p:sp>
        </mc:Choice>
        <mc:Fallback xmlns="">
          <p:sp>
            <p:nvSpPr>
              <p:cNvPr id="3" name="Tijdelijke aanduiding voor inhoud 2">
                <a:extLst>
                  <a:ext uri="{FF2B5EF4-FFF2-40B4-BE49-F238E27FC236}">
                    <a16:creationId xmlns:a16="http://schemas.microsoft.com/office/drawing/2014/main" id="{E162D4FF-A88C-4CD1-8CD2-42DB5F3A2ECE}"/>
                  </a:ext>
                </a:extLst>
              </p:cNvPr>
              <p:cNvSpPr>
                <a:spLocks noGrp="1" noRot="1" noChangeAspect="1" noMove="1" noResize="1" noEditPoints="1" noAdjustHandles="1" noChangeArrowheads="1" noChangeShapeType="1" noTextEdit="1"/>
              </p:cNvSpPr>
              <p:nvPr>
                <p:ph sz="quarter" idx="1"/>
              </p:nvPr>
            </p:nvSpPr>
            <p:spPr>
              <a:xfrm>
                <a:off x="1775520" y="1370627"/>
                <a:ext cx="9135176" cy="4873752"/>
              </a:xfrm>
              <a:blipFill>
                <a:blip r:embed="rId3"/>
                <a:stretch>
                  <a:fillRect l="-267" t="-1752" r="-1468"/>
                </a:stretch>
              </a:blipFill>
            </p:spPr>
            <p:txBody>
              <a:bodyPr/>
              <a:lstStyle/>
              <a:p>
                <a:r>
                  <a:rPr lang="nl-NL">
                    <a:noFill/>
                  </a:rPr>
                  <a:t> </a:t>
                </a:r>
              </a:p>
            </p:txBody>
          </p:sp>
        </mc:Fallback>
      </mc:AlternateContent>
      <p:sp>
        <p:nvSpPr>
          <p:cNvPr id="4" name="Tijdelijke aanduiding voor dianummer 3">
            <a:extLst>
              <a:ext uri="{FF2B5EF4-FFF2-40B4-BE49-F238E27FC236}">
                <a16:creationId xmlns:a16="http://schemas.microsoft.com/office/drawing/2014/main" id="{8C215142-8F77-443A-86BA-89A4D2C63C2F}"/>
              </a:ext>
            </a:extLst>
          </p:cNvPr>
          <p:cNvSpPr>
            <a:spLocks noGrp="1"/>
          </p:cNvSpPr>
          <p:nvPr>
            <p:ph type="sldNum" sz="quarter" idx="15"/>
          </p:nvPr>
        </p:nvSpPr>
        <p:spPr/>
        <p:txBody>
          <a:bodyPr/>
          <a:lstStyle/>
          <a:p>
            <a:fld id="{528DF2CE-BAE9-4C0B-A3F3-E37A484A2053}" type="slidenum">
              <a:rPr lang="nl-NL" smtClean="0"/>
              <a:pPr/>
              <a:t>36</a:t>
            </a:fld>
            <a:endParaRPr lang="nl-NL"/>
          </a:p>
        </p:txBody>
      </p:sp>
      <p:pic>
        <p:nvPicPr>
          <p:cNvPr id="5" name="Picture 2" descr="https://upload.wikimedia.org/wikipedia/commons/thumb/6/60/Leonhard_Euler_2.jpg/220px-Leonhard_Euler_2.jpg">
            <a:extLst>
              <a:ext uri="{FF2B5EF4-FFF2-40B4-BE49-F238E27FC236}">
                <a16:creationId xmlns:a16="http://schemas.microsoft.com/office/drawing/2014/main" id="{5D429046-75FA-D87A-30A3-D99513FC7525}"/>
              </a:ext>
            </a:extLst>
          </p:cNvPr>
          <p:cNvPicPr>
            <a:picLocks noChangeAspect="1" noChangeArrowheads="1"/>
          </p:cNvPicPr>
          <p:nvPr/>
        </p:nvPicPr>
        <p:blipFill>
          <a:blip r:embed="rId4" cstate="print"/>
          <a:srcRect l="29930" t="5634" r="36620" b="64789"/>
          <a:stretch>
            <a:fillRect/>
          </a:stretch>
        </p:blipFill>
        <p:spPr bwMode="auto">
          <a:xfrm>
            <a:off x="10056440" y="182349"/>
            <a:ext cx="1433758" cy="15846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kstvak 6">
            <a:extLst>
              <a:ext uri="{FF2B5EF4-FFF2-40B4-BE49-F238E27FC236}">
                <a16:creationId xmlns:a16="http://schemas.microsoft.com/office/drawing/2014/main" id="{B22E06BE-F6AF-44CC-B1C6-76A60F7EC11C}"/>
              </a:ext>
            </a:extLst>
          </p:cNvPr>
          <p:cNvSpPr txBox="1"/>
          <p:nvPr/>
        </p:nvSpPr>
        <p:spPr>
          <a:xfrm>
            <a:off x="1720812" y="637474"/>
            <a:ext cx="5760640" cy="584775"/>
          </a:xfrm>
          <a:prstGeom prst="rect">
            <a:avLst/>
          </a:prstGeom>
          <a:noFill/>
        </p:spPr>
        <p:txBody>
          <a:bodyPr wrap="square" rtlCol="0">
            <a:spAutoFit/>
          </a:bodyPr>
          <a:lstStyle/>
          <a:p>
            <a:r>
              <a:rPr lang="nl-NL" sz="3200" dirty="0">
                <a:solidFill>
                  <a:srgbClr val="C00000"/>
                </a:solidFill>
                <a:latin typeface="Yu Gothic UI Light" panose="020B0300000000000000" pitchFamily="34" charset="-128"/>
                <a:ea typeface="Yu Gothic UI Light" panose="020B0300000000000000" pitchFamily="34" charset="-128"/>
              </a:rPr>
              <a:t>Leonard Euler (1707-1783)</a:t>
            </a:r>
          </a:p>
        </p:txBody>
      </p:sp>
    </p:spTree>
    <p:extLst>
      <p:ext uri="{BB962C8B-B14F-4D97-AF65-F5344CB8AC3E}">
        <p14:creationId xmlns:p14="http://schemas.microsoft.com/office/powerpoint/2010/main" val="254650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09ED9-39F2-4BEA-88F8-85F9E53ED4BA}"/>
              </a:ext>
            </a:extLst>
          </p:cNvPr>
          <p:cNvSpPr>
            <a:spLocks noGrp="1"/>
          </p:cNvSpPr>
          <p:nvPr>
            <p:ph type="title"/>
          </p:nvPr>
        </p:nvSpPr>
        <p:spPr>
          <a:xfrm>
            <a:off x="530337" y="585073"/>
            <a:ext cx="9956800" cy="508917"/>
          </a:xfrm>
        </p:spPr>
        <p:txBody>
          <a:bodyPr>
            <a:normAutofit fontScale="90000"/>
          </a:bodyPr>
          <a:lstStyle/>
          <a:p>
            <a:r>
              <a:rPr lang="nl-NL" sz="3200" dirty="0">
                <a:solidFill>
                  <a:srgbClr val="FF0000"/>
                </a:solidFill>
                <a:latin typeface="Yu Gothic UI Light" panose="020B0300000000000000" pitchFamily="34" charset="-128"/>
                <a:ea typeface="Yu Gothic UI Light" panose="020B0300000000000000" pitchFamily="34" charset="-128"/>
              </a:rPr>
              <a:t> Eulers betekenis voor de wiskunde, </a:t>
            </a:r>
            <a:r>
              <a:rPr lang="nl-NL" sz="3200" b="1" i="1" dirty="0">
                <a:solidFill>
                  <a:srgbClr val="FF0000"/>
                </a:solidFill>
                <a:latin typeface="Yu Gothic UI Semilight" panose="020B0400000000000000" pitchFamily="34" charset="-128"/>
                <a:ea typeface="Yu Gothic UI Semilight" panose="020B0400000000000000" pitchFamily="34" charset="-128"/>
              </a:rPr>
              <a:t>de Productformule</a:t>
            </a:r>
            <a:endParaRPr lang="nl-NL" b="1" i="1" dirty="0">
              <a:latin typeface="Yu Gothic UI Semilight" panose="020B0400000000000000" pitchFamily="34" charset="-128"/>
              <a:ea typeface="Yu Gothic UI Semilight" panose="020B0400000000000000" pitchFamily="34" charset="-128"/>
            </a:endParaRP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A86699C5-9226-4FED-A20A-9465E652669C}"/>
                  </a:ext>
                </a:extLst>
              </p:cNvPr>
              <p:cNvSpPr>
                <a:spLocks noGrp="1"/>
              </p:cNvSpPr>
              <p:nvPr>
                <p:ph sz="quarter" idx="1"/>
              </p:nvPr>
            </p:nvSpPr>
            <p:spPr>
              <a:xfrm>
                <a:off x="357104" y="1093990"/>
                <a:ext cx="11302238" cy="5764010"/>
              </a:xfrm>
            </p:spPr>
            <p:txBody>
              <a:bodyPr>
                <a:normAutofit fontScale="62500" lnSpcReduction="20000"/>
              </a:bodyPr>
              <a:lstStyle/>
              <a:p>
                <a:r>
                  <a:rPr lang="nl-NL" sz="3400" dirty="0"/>
                  <a:t>Euler vond een formule voor de oneindige som van reeksen van het type:</a:t>
                </a:r>
              </a:p>
              <a:p>
                <a:r>
                  <a:rPr lang="nl-NL" sz="3400" dirty="0"/>
                  <a:t>1 </a:t>
                </a:r>
                <a14:m>
                  <m:oMath xmlns:m="http://schemas.openxmlformats.org/officeDocument/2006/math">
                    <m:r>
                      <a:rPr lang="nl-NL" sz="3400" i="1">
                        <a:latin typeface="Cambria Math" panose="02040503050406030204" pitchFamily="18" charset="0"/>
                      </a:rPr>
                      <m:t>+</m:t>
                    </m:r>
                    <m:f>
                      <m:fPr>
                        <m:ctrlPr>
                          <a:rPr lang="nl-NL" sz="3400" i="1">
                            <a:latin typeface="Cambria Math" panose="02040503050406030204" pitchFamily="18" charset="0"/>
                          </a:rPr>
                        </m:ctrlPr>
                      </m:fPr>
                      <m:num>
                        <m:r>
                          <a:rPr lang="nl-NL" sz="3400" i="1">
                            <a:latin typeface="Cambria Math" panose="02040503050406030204" pitchFamily="18" charset="0"/>
                          </a:rPr>
                          <m:t>1</m:t>
                        </m:r>
                      </m:num>
                      <m:den>
                        <m:sSup>
                          <m:sSupPr>
                            <m:ctrlPr>
                              <a:rPr lang="nl-NL" sz="3400" i="1">
                                <a:latin typeface="Cambria Math" panose="02040503050406030204" pitchFamily="18" charset="0"/>
                              </a:rPr>
                            </m:ctrlPr>
                          </m:sSupPr>
                          <m:e>
                            <m:r>
                              <a:rPr lang="nl-NL" sz="3400" b="0" i="1" smtClean="0">
                                <a:latin typeface="Cambria Math" panose="02040503050406030204" pitchFamily="18" charset="0"/>
                              </a:rPr>
                              <m:t>2</m:t>
                            </m:r>
                          </m:e>
                          <m:sup>
                            <m:r>
                              <a:rPr lang="nl-NL" sz="3400" i="1">
                                <a:latin typeface="Cambria Math" panose="02040503050406030204" pitchFamily="18" charset="0"/>
                              </a:rPr>
                              <m:t>𝑠</m:t>
                            </m:r>
                            <m:r>
                              <a:rPr lang="nl-NL" sz="3400" b="0" i="1" smtClean="0">
                                <a:latin typeface="Cambria Math" panose="02040503050406030204" pitchFamily="18" charset="0"/>
                              </a:rPr>
                              <m:t> </m:t>
                            </m:r>
                          </m:sup>
                        </m:sSup>
                      </m:den>
                    </m:f>
                  </m:oMath>
                </a14:m>
                <a:r>
                  <a:rPr lang="nl-NL" sz="3400" dirty="0"/>
                  <a:t> + </a:t>
                </a:r>
                <a14:m>
                  <m:oMath xmlns:m="http://schemas.openxmlformats.org/officeDocument/2006/math">
                    <m:f>
                      <m:fPr>
                        <m:ctrlPr>
                          <a:rPr lang="nl-NL" sz="3400" i="1">
                            <a:latin typeface="Cambria Math" panose="02040503050406030204" pitchFamily="18" charset="0"/>
                          </a:rPr>
                        </m:ctrlPr>
                      </m:fPr>
                      <m:num>
                        <m:r>
                          <a:rPr lang="nl-NL" sz="3400" i="1">
                            <a:latin typeface="Cambria Math" panose="02040503050406030204" pitchFamily="18" charset="0"/>
                          </a:rPr>
                          <m:t>1</m:t>
                        </m:r>
                      </m:num>
                      <m:den>
                        <m:sSup>
                          <m:sSupPr>
                            <m:ctrlPr>
                              <a:rPr lang="nl-NL" sz="3400" i="1">
                                <a:latin typeface="Cambria Math" panose="02040503050406030204" pitchFamily="18" charset="0"/>
                              </a:rPr>
                            </m:ctrlPr>
                          </m:sSupPr>
                          <m:e>
                            <m:r>
                              <a:rPr lang="nl-NL" sz="3400" b="0" i="1" smtClean="0">
                                <a:latin typeface="Cambria Math" panose="02040503050406030204" pitchFamily="18" charset="0"/>
                              </a:rPr>
                              <m:t>3</m:t>
                            </m:r>
                          </m:e>
                          <m:sup>
                            <m:r>
                              <a:rPr lang="nl-NL" sz="3400" b="0" i="1" smtClean="0">
                                <a:latin typeface="Cambria Math" panose="02040503050406030204" pitchFamily="18" charset="0"/>
                              </a:rPr>
                              <m:t>𝑠</m:t>
                            </m:r>
                          </m:sup>
                        </m:sSup>
                      </m:den>
                    </m:f>
                  </m:oMath>
                </a14:m>
                <a:r>
                  <a:rPr lang="nl-NL" sz="3400" dirty="0"/>
                  <a:t> + </a:t>
                </a:r>
                <a14:m>
                  <m:oMath xmlns:m="http://schemas.openxmlformats.org/officeDocument/2006/math">
                    <m:f>
                      <m:fPr>
                        <m:ctrlPr>
                          <a:rPr lang="nl-NL" sz="3400" i="1">
                            <a:latin typeface="Cambria Math" panose="02040503050406030204" pitchFamily="18" charset="0"/>
                          </a:rPr>
                        </m:ctrlPr>
                      </m:fPr>
                      <m:num>
                        <m:r>
                          <a:rPr lang="nl-NL" sz="3400" i="1">
                            <a:latin typeface="Cambria Math" panose="02040503050406030204" pitchFamily="18" charset="0"/>
                          </a:rPr>
                          <m:t>1</m:t>
                        </m:r>
                      </m:num>
                      <m:den>
                        <m:sSup>
                          <m:sSupPr>
                            <m:ctrlPr>
                              <a:rPr lang="nl-NL" sz="3400" i="1">
                                <a:latin typeface="Cambria Math" panose="02040503050406030204" pitchFamily="18" charset="0"/>
                              </a:rPr>
                            </m:ctrlPr>
                          </m:sSupPr>
                          <m:e>
                            <m:r>
                              <a:rPr lang="nl-NL" sz="3400" b="0" i="1" smtClean="0">
                                <a:latin typeface="Cambria Math" panose="02040503050406030204" pitchFamily="18" charset="0"/>
                              </a:rPr>
                              <m:t>4</m:t>
                            </m:r>
                          </m:e>
                          <m:sup>
                            <m:r>
                              <a:rPr lang="nl-NL" sz="3400" b="0" i="1" smtClean="0">
                                <a:latin typeface="Cambria Math" panose="02040503050406030204" pitchFamily="18" charset="0"/>
                              </a:rPr>
                              <m:t>𝑠</m:t>
                            </m:r>
                          </m:sup>
                        </m:sSup>
                      </m:den>
                    </m:f>
                  </m:oMath>
                </a14:m>
                <a:r>
                  <a:rPr lang="nl-NL" sz="3400" dirty="0"/>
                  <a:t> + </a:t>
                </a:r>
                <a14:m>
                  <m:oMath xmlns:m="http://schemas.openxmlformats.org/officeDocument/2006/math">
                    <m:f>
                      <m:fPr>
                        <m:ctrlPr>
                          <a:rPr lang="nl-NL" sz="3400" i="1">
                            <a:latin typeface="Cambria Math" panose="02040503050406030204" pitchFamily="18" charset="0"/>
                          </a:rPr>
                        </m:ctrlPr>
                      </m:fPr>
                      <m:num>
                        <m:r>
                          <a:rPr lang="nl-NL" sz="3400" i="1">
                            <a:latin typeface="Cambria Math" panose="02040503050406030204" pitchFamily="18" charset="0"/>
                          </a:rPr>
                          <m:t>1</m:t>
                        </m:r>
                      </m:num>
                      <m:den>
                        <m:sSup>
                          <m:sSupPr>
                            <m:ctrlPr>
                              <a:rPr lang="nl-NL" sz="3400" i="1">
                                <a:latin typeface="Cambria Math" panose="02040503050406030204" pitchFamily="18" charset="0"/>
                              </a:rPr>
                            </m:ctrlPr>
                          </m:sSupPr>
                          <m:e>
                            <m:r>
                              <a:rPr lang="nl-NL" sz="3400" b="0" i="1" smtClean="0">
                                <a:latin typeface="Cambria Math" panose="02040503050406030204" pitchFamily="18" charset="0"/>
                              </a:rPr>
                              <m:t>5</m:t>
                            </m:r>
                          </m:e>
                          <m:sup>
                            <m:r>
                              <a:rPr lang="nl-NL" sz="3400" i="1">
                                <a:latin typeface="Cambria Math" panose="02040503050406030204" pitchFamily="18" charset="0"/>
                              </a:rPr>
                              <m:t>𝑠</m:t>
                            </m:r>
                          </m:sup>
                        </m:sSup>
                      </m:den>
                    </m:f>
                  </m:oMath>
                </a14:m>
                <a:r>
                  <a:rPr lang="nl-NL" sz="3400" dirty="0"/>
                  <a:t> + </a:t>
                </a:r>
                <a14:m>
                  <m:oMath xmlns:m="http://schemas.openxmlformats.org/officeDocument/2006/math">
                    <m:f>
                      <m:fPr>
                        <m:ctrlPr>
                          <a:rPr lang="nl-NL" sz="3400" i="1">
                            <a:latin typeface="Cambria Math" panose="02040503050406030204" pitchFamily="18" charset="0"/>
                          </a:rPr>
                        </m:ctrlPr>
                      </m:fPr>
                      <m:num>
                        <m:r>
                          <a:rPr lang="nl-NL" sz="3400" i="1">
                            <a:latin typeface="Cambria Math" panose="02040503050406030204" pitchFamily="18" charset="0"/>
                          </a:rPr>
                          <m:t>1</m:t>
                        </m:r>
                      </m:num>
                      <m:den>
                        <m:sSup>
                          <m:sSupPr>
                            <m:ctrlPr>
                              <a:rPr lang="nl-NL" sz="3400" i="1">
                                <a:latin typeface="Cambria Math" panose="02040503050406030204" pitchFamily="18" charset="0"/>
                              </a:rPr>
                            </m:ctrlPr>
                          </m:sSupPr>
                          <m:e>
                            <m:r>
                              <a:rPr lang="nl-NL" sz="3400" b="0" i="1" smtClean="0">
                                <a:latin typeface="Cambria Math" panose="02040503050406030204" pitchFamily="18" charset="0"/>
                              </a:rPr>
                              <m:t>6</m:t>
                            </m:r>
                          </m:e>
                          <m:sup>
                            <m:r>
                              <a:rPr lang="nl-NL" sz="3400" i="1">
                                <a:latin typeface="Cambria Math" panose="02040503050406030204" pitchFamily="18" charset="0"/>
                              </a:rPr>
                              <m:t>𝑠</m:t>
                            </m:r>
                          </m:sup>
                        </m:sSup>
                      </m:den>
                    </m:f>
                    <m:r>
                      <a:rPr lang="nl-NL" sz="3400" b="0" i="1" smtClean="0">
                        <a:latin typeface="Cambria Math" panose="02040503050406030204" pitchFamily="18" charset="0"/>
                      </a:rPr>
                      <m:t>+ ……</m:t>
                    </m:r>
                    <m:r>
                      <a:rPr lang="nl-NL" sz="3400" b="0" i="0" smtClean="0">
                        <a:latin typeface="Cambria Math" panose="02040503050406030204" pitchFamily="18" charset="0"/>
                      </a:rPr>
                      <m:t>  </m:t>
                    </m:r>
                    <m:r>
                      <a:rPr lang="nl-NL" sz="3400" b="0" i="1" smtClean="0">
                        <a:latin typeface="Cambria Math" panose="02040503050406030204" pitchFamily="18" charset="0"/>
                      </a:rPr>
                      <m:t> </m:t>
                    </m:r>
                  </m:oMath>
                </a14:m>
                <a:r>
                  <a:rPr lang="nl-NL" sz="3400" dirty="0"/>
                  <a:t> voor (reële) s &gt;1).</a:t>
                </a:r>
              </a:p>
              <a:p>
                <a:r>
                  <a:rPr lang="nl-NL" sz="3400" dirty="0"/>
                  <a:t>Deze reeks wordt ook wel  </a:t>
                </a:r>
                <a:r>
                  <a:rPr lang="el-GR" sz="3400" dirty="0"/>
                  <a:t>ζ</a:t>
                </a:r>
                <a:r>
                  <a:rPr lang="nl-NL" sz="3400" dirty="0"/>
                  <a:t>(</a:t>
                </a:r>
                <a:r>
                  <a:rPr lang="nl-NL" sz="3400" i="1" dirty="0"/>
                  <a:t>s</a:t>
                </a:r>
                <a:r>
                  <a:rPr lang="nl-NL" sz="3400" dirty="0"/>
                  <a:t>) genoemd en definieert de </a:t>
                </a:r>
                <a:r>
                  <a:rPr lang="el-GR" sz="3400" dirty="0"/>
                  <a:t>ζ</a:t>
                </a:r>
                <a:r>
                  <a:rPr lang="nl-NL" sz="3400" dirty="0"/>
                  <a:t> – functie:  </a:t>
                </a:r>
                <a:r>
                  <a:rPr lang="el-GR" sz="4400" dirty="0"/>
                  <a:t>ζ</a:t>
                </a:r>
                <a:r>
                  <a:rPr lang="nl-NL" sz="4400" dirty="0"/>
                  <a:t>(</a:t>
                </a:r>
                <a:r>
                  <a:rPr lang="nl-NL" sz="4400" i="1" dirty="0"/>
                  <a:t>s</a:t>
                </a:r>
                <a:r>
                  <a:rPr lang="nl-NL" sz="4400" dirty="0"/>
                  <a:t>) = </a:t>
                </a:r>
                <a14:m>
                  <m:oMath xmlns:m="http://schemas.openxmlformats.org/officeDocument/2006/math">
                    <m:nary>
                      <m:naryPr>
                        <m:chr m:val="∑"/>
                        <m:ctrlPr>
                          <a:rPr lang="nl-NL" sz="4400" i="1">
                            <a:latin typeface="Cambria Math" panose="02040503050406030204" pitchFamily="18" charset="0"/>
                          </a:rPr>
                        </m:ctrlPr>
                      </m:naryPr>
                      <m:sub>
                        <m:r>
                          <m:rPr>
                            <m:brk m:alnAt="23"/>
                          </m:rPr>
                          <a:rPr lang="nl-NL" sz="4400" i="1">
                            <a:latin typeface="Cambria Math" panose="02040503050406030204" pitchFamily="18" charset="0"/>
                          </a:rPr>
                          <m:t>𝑛</m:t>
                        </m:r>
                        <m:r>
                          <a:rPr lang="nl-NL" sz="4400" i="1">
                            <a:latin typeface="Cambria Math" panose="02040503050406030204" pitchFamily="18" charset="0"/>
                          </a:rPr>
                          <m:t>=1</m:t>
                        </m:r>
                      </m:sub>
                      <m:sup>
                        <m:r>
                          <a:rPr lang="nl-NL" sz="4400" i="1">
                            <a:latin typeface="Cambria Math" panose="02040503050406030204" pitchFamily="18" charset="0"/>
                            <a:ea typeface="Cambria Math" panose="02040503050406030204" pitchFamily="18" charset="0"/>
                          </a:rPr>
                          <m:t>∞</m:t>
                        </m:r>
                      </m:sup>
                      <m:e>
                        <m:f>
                          <m:fPr>
                            <m:ctrlPr>
                              <a:rPr lang="nl-NL" sz="4400" i="1">
                                <a:latin typeface="Cambria Math" panose="02040503050406030204" pitchFamily="18" charset="0"/>
                              </a:rPr>
                            </m:ctrlPr>
                          </m:fPr>
                          <m:num>
                            <m:r>
                              <a:rPr lang="nl-NL" sz="4400" i="1">
                                <a:latin typeface="Cambria Math" panose="02040503050406030204" pitchFamily="18" charset="0"/>
                              </a:rPr>
                              <m:t>1</m:t>
                            </m:r>
                          </m:num>
                          <m:den>
                            <m:sSup>
                              <m:sSupPr>
                                <m:ctrlPr>
                                  <a:rPr lang="nl-NL" sz="4400" i="1">
                                    <a:latin typeface="Cambria Math" panose="02040503050406030204" pitchFamily="18" charset="0"/>
                                  </a:rPr>
                                </m:ctrlPr>
                              </m:sSupPr>
                              <m:e>
                                <m:r>
                                  <a:rPr lang="nl-NL" sz="4400" i="1">
                                    <a:latin typeface="Cambria Math" panose="02040503050406030204" pitchFamily="18" charset="0"/>
                                  </a:rPr>
                                  <m:t>𝑛</m:t>
                                </m:r>
                              </m:e>
                              <m:sup>
                                <m:r>
                                  <a:rPr lang="nl-NL" sz="4400" i="1">
                                    <a:latin typeface="Cambria Math" panose="02040503050406030204" pitchFamily="18" charset="0"/>
                                  </a:rPr>
                                  <m:t>𝑠</m:t>
                                </m:r>
                              </m:sup>
                            </m:sSup>
                          </m:den>
                        </m:f>
                      </m:e>
                    </m:nary>
                  </m:oMath>
                </a14:m>
                <a:endParaRPr lang="nl-NL" sz="4400" i="1" dirty="0"/>
              </a:p>
              <a:p>
                <a:r>
                  <a:rPr lang="nl-NL" sz="3200" dirty="0"/>
                  <a:t>Bv:  </a:t>
                </a:r>
                <a:r>
                  <a:rPr lang="el-GR" sz="3200" dirty="0"/>
                  <a:t>ζ</a:t>
                </a:r>
                <a:r>
                  <a:rPr lang="nl-NL" sz="3200" dirty="0"/>
                  <a:t>(4) =   </a:t>
                </a:r>
                <a:r>
                  <a:rPr lang="nl-NL" dirty="0"/>
                  <a:t>                                                                </a:t>
                </a:r>
                <a:r>
                  <a:rPr lang="nl-NL" sz="3800" dirty="0"/>
                  <a:t>(= </a:t>
                </a:r>
                <a14:m>
                  <m:oMath xmlns:m="http://schemas.openxmlformats.org/officeDocument/2006/math">
                    <m:f>
                      <m:fPr>
                        <m:ctrlPr>
                          <a:rPr lang="nl-NL" sz="3800" i="1">
                            <a:latin typeface="Cambria Math" panose="02040503050406030204" pitchFamily="18" charset="0"/>
                          </a:rPr>
                        </m:ctrlPr>
                      </m:fPr>
                      <m:num>
                        <m:sSup>
                          <m:sSupPr>
                            <m:ctrlPr>
                              <a:rPr lang="nl-NL" sz="3800" i="1">
                                <a:latin typeface="Cambria Math" panose="02040503050406030204" pitchFamily="18" charset="0"/>
                              </a:rPr>
                            </m:ctrlPr>
                          </m:sSupPr>
                          <m:e>
                            <m:r>
                              <a:rPr lang="nl-NL" sz="3800" i="1">
                                <a:latin typeface="Cambria Math" panose="02040503050406030204" pitchFamily="18" charset="0"/>
                                <a:ea typeface="Cambria Math" panose="02040503050406030204" pitchFamily="18" charset="0"/>
                              </a:rPr>
                              <m:t>𝜋</m:t>
                            </m:r>
                          </m:e>
                          <m:sup>
                            <m:r>
                              <a:rPr lang="nl-NL" sz="3800" i="1">
                                <a:latin typeface="Cambria Math" panose="02040503050406030204" pitchFamily="18" charset="0"/>
                              </a:rPr>
                              <m:t>4</m:t>
                            </m:r>
                          </m:sup>
                        </m:sSup>
                      </m:num>
                      <m:den>
                        <m:r>
                          <a:rPr lang="nl-NL" sz="3800" i="1">
                            <a:latin typeface="Cambria Math" panose="02040503050406030204" pitchFamily="18" charset="0"/>
                          </a:rPr>
                          <m:t>90</m:t>
                        </m:r>
                      </m:den>
                    </m:f>
                  </m:oMath>
                </a14:m>
                <a:r>
                  <a:rPr lang="nl-NL" sz="3800" dirty="0"/>
                  <a:t>)  </a:t>
                </a:r>
                <a:r>
                  <a:rPr lang="nl-NL" sz="3200" dirty="0"/>
                  <a:t>en  </a:t>
                </a:r>
                <a:r>
                  <a:rPr lang="el-GR" sz="3200" dirty="0"/>
                  <a:t>ζ</a:t>
                </a:r>
                <a:r>
                  <a:rPr lang="nl-NL" sz="3200" dirty="0"/>
                  <a:t>(2) = </a:t>
                </a:r>
                <a:r>
                  <a:rPr lang="nl-NL" sz="4000" dirty="0"/>
                  <a:t>1+ </a:t>
                </a:r>
                <a14:m>
                  <m:oMath xmlns:m="http://schemas.openxmlformats.org/officeDocument/2006/math">
                    <m:f>
                      <m:fPr>
                        <m:ctrlPr>
                          <a:rPr lang="nl-NL" sz="4000" i="1">
                            <a:latin typeface="Cambria Math" panose="02040503050406030204" pitchFamily="18" charset="0"/>
                          </a:rPr>
                        </m:ctrlPr>
                      </m:fPr>
                      <m:num>
                        <m:r>
                          <a:rPr lang="nl-NL" sz="4000" i="1">
                            <a:latin typeface="Cambria Math" panose="02040503050406030204" pitchFamily="18" charset="0"/>
                          </a:rPr>
                          <m:t>1</m:t>
                        </m:r>
                      </m:num>
                      <m:den>
                        <m:sSup>
                          <m:sSupPr>
                            <m:ctrlPr>
                              <a:rPr lang="nl-NL" sz="4000" i="1">
                                <a:latin typeface="Cambria Math" panose="02040503050406030204" pitchFamily="18" charset="0"/>
                              </a:rPr>
                            </m:ctrlPr>
                          </m:sSupPr>
                          <m:e>
                            <m:r>
                              <a:rPr lang="nl-NL" sz="4000" i="1">
                                <a:latin typeface="Cambria Math" panose="02040503050406030204" pitchFamily="18" charset="0"/>
                              </a:rPr>
                              <m:t>2</m:t>
                            </m:r>
                          </m:e>
                          <m:sup>
                            <m:r>
                              <a:rPr lang="nl-NL" sz="4000" b="0" i="1" smtClean="0">
                                <a:latin typeface="Cambria Math" panose="02040503050406030204" pitchFamily="18" charset="0"/>
                              </a:rPr>
                              <m:t>2</m:t>
                            </m:r>
                          </m:sup>
                        </m:sSup>
                      </m:den>
                    </m:f>
                    <m:r>
                      <a:rPr lang="nl-NL" sz="4000" i="1">
                        <a:latin typeface="Cambria Math" panose="02040503050406030204" pitchFamily="18" charset="0"/>
                      </a:rPr>
                      <m:t>+ </m:t>
                    </m:r>
                    <m:f>
                      <m:fPr>
                        <m:ctrlPr>
                          <a:rPr lang="nl-NL" sz="4000" i="1">
                            <a:latin typeface="Cambria Math" panose="02040503050406030204" pitchFamily="18" charset="0"/>
                          </a:rPr>
                        </m:ctrlPr>
                      </m:fPr>
                      <m:num>
                        <m:r>
                          <a:rPr lang="nl-NL" sz="4000" i="1">
                            <a:latin typeface="Cambria Math" panose="02040503050406030204" pitchFamily="18" charset="0"/>
                          </a:rPr>
                          <m:t>1</m:t>
                        </m:r>
                      </m:num>
                      <m:den>
                        <m:sSup>
                          <m:sSupPr>
                            <m:ctrlPr>
                              <a:rPr lang="nl-NL" sz="4000" i="1">
                                <a:latin typeface="Cambria Math" panose="02040503050406030204" pitchFamily="18" charset="0"/>
                              </a:rPr>
                            </m:ctrlPr>
                          </m:sSupPr>
                          <m:e>
                            <m:r>
                              <a:rPr lang="nl-NL" sz="4000" i="1">
                                <a:latin typeface="Cambria Math" panose="02040503050406030204" pitchFamily="18" charset="0"/>
                              </a:rPr>
                              <m:t>3</m:t>
                            </m:r>
                          </m:e>
                          <m:sup>
                            <m:r>
                              <a:rPr lang="nl-NL" sz="4000" b="0" i="1" smtClean="0">
                                <a:latin typeface="Cambria Math" panose="02040503050406030204" pitchFamily="18" charset="0"/>
                              </a:rPr>
                              <m:t>2</m:t>
                            </m:r>
                          </m:sup>
                        </m:sSup>
                      </m:den>
                    </m:f>
                    <m:r>
                      <a:rPr lang="nl-NL" sz="4000" b="0" i="1" smtClean="0">
                        <a:latin typeface="Cambria Math" panose="02040503050406030204" pitchFamily="18" charset="0"/>
                      </a:rPr>
                      <m:t>+ …=</m:t>
                    </m:r>
                    <m:f>
                      <m:fPr>
                        <m:ctrlPr>
                          <a:rPr lang="nl-NL" sz="3800" i="1">
                            <a:latin typeface="Cambria Math" panose="02040503050406030204" pitchFamily="18" charset="0"/>
                          </a:rPr>
                        </m:ctrlPr>
                      </m:fPr>
                      <m:num>
                        <m:sSup>
                          <m:sSupPr>
                            <m:ctrlPr>
                              <a:rPr lang="nl-NL" sz="3800" i="1">
                                <a:latin typeface="Cambria Math" panose="02040503050406030204" pitchFamily="18" charset="0"/>
                              </a:rPr>
                            </m:ctrlPr>
                          </m:sSupPr>
                          <m:e>
                            <m:r>
                              <a:rPr lang="nl-NL" sz="3800" i="1">
                                <a:latin typeface="Cambria Math" panose="02040503050406030204" pitchFamily="18" charset="0"/>
                                <a:ea typeface="Cambria Math" panose="02040503050406030204" pitchFamily="18" charset="0"/>
                              </a:rPr>
                              <m:t>𝜋</m:t>
                            </m:r>
                          </m:e>
                          <m:sup>
                            <m:r>
                              <a:rPr lang="nl-NL" sz="3800" b="0" i="1" smtClean="0">
                                <a:latin typeface="Cambria Math" panose="02040503050406030204" pitchFamily="18" charset="0"/>
                              </a:rPr>
                              <m:t>2</m:t>
                            </m:r>
                          </m:sup>
                        </m:sSup>
                      </m:num>
                      <m:den>
                        <m:r>
                          <a:rPr lang="nl-NL" sz="3800" b="0" i="1" smtClean="0">
                            <a:latin typeface="Cambria Math" panose="02040503050406030204" pitchFamily="18" charset="0"/>
                          </a:rPr>
                          <m:t>6</m:t>
                        </m:r>
                      </m:den>
                    </m:f>
                  </m:oMath>
                </a14:m>
                <a:r>
                  <a:rPr lang="nl-NL" sz="3800" dirty="0"/>
                  <a:t> .</a:t>
                </a:r>
              </a:p>
              <a:p>
                <a:endParaRPr lang="nl-NL" sz="3400" dirty="0"/>
              </a:p>
              <a:p>
                <a:r>
                  <a:rPr lang="nl-NL" sz="3400" dirty="0"/>
                  <a:t>Een belangrijke eigenschap van de </a:t>
                </a:r>
                <a:r>
                  <a:rPr lang="el-GR" sz="3400" dirty="0"/>
                  <a:t>ζ</a:t>
                </a:r>
                <a:r>
                  <a:rPr lang="nl-NL" sz="3400" dirty="0"/>
                  <a:t> – functie is dat de kans dat </a:t>
                </a:r>
                <a:r>
                  <a:rPr lang="nl-NL" sz="3400" i="1" dirty="0"/>
                  <a:t>s</a:t>
                </a:r>
                <a:r>
                  <a:rPr lang="nl-NL" sz="3400" dirty="0"/>
                  <a:t> willekeurig gekozen gehele getallen onderling priem zijn, gelijk is aan </a:t>
                </a:r>
                <a14:m>
                  <m:oMath xmlns:m="http://schemas.openxmlformats.org/officeDocument/2006/math">
                    <m:f>
                      <m:fPr>
                        <m:ctrlPr>
                          <a:rPr lang="nl-NL" sz="3400" i="1" smtClean="0">
                            <a:latin typeface="Cambria Math" panose="02040503050406030204" pitchFamily="18" charset="0"/>
                          </a:rPr>
                        </m:ctrlPr>
                      </m:fPr>
                      <m:num>
                        <m:r>
                          <a:rPr lang="nl-NL" sz="3400" b="0" i="1" smtClean="0">
                            <a:latin typeface="Cambria Math" panose="02040503050406030204" pitchFamily="18" charset="0"/>
                          </a:rPr>
                          <m:t>1</m:t>
                        </m:r>
                      </m:num>
                      <m:den>
                        <m:r>
                          <m:rPr>
                            <m:sty m:val="p"/>
                          </m:rPr>
                          <a:rPr lang="el-GR" sz="3400" i="1" smtClean="0">
                            <a:latin typeface="Cambria Math" panose="02040503050406030204" pitchFamily="18" charset="0"/>
                          </a:rPr>
                          <m:t>ζ</m:t>
                        </m:r>
                        <m:r>
                          <a:rPr lang="nl-NL" sz="3400" b="0" i="1" smtClean="0">
                            <a:latin typeface="Cambria Math" panose="02040503050406030204" pitchFamily="18" charset="0"/>
                          </a:rPr>
                          <m:t>(</m:t>
                        </m:r>
                        <m:r>
                          <a:rPr lang="nl-NL" sz="3400" b="0" i="1" smtClean="0">
                            <a:latin typeface="Cambria Math" panose="02040503050406030204" pitchFamily="18" charset="0"/>
                          </a:rPr>
                          <m:t>𝑠</m:t>
                        </m:r>
                        <m:r>
                          <a:rPr lang="nl-NL" sz="3400" b="0" i="1" smtClean="0">
                            <a:latin typeface="Cambria Math" panose="02040503050406030204" pitchFamily="18" charset="0"/>
                          </a:rPr>
                          <m:t>)</m:t>
                        </m:r>
                      </m:den>
                    </m:f>
                  </m:oMath>
                </a14:m>
                <a:r>
                  <a:rPr lang="nl-NL" sz="3400" dirty="0"/>
                  <a:t> . PM: gehele getallen zijn onderling priem als ze geen gemeenschappelijke deler hebben, </a:t>
                </a:r>
                <a:r>
                  <a:rPr lang="nl-NL" sz="3400" dirty="0" err="1"/>
                  <a:t>bijv</a:t>
                </a:r>
                <a:r>
                  <a:rPr lang="nl-NL" sz="3400" dirty="0"/>
                  <a:t> 6, 35 en 121.</a:t>
                </a:r>
              </a:p>
              <a:p>
                <a:r>
                  <a:rPr lang="nl-NL" sz="3200" dirty="0"/>
                  <a:t>PM: de functie </a:t>
                </a:r>
                <a:r>
                  <a:rPr lang="el-GR" sz="3200" dirty="0"/>
                  <a:t>ζ</a:t>
                </a:r>
                <a:r>
                  <a:rPr lang="nl-NL" sz="3200" dirty="0"/>
                  <a:t> , gedefinieerd op complexe getallen wordt later de </a:t>
                </a:r>
                <a:r>
                  <a:rPr lang="nl-NL" sz="3200" dirty="0" err="1"/>
                  <a:t>Riemann</a:t>
                </a:r>
                <a:r>
                  <a:rPr lang="nl-NL" sz="3200" dirty="0"/>
                  <a:t>-</a:t>
                </a:r>
                <a:r>
                  <a:rPr lang="nl-NL" sz="3200" dirty="0" err="1"/>
                  <a:t>zeta</a:t>
                </a:r>
                <a:r>
                  <a:rPr lang="nl-NL" sz="3200" dirty="0"/>
                  <a:t>-functie genoemd </a:t>
                </a:r>
              </a:p>
              <a:p>
                <a:r>
                  <a:rPr lang="nl-NL" sz="3200" dirty="0"/>
                  <a:t>De zgn. </a:t>
                </a:r>
                <a:r>
                  <a:rPr lang="nl-NL" sz="3200" i="1" dirty="0"/>
                  <a:t>productformule van Euler </a:t>
                </a:r>
                <a:r>
                  <a:rPr lang="nl-NL" sz="3200" dirty="0"/>
                  <a:t>voor de waarde van </a:t>
                </a:r>
                <a14:m>
                  <m:oMath xmlns:m="http://schemas.openxmlformats.org/officeDocument/2006/math">
                    <m:nary>
                      <m:naryPr>
                        <m:chr m:val="∑"/>
                        <m:ctrlPr>
                          <a:rPr lang="nl-NL" sz="3200" i="1">
                            <a:latin typeface="Cambria Math" panose="02040503050406030204" pitchFamily="18" charset="0"/>
                          </a:rPr>
                        </m:ctrlPr>
                      </m:naryPr>
                      <m:sub>
                        <m:r>
                          <m:rPr>
                            <m:brk m:alnAt="23"/>
                          </m:rPr>
                          <a:rPr lang="nl-NL" sz="3200" i="1">
                            <a:latin typeface="Cambria Math" panose="02040503050406030204" pitchFamily="18" charset="0"/>
                          </a:rPr>
                          <m:t>𝑛</m:t>
                        </m:r>
                        <m:r>
                          <a:rPr lang="nl-NL" sz="3200" i="1">
                            <a:latin typeface="Cambria Math" panose="02040503050406030204" pitchFamily="18" charset="0"/>
                          </a:rPr>
                          <m:t>=1</m:t>
                        </m:r>
                      </m:sub>
                      <m:sup>
                        <m:r>
                          <a:rPr lang="nl-NL" sz="3200" i="1">
                            <a:latin typeface="Cambria Math" panose="02040503050406030204" pitchFamily="18" charset="0"/>
                            <a:ea typeface="Cambria Math" panose="02040503050406030204" pitchFamily="18" charset="0"/>
                          </a:rPr>
                          <m:t>∞</m:t>
                        </m:r>
                      </m:sup>
                      <m:e>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𝑛</m:t>
                                </m:r>
                              </m:e>
                              <m:sup>
                                <m:r>
                                  <a:rPr lang="nl-NL" sz="3200" i="1">
                                    <a:latin typeface="Cambria Math" panose="02040503050406030204" pitchFamily="18" charset="0"/>
                                  </a:rPr>
                                  <m:t>𝑠</m:t>
                                </m:r>
                              </m:sup>
                            </m:sSup>
                          </m:den>
                        </m:f>
                      </m:e>
                    </m:nary>
                    <m:r>
                      <a:rPr lang="nl-NL" sz="3200" i="1">
                        <a:latin typeface="Cambria Math" panose="02040503050406030204" pitchFamily="18" charset="0"/>
                      </a:rPr>
                      <m:t>, </m:t>
                    </m:r>
                    <m:r>
                      <a:rPr lang="nl-NL" sz="3200">
                        <a:latin typeface="Cambria Math" panose="02040503050406030204" pitchFamily="18" charset="0"/>
                      </a:rPr>
                      <m:t> </m:t>
                    </m:r>
                  </m:oMath>
                </a14:m>
                <a:r>
                  <a:rPr lang="nl-NL" sz="3200" dirty="0"/>
                  <a:t>(</a:t>
                </a:r>
                <a:r>
                  <a:rPr lang="nl-NL" sz="3200" i="1" dirty="0"/>
                  <a:t>s</a:t>
                </a:r>
                <a:r>
                  <a:rPr lang="nl-NL" sz="3200" dirty="0"/>
                  <a:t> &gt;1) is het product van alle meetkundige reeksen</a:t>
                </a:r>
                <a14:m>
                  <m:oMath xmlns:m="http://schemas.openxmlformats.org/officeDocument/2006/math">
                    <m:r>
                      <a:rPr lang="nl-NL" sz="3200">
                        <a:latin typeface="Cambria Math" panose="02040503050406030204" pitchFamily="18" charset="0"/>
                      </a:rPr>
                      <m:t> </m:t>
                    </m:r>
                    <m:r>
                      <a:rPr lang="nl-NL" sz="3200" i="1">
                        <a:latin typeface="Cambria Math" panose="02040503050406030204" pitchFamily="18" charset="0"/>
                      </a:rPr>
                      <m:t>(</m:t>
                    </m:r>
                  </m:oMath>
                </a14:m>
                <a:r>
                  <a:rPr lang="nl-NL" sz="3200" dirty="0"/>
                  <a:t>1 </a:t>
                </a:r>
                <a14:m>
                  <m:oMath xmlns:m="http://schemas.openxmlformats.org/officeDocument/2006/math">
                    <m:r>
                      <a:rPr lang="nl-NL" sz="3200" i="1">
                        <a:latin typeface="Cambria Math" panose="02040503050406030204" pitchFamily="18" charset="0"/>
                      </a:rPr>
                      <m:t>+</m:t>
                    </m:r>
                    <m:f>
                      <m:fPr>
                        <m:ctrlPr>
                          <a:rPr lang="nl-NL" sz="3200" i="1">
                            <a:latin typeface="Cambria Math" panose="02040503050406030204" pitchFamily="18" charset="0"/>
                          </a:rPr>
                        </m:ctrlPr>
                      </m:fPr>
                      <m:num>
                        <m:r>
                          <a:rPr lang="nl-NL" sz="3200" i="1">
                            <a:latin typeface="Cambria Math" panose="02040503050406030204" pitchFamily="18" charset="0"/>
                          </a:rPr>
                          <m:t>1</m:t>
                        </m:r>
                      </m:num>
                      <m:den>
                        <m:r>
                          <a:rPr lang="nl-NL" sz="3200" i="1">
                            <a:latin typeface="Cambria Math" panose="02040503050406030204" pitchFamily="18" charset="0"/>
                          </a:rPr>
                          <m:t>𝑝</m:t>
                        </m:r>
                      </m:den>
                    </m:f>
                  </m:oMath>
                </a14:m>
                <a:r>
                  <a:rPr lang="nl-NL" sz="3200" dirty="0"/>
                  <a:t> + </a:t>
                </a:r>
                <a14:m>
                  <m:oMath xmlns:m="http://schemas.openxmlformats.org/officeDocument/2006/math">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𝑝</m:t>
                            </m:r>
                          </m:e>
                          <m:sup>
                            <m:r>
                              <a:rPr lang="nl-NL" sz="3200" i="1">
                                <a:latin typeface="Cambria Math" panose="02040503050406030204" pitchFamily="18" charset="0"/>
                              </a:rPr>
                              <m:t>2</m:t>
                            </m:r>
                            <m:r>
                              <a:rPr lang="nl-NL" sz="3200" i="1">
                                <a:latin typeface="Cambria Math" panose="02040503050406030204" pitchFamily="18" charset="0"/>
                              </a:rPr>
                              <m:t>𝑠</m:t>
                            </m:r>
                          </m:sup>
                        </m:sSup>
                      </m:den>
                    </m:f>
                  </m:oMath>
                </a14:m>
                <a:r>
                  <a:rPr lang="nl-NL" sz="3200" dirty="0"/>
                  <a:t> + </a:t>
                </a:r>
                <a14:m>
                  <m:oMath xmlns:m="http://schemas.openxmlformats.org/officeDocument/2006/math">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𝑝</m:t>
                            </m:r>
                          </m:e>
                          <m:sup>
                            <m:r>
                              <a:rPr lang="nl-NL" sz="3200" i="1">
                                <a:latin typeface="Cambria Math" panose="02040503050406030204" pitchFamily="18" charset="0"/>
                              </a:rPr>
                              <m:t>3</m:t>
                            </m:r>
                            <m:r>
                              <a:rPr lang="nl-NL" sz="3200" i="1">
                                <a:latin typeface="Cambria Math" panose="02040503050406030204" pitchFamily="18" charset="0"/>
                              </a:rPr>
                              <m:t>𝑠</m:t>
                            </m:r>
                          </m:sup>
                        </m:sSup>
                      </m:den>
                    </m:f>
                  </m:oMath>
                </a14:m>
                <a:r>
                  <a:rPr lang="nl-NL" sz="3200" dirty="0"/>
                  <a:t> +..) over alle priemgetallen, dus:</a:t>
                </a:r>
              </a:p>
              <a:p>
                <a14:m>
                  <m:oMath xmlns:m="http://schemas.openxmlformats.org/officeDocument/2006/math">
                    <m:nary>
                      <m:naryPr>
                        <m:chr m:val="∑"/>
                        <m:ctrlPr>
                          <a:rPr lang="nl-NL" sz="3200" i="1">
                            <a:latin typeface="Cambria Math" panose="02040503050406030204" pitchFamily="18" charset="0"/>
                          </a:rPr>
                        </m:ctrlPr>
                      </m:naryPr>
                      <m:sub>
                        <m:r>
                          <m:rPr>
                            <m:brk m:alnAt="23"/>
                          </m:rPr>
                          <a:rPr lang="nl-NL" sz="3200" i="1">
                            <a:latin typeface="Cambria Math" panose="02040503050406030204" pitchFamily="18" charset="0"/>
                          </a:rPr>
                          <m:t>𝑛</m:t>
                        </m:r>
                        <m:r>
                          <a:rPr lang="nl-NL" sz="3200" i="1">
                            <a:latin typeface="Cambria Math" panose="02040503050406030204" pitchFamily="18" charset="0"/>
                          </a:rPr>
                          <m:t>=1</m:t>
                        </m:r>
                      </m:sub>
                      <m:sup>
                        <m:r>
                          <a:rPr lang="nl-NL" sz="3200" i="1">
                            <a:latin typeface="Cambria Math" panose="02040503050406030204" pitchFamily="18" charset="0"/>
                            <a:ea typeface="Cambria Math" panose="02040503050406030204" pitchFamily="18" charset="0"/>
                          </a:rPr>
                          <m:t>∞</m:t>
                        </m:r>
                      </m:sup>
                      <m:e>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𝑛</m:t>
                                </m:r>
                              </m:e>
                              <m:sup>
                                <m:r>
                                  <a:rPr lang="nl-NL" sz="3200" i="1">
                                    <a:latin typeface="Cambria Math" panose="02040503050406030204" pitchFamily="18" charset="0"/>
                                  </a:rPr>
                                  <m:t>𝑠</m:t>
                                </m:r>
                              </m:sup>
                            </m:sSup>
                          </m:den>
                        </m:f>
                      </m:e>
                    </m:nary>
                  </m:oMath>
                </a14:m>
                <a:r>
                  <a:rPr lang="nl-NL" sz="3200" dirty="0"/>
                  <a:t> = </a:t>
                </a:r>
                <a14:m>
                  <m:oMath xmlns:m="http://schemas.openxmlformats.org/officeDocument/2006/math">
                    <m:r>
                      <a:rPr lang="nl-NL" sz="3200" i="1">
                        <a:latin typeface="Cambria Math" panose="02040503050406030204" pitchFamily="18" charset="0"/>
                      </a:rPr>
                      <m:t>(</m:t>
                    </m:r>
                  </m:oMath>
                </a14:m>
                <a:r>
                  <a:rPr lang="nl-NL" sz="3200" dirty="0"/>
                  <a:t>1 </a:t>
                </a:r>
                <a14:m>
                  <m:oMath xmlns:m="http://schemas.openxmlformats.org/officeDocument/2006/math">
                    <m:r>
                      <a:rPr lang="nl-NL" sz="3200" i="1">
                        <a:latin typeface="Cambria Math" panose="02040503050406030204" pitchFamily="18" charset="0"/>
                      </a:rPr>
                      <m:t>+</m:t>
                    </m:r>
                    <m:r>
                      <a:rPr lang="nl-NL" sz="3200" b="0" i="1" smtClean="0">
                        <a:latin typeface="Cambria Math" panose="02040503050406030204" pitchFamily="18" charset="0"/>
                      </a:rPr>
                      <m:t> </m:t>
                    </m:r>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2</m:t>
                            </m:r>
                          </m:e>
                          <m:sup>
                            <m:r>
                              <a:rPr lang="nl-NL" sz="3200" i="1">
                                <a:latin typeface="Cambria Math" panose="02040503050406030204" pitchFamily="18" charset="0"/>
                              </a:rPr>
                              <m:t>𝑠</m:t>
                            </m:r>
                          </m:sup>
                        </m:sSup>
                      </m:den>
                    </m:f>
                  </m:oMath>
                </a14:m>
                <a:r>
                  <a:rPr lang="nl-NL" sz="3200" dirty="0"/>
                  <a:t> + </a:t>
                </a:r>
                <a14:m>
                  <m:oMath xmlns:m="http://schemas.openxmlformats.org/officeDocument/2006/math">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2</m:t>
                            </m:r>
                          </m:e>
                          <m:sup>
                            <m:r>
                              <a:rPr lang="nl-NL" sz="3200" i="1">
                                <a:latin typeface="Cambria Math" panose="02040503050406030204" pitchFamily="18" charset="0"/>
                              </a:rPr>
                              <m:t>2</m:t>
                            </m:r>
                            <m:r>
                              <a:rPr lang="nl-NL" sz="3200" i="1">
                                <a:latin typeface="Cambria Math" panose="02040503050406030204" pitchFamily="18" charset="0"/>
                              </a:rPr>
                              <m:t>𝑠</m:t>
                            </m:r>
                          </m:sup>
                        </m:sSup>
                      </m:den>
                    </m:f>
                  </m:oMath>
                </a14:m>
                <a:r>
                  <a:rPr lang="nl-NL" sz="3200" dirty="0"/>
                  <a:t> + </a:t>
                </a:r>
                <a14:m>
                  <m:oMath xmlns:m="http://schemas.openxmlformats.org/officeDocument/2006/math">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2</m:t>
                            </m:r>
                          </m:e>
                          <m:sup>
                            <m:r>
                              <a:rPr lang="nl-NL" sz="3200" i="1">
                                <a:latin typeface="Cambria Math" panose="02040503050406030204" pitchFamily="18" charset="0"/>
                              </a:rPr>
                              <m:t>3</m:t>
                            </m:r>
                            <m:r>
                              <a:rPr lang="nl-NL" sz="3200" i="1">
                                <a:latin typeface="Cambria Math" panose="02040503050406030204" pitchFamily="18" charset="0"/>
                              </a:rPr>
                              <m:t>𝑠</m:t>
                            </m:r>
                          </m:sup>
                        </m:sSup>
                      </m:den>
                    </m:f>
                  </m:oMath>
                </a14:m>
                <a:r>
                  <a:rPr lang="nl-NL" sz="3200" dirty="0"/>
                  <a:t> +..)(1 </a:t>
                </a:r>
                <a14:m>
                  <m:oMath xmlns:m="http://schemas.openxmlformats.org/officeDocument/2006/math">
                    <m:r>
                      <a:rPr lang="nl-NL" sz="3200" i="1">
                        <a:latin typeface="Cambria Math" panose="02040503050406030204" pitchFamily="18" charset="0"/>
                      </a:rPr>
                      <m:t>+</m:t>
                    </m:r>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3</m:t>
                            </m:r>
                          </m:e>
                          <m:sup>
                            <m:r>
                              <a:rPr lang="nl-NL" sz="3200" i="1">
                                <a:latin typeface="Cambria Math" panose="02040503050406030204" pitchFamily="18" charset="0"/>
                              </a:rPr>
                              <m:t>𝑠</m:t>
                            </m:r>
                          </m:sup>
                        </m:sSup>
                      </m:den>
                    </m:f>
                  </m:oMath>
                </a14:m>
                <a:r>
                  <a:rPr lang="nl-NL" sz="3200" dirty="0"/>
                  <a:t> + </a:t>
                </a:r>
                <a14:m>
                  <m:oMath xmlns:m="http://schemas.openxmlformats.org/officeDocument/2006/math">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3</m:t>
                            </m:r>
                          </m:e>
                          <m:sup>
                            <m:r>
                              <a:rPr lang="nl-NL" sz="3200" i="1">
                                <a:latin typeface="Cambria Math" panose="02040503050406030204" pitchFamily="18" charset="0"/>
                              </a:rPr>
                              <m:t>2</m:t>
                            </m:r>
                            <m:r>
                              <a:rPr lang="nl-NL" sz="3200" i="1">
                                <a:latin typeface="Cambria Math" panose="02040503050406030204" pitchFamily="18" charset="0"/>
                              </a:rPr>
                              <m:t>𝑠</m:t>
                            </m:r>
                          </m:sup>
                        </m:sSup>
                      </m:den>
                    </m:f>
                  </m:oMath>
                </a14:m>
                <a:r>
                  <a:rPr lang="nl-NL" sz="3200" dirty="0"/>
                  <a:t> + </a:t>
                </a:r>
                <a14:m>
                  <m:oMath xmlns:m="http://schemas.openxmlformats.org/officeDocument/2006/math">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3</m:t>
                            </m:r>
                          </m:e>
                          <m:sup>
                            <m:r>
                              <a:rPr lang="nl-NL" sz="3200" i="1">
                                <a:latin typeface="Cambria Math" panose="02040503050406030204" pitchFamily="18" charset="0"/>
                              </a:rPr>
                              <m:t>3</m:t>
                            </m:r>
                            <m:r>
                              <a:rPr lang="nl-NL" sz="3200" i="1">
                                <a:latin typeface="Cambria Math" panose="02040503050406030204" pitchFamily="18" charset="0"/>
                              </a:rPr>
                              <m:t>𝑠</m:t>
                            </m:r>
                          </m:sup>
                        </m:sSup>
                      </m:den>
                    </m:f>
                  </m:oMath>
                </a14:m>
                <a:r>
                  <a:rPr lang="nl-NL" sz="3200" dirty="0"/>
                  <a:t> +..)(1 </a:t>
                </a:r>
                <a14:m>
                  <m:oMath xmlns:m="http://schemas.openxmlformats.org/officeDocument/2006/math">
                    <m:r>
                      <a:rPr lang="nl-NL" sz="3200" i="1">
                        <a:latin typeface="Cambria Math" panose="02040503050406030204" pitchFamily="18" charset="0"/>
                      </a:rPr>
                      <m:t>+</m:t>
                    </m:r>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5</m:t>
                            </m:r>
                          </m:e>
                          <m:sup>
                            <m:r>
                              <a:rPr lang="nl-NL" sz="3200" i="1">
                                <a:latin typeface="Cambria Math" panose="02040503050406030204" pitchFamily="18" charset="0"/>
                              </a:rPr>
                              <m:t>𝑠</m:t>
                            </m:r>
                            <m:r>
                              <a:rPr lang="nl-NL" sz="3200" b="0" i="1" smtClean="0">
                                <a:latin typeface="Cambria Math" panose="02040503050406030204" pitchFamily="18" charset="0"/>
                              </a:rPr>
                              <m:t> </m:t>
                            </m:r>
                          </m:sup>
                        </m:sSup>
                      </m:den>
                    </m:f>
                  </m:oMath>
                </a14:m>
                <a:r>
                  <a:rPr lang="nl-NL" sz="3200" dirty="0"/>
                  <a:t>+ </a:t>
                </a:r>
                <a14:m>
                  <m:oMath xmlns:m="http://schemas.openxmlformats.org/officeDocument/2006/math">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5</m:t>
                            </m:r>
                          </m:e>
                          <m:sup>
                            <m:r>
                              <a:rPr lang="nl-NL" sz="3200" i="1">
                                <a:latin typeface="Cambria Math" panose="02040503050406030204" pitchFamily="18" charset="0"/>
                              </a:rPr>
                              <m:t>2</m:t>
                            </m:r>
                            <m:r>
                              <a:rPr lang="nl-NL" sz="3200" i="1">
                                <a:latin typeface="Cambria Math" panose="02040503050406030204" pitchFamily="18" charset="0"/>
                              </a:rPr>
                              <m:t>𝑠</m:t>
                            </m:r>
                          </m:sup>
                        </m:sSup>
                      </m:den>
                    </m:f>
                  </m:oMath>
                </a14:m>
                <a:r>
                  <a:rPr lang="nl-NL" sz="3200" dirty="0"/>
                  <a:t> + ..)(1 + </a:t>
                </a:r>
                <a14:m>
                  <m:oMath xmlns:m="http://schemas.openxmlformats.org/officeDocument/2006/math">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7</m:t>
                            </m:r>
                          </m:e>
                          <m:sup>
                            <m:r>
                              <a:rPr lang="nl-NL" sz="3200" i="1">
                                <a:latin typeface="Cambria Math" panose="02040503050406030204" pitchFamily="18" charset="0"/>
                              </a:rPr>
                              <m:t>𝑠</m:t>
                            </m:r>
                          </m:sup>
                        </m:sSup>
                      </m:den>
                    </m:f>
                  </m:oMath>
                </a14:m>
                <a:r>
                  <a:rPr lang="nl-NL" sz="3200" dirty="0"/>
                  <a:t> + </a:t>
                </a:r>
                <a14:m>
                  <m:oMath xmlns:m="http://schemas.openxmlformats.org/officeDocument/2006/math">
                    <m:f>
                      <m:fPr>
                        <m:ctrlPr>
                          <a:rPr lang="nl-NL" sz="3200" i="1">
                            <a:latin typeface="Cambria Math" panose="02040503050406030204" pitchFamily="18" charset="0"/>
                          </a:rPr>
                        </m:ctrlPr>
                      </m:fPr>
                      <m:num>
                        <m:r>
                          <a:rPr lang="nl-NL" sz="3200" i="1">
                            <a:latin typeface="Cambria Math" panose="02040503050406030204" pitchFamily="18" charset="0"/>
                          </a:rPr>
                          <m:t>1</m:t>
                        </m:r>
                      </m:num>
                      <m:den>
                        <m:sSup>
                          <m:sSupPr>
                            <m:ctrlPr>
                              <a:rPr lang="nl-NL" sz="3200" i="1">
                                <a:latin typeface="Cambria Math" panose="02040503050406030204" pitchFamily="18" charset="0"/>
                              </a:rPr>
                            </m:ctrlPr>
                          </m:sSupPr>
                          <m:e>
                            <m:r>
                              <a:rPr lang="nl-NL" sz="3200" i="1">
                                <a:latin typeface="Cambria Math" panose="02040503050406030204" pitchFamily="18" charset="0"/>
                              </a:rPr>
                              <m:t>7</m:t>
                            </m:r>
                          </m:e>
                          <m:sup>
                            <m:r>
                              <a:rPr lang="nl-NL" sz="3200" i="1">
                                <a:latin typeface="Cambria Math" panose="02040503050406030204" pitchFamily="18" charset="0"/>
                              </a:rPr>
                              <m:t>2</m:t>
                            </m:r>
                            <m:r>
                              <a:rPr lang="nl-NL" sz="3200" i="1">
                                <a:latin typeface="Cambria Math" panose="02040503050406030204" pitchFamily="18" charset="0"/>
                              </a:rPr>
                              <m:t>𝑠</m:t>
                            </m:r>
                          </m:sup>
                        </m:sSup>
                      </m:den>
                    </m:f>
                  </m:oMath>
                </a14:m>
                <a:r>
                  <a:rPr lang="nl-NL" sz="3200" dirty="0"/>
                  <a:t>)(…)…</a:t>
                </a:r>
              </a:p>
              <a:p>
                <a:r>
                  <a:rPr lang="nl-NL" sz="3200" dirty="0"/>
                  <a:t> Al deze producten kunnen we herschrijven als </a:t>
                </a:r>
                <a14:m>
                  <m:oMath xmlns:m="http://schemas.openxmlformats.org/officeDocument/2006/math">
                    <m:nary>
                      <m:naryPr>
                        <m:chr m:val="∏"/>
                        <m:ctrlPr>
                          <a:rPr lang="nl-NL" sz="3200" i="1">
                            <a:latin typeface="Cambria Math" panose="02040503050406030204" pitchFamily="18" charset="0"/>
                          </a:rPr>
                        </m:ctrlPr>
                      </m:naryPr>
                      <m:sub>
                        <m:r>
                          <m:rPr>
                            <m:brk m:alnAt="23"/>
                          </m:rPr>
                          <a:rPr lang="nl-NL" sz="3200" i="1">
                            <a:latin typeface="Cambria Math" panose="02040503050406030204" pitchFamily="18" charset="0"/>
                          </a:rPr>
                          <m:t>𝑝</m:t>
                        </m:r>
                      </m:sub>
                      <m:sup>
                        <m:r>
                          <a:rPr lang="nl-NL" sz="3200" i="1">
                            <a:latin typeface="Cambria Math" panose="02040503050406030204" pitchFamily="18" charset="0"/>
                            <a:ea typeface="Cambria Math" panose="02040503050406030204" pitchFamily="18" charset="0"/>
                          </a:rPr>
                          <m:t>∞</m:t>
                        </m:r>
                      </m:sup>
                      <m:e>
                        <m:f>
                          <m:fPr>
                            <m:ctrlPr>
                              <a:rPr lang="nl-NL" sz="3200" i="1">
                                <a:latin typeface="Cambria Math" panose="02040503050406030204" pitchFamily="18" charset="0"/>
                              </a:rPr>
                            </m:ctrlPr>
                          </m:fPr>
                          <m:num>
                            <m:r>
                              <a:rPr lang="nl-NL" sz="3200" i="1">
                                <a:latin typeface="Cambria Math" panose="02040503050406030204" pitchFamily="18" charset="0"/>
                              </a:rPr>
                              <m:t>1</m:t>
                            </m:r>
                          </m:num>
                          <m:den>
                            <m:r>
                              <a:rPr lang="nl-NL" sz="3200" i="1">
                                <a:latin typeface="Cambria Math" panose="02040503050406030204" pitchFamily="18" charset="0"/>
                              </a:rPr>
                              <m:t>1−</m:t>
                            </m:r>
                            <m:sSup>
                              <m:sSupPr>
                                <m:ctrlPr>
                                  <a:rPr lang="nl-NL" sz="3200" i="1">
                                    <a:latin typeface="Cambria Math" panose="02040503050406030204" pitchFamily="18" charset="0"/>
                                  </a:rPr>
                                </m:ctrlPr>
                              </m:sSupPr>
                              <m:e>
                                <m:r>
                                  <a:rPr lang="nl-NL" sz="3200" i="1">
                                    <a:latin typeface="Cambria Math" panose="02040503050406030204" pitchFamily="18" charset="0"/>
                                  </a:rPr>
                                  <m:t>𝑝</m:t>
                                </m:r>
                              </m:e>
                              <m:sup>
                                <m:r>
                                  <a:rPr lang="nl-NL" sz="3200" i="1">
                                    <a:latin typeface="Cambria Math" panose="02040503050406030204" pitchFamily="18" charset="0"/>
                                  </a:rPr>
                                  <m:t>−</m:t>
                                </m:r>
                                <m:r>
                                  <a:rPr lang="nl-NL" sz="3200" i="1">
                                    <a:latin typeface="Cambria Math" panose="02040503050406030204" pitchFamily="18" charset="0"/>
                                  </a:rPr>
                                  <m:t>𝑠</m:t>
                                </m:r>
                              </m:sup>
                            </m:sSup>
                          </m:den>
                        </m:f>
                      </m:e>
                    </m:nary>
                  </m:oMath>
                </a14:m>
                <a:r>
                  <a:rPr lang="nl-NL" sz="3200" i="1" dirty="0">
                    <a:latin typeface="Cambria Math" panose="02040503050406030204" pitchFamily="18" charset="0"/>
                  </a:rPr>
                  <a:t> , </a:t>
                </a:r>
                <a:r>
                  <a:rPr lang="nl-NL" sz="3200" dirty="0">
                    <a:latin typeface="Cambria Math" panose="02040503050406030204" pitchFamily="18" charset="0"/>
                  </a:rPr>
                  <a:t>als we som-formule op deze meetkundige reeksen toepassen.</a:t>
                </a:r>
                <a:endParaRPr lang="nl-NL" dirty="0"/>
              </a:p>
            </p:txBody>
          </p:sp>
        </mc:Choice>
        <mc:Fallback xmlns="">
          <p:sp>
            <p:nvSpPr>
              <p:cNvPr id="3" name="Tijdelijke aanduiding voor inhoud 2">
                <a:extLst>
                  <a:ext uri="{FF2B5EF4-FFF2-40B4-BE49-F238E27FC236}">
                    <a16:creationId xmlns:a16="http://schemas.microsoft.com/office/drawing/2014/main" id="{A86699C5-9226-4FED-A20A-9465E652669C}"/>
                  </a:ext>
                </a:extLst>
              </p:cNvPr>
              <p:cNvSpPr>
                <a:spLocks noGrp="1" noRot="1" noChangeAspect="1" noMove="1" noResize="1" noEditPoints="1" noAdjustHandles="1" noChangeArrowheads="1" noChangeShapeType="1" noTextEdit="1"/>
              </p:cNvSpPr>
              <p:nvPr>
                <p:ph sz="quarter" idx="1"/>
              </p:nvPr>
            </p:nvSpPr>
            <p:spPr>
              <a:xfrm>
                <a:off x="357104" y="1093990"/>
                <a:ext cx="11302238" cy="5764010"/>
              </a:xfrm>
              <a:blipFill>
                <a:blip r:embed="rId3"/>
                <a:stretch>
                  <a:fillRect l="-917" t="-1797" r="-108" b="-5814"/>
                </a:stretch>
              </a:blipFill>
            </p:spPr>
            <p:txBody>
              <a:bodyPr/>
              <a:lstStyle/>
              <a:p>
                <a:r>
                  <a:rPr lang="nl-NL">
                    <a:noFill/>
                  </a:rPr>
                  <a:t> </a:t>
                </a:r>
              </a:p>
            </p:txBody>
          </p:sp>
        </mc:Fallback>
      </mc:AlternateContent>
      <p:sp>
        <p:nvSpPr>
          <p:cNvPr id="4" name="Tijdelijke aanduiding voor dianummer 3">
            <a:extLst>
              <a:ext uri="{FF2B5EF4-FFF2-40B4-BE49-F238E27FC236}">
                <a16:creationId xmlns:a16="http://schemas.microsoft.com/office/drawing/2014/main" id="{05EE5787-9ACA-411B-B54B-F046C3B3B8AC}"/>
              </a:ext>
            </a:extLst>
          </p:cNvPr>
          <p:cNvSpPr>
            <a:spLocks noGrp="1"/>
          </p:cNvSpPr>
          <p:nvPr>
            <p:ph type="sldNum" sz="quarter" idx="15"/>
          </p:nvPr>
        </p:nvSpPr>
        <p:spPr/>
        <p:txBody>
          <a:bodyPr/>
          <a:lstStyle/>
          <a:p>
            <a:fld id="{528DF2CE-BAE9-4C0B-A3F3-E37A484A2053}" type="slidenum">
              <a:rPr lang="nl-NL" smtClean="0"/>
              <a:pPr/>
              <a:t>37</a:t>
            </a:fld>
            <a:endParaRPr lang="nl-NL"/>
          </a:p>
        </p:txBody>
      </p:sp>
      <p:pic>
        <p:nvPicPr>
          <p:cNvPr id="9" name="Picture 2" descr="https://upload.wikimedia.org/wikipedia/commons/thumb/6/60/Leonhard_Euler_2.jpg/220px-Leonhard_Euler_2.jpg">
            <a:extLst>
              <a:ext uri="{FF2B5EF4-FFF2-40B4-BE49-F238E27FC236}">
                <a16:creationId xmlns:a16="http://schemas.microsoft.com/office/drawing/2014/main" id="{321D08F7-8784-4C4E-9503-CE4E1EC44FD4}"/>
              </a:ext>
            </a:extLst>
          </p:cNvPr>
          <p:cNvPicPr>
            <a:picLocks noChangeAspect="1" noChangeArrowheads="1"/>
          </p:cNvPicPr>
          <p:nvPr/>
        </p:nvPicPr>
        <p:blipFill>
          <a:blip r:embed="rId4" cstate="print"/>
          <a:srcRect l="29930" t="5634" r="36620" b="64789"/>
          <a:stretch>
            <a:fillRect/>
          </a:stretch>
        </p:blipFill>
        <p:spPr bwMode="auto">
          <a:xfrm>
            <a:off x="10503982" y="39741"/>
            <a:ext cx="1051148" cy="1161795"/>
          </a:xfrm>
          <a:prstGeom prst="rect">
            <a:avLst/>
          </a:prstGeom>
          <a:noFill/>
        </p:spPr>
      </p:pic>
      <p:sp>
        <p:nvSpPr>
          <p:cNvPr id="8" name="Rectangle 6">
            <a:extLst>
              <a:ext uri="{FF2B5EF4-FFF2-40B4-BE49-F238E27FC236}">
                <a16:creationId xmlns:a16="http://schemas.microsoft.com/office/drawing/2014/main" id="{1F6A5415-4130-44A8-B9CC-61976840E89A}"/>
              </a:ext>
            </a:extLst>
          </p:cNvPr>
          <p:cNvSpPr>
            <a:spLocks noChangeArrowheads="1"/>
          </p:cNvSpPr>
          <p:nvPr/>
        </p:nvSpPr>
        <p:spPr bwMode="auto">
          <a:xfrm>
            <a:off x="0" y="-385675"/>
            <a:ext cx="663562" cy="7713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nl-NL" altLang="nl-N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nl-NL" altLang="nl-NL" sz="19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endParaRPr kumimoji="0" lang="nl-NL" altLang="nl-N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10" name="AutoShape 7" descr="{\begin{aligned}\sum _{{n\geq 1}}{\frac  {1}{n^{s}}}&amp;=\prod _{{p{\text{ priem}}}}{\frac  {1}{1-p^{{-s}}}}=\\&amp;=\left(1+{\frac  {1}{2^{s}}}+{\frac  {1}{4^{s}}}+\cdots \right)\left(1+{\frac  {1}{3^{s}}}+{\frac  {1}{9^{s}}}+\cdots \right)\cdots \left(1+{\frac  {1}{p^{s}}}+{\frac  {1}{p^{{2s}}}}+\cdots \right)\cdots ,\end{aligned}}">
            <a:extLst>
              <a:ext uri="{FF2B5EF4-FFF2-40B4-BE49-F238E27FC236}">
                <a16:creationId xmlns:a16="http://schemas.microsoft.com/office/drawing/2014/main" id="{8CF8E94D-488E-45AE-B1DD-5EAA8875A18A}"/>
              </a:ext>
            </a:extLst>
          </p:cNvPr>
          <p:cNvSpPr>
            <a:spLocks noChangeAspect="1" noChangeArrowheads="1"/>
          </p:cNvSpPr>
          <p:nvPr/>
        </p:nvSpPr>
        <p:spPr bwMode="auto">
          <a:xfrm>
            <a:off x="196850" y="-7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ED11C2C9-0A06-4D4A-8CA1-4913318AFBA6}"/>
                  </a:ext>
                </a:extLst>
              </p:cNvPr>
              <p:cNvSpPr txBox="1"/>
              <p:nvPr/>
            </p:nvSpPr>
            <p:spPr>
              <a:xfrm flipH="1">
                <a:off x="1921696" y="2420888"/>
                <a:ext cx="3569457" cy="616194"/>
              </a:xfrm>
              <a:prstGeom prst="rect">
                <a:avLst/>
              </a:prstGeom>
              <a:noFill/>
            </p:spPr>
            <p:txBody>
              <a:bodyPr wrap="square" rtlCol="0">
                <a:spAutoFit/>
              </a:bodyPr>
              <a:lstStyle/>
              <a:p>
                <a:r>
                  <a:rPr lang="nl-NL" sz="2400" dirty="0"/>
                  <a:t>1+ </a:t>
                </a:r>
                <a14:m>
                  <m:oMath xmlns:m="http://schemas.openxmlformats.org/officeDocument/2006/math">
                    <m:f>
                      <m:fPr>
                        <m:ctrlPr>
                          <a:rPr lang="nl-NL" sz="2400" i="1" smtClean="0">
                            <a:latin typeface="Cambria Math" panose="02040503050406030204" pitchFamily="18" charset="0"/>
                          </a:rPr>
                        </m:ctrlPr>
                      </m:fPr>
                      <m:num>
                        <m:r>
                          <a:rPr lang="nl-NL" sz="2400" b="0" i="1" smtClean="0">
                            <a:latin typeface="Cambria Math" panose="02040503050406030204" pitchFamily="18" charset="0"/>
                          </a:rPr>
                          <m:t>1</m:t>
                        </m:r>
                      </m:num>
                      <m:den>
                        <m:sSup>
                          <m:sSupPr>
                            <m:ctrlPr>
                              <a:rPr lang="nl-NL" sz="2400" i="1" smtClean="0">
                                <a:latin typeface="Cambria Math" panose="02040503050406030204" pitchFamily="18" charset="0"/>
                              </a:rPr>
                            </m:ctrlPr>
                          </m:sSupPr>
                          <m:e>
                            <m:r>
                              <a:rPr lang="nl-NL" sz="2400" b="0" i="1" smtClean="0">
                                <a:latin typeface="Cambria Math" panose="02040503050406030204" pitchFamily="18" charset="0"/>
                              </a:rPr>
                              <m:t>2</m:t>
                            </m:r>
                          </m:e>
                          <m:sup>
                            <m:r>
                              <a:rPr lang="nl-NL" sz="2400" b="0" i="1" smtClean="0">
                                <a:latin typeface="Cambria Math" panose="02040503050406030204" pitchFamily="18" charset="0"/>
                              </a:rPr>
                              <m:t>4</m:t>
                            </m:r>
                          </m:sup>
                        </m:sSup>
                      </m:den>
                    </m:f>
                    <m:r>
                      <a:rPr lang="nl-NL" sz="2400" b="0" i="1" smtClean="0">
                        <a:latin typeface="Cambria Math" panose="02040503050406030204" pitchFamily="18" charset="0"/>
                      </a:rPr>
                      <m:t>+ </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1</m:t>
                        </m:r>
                      </m:num>
                      <m:den>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3</m:t>
                            </m:r>
                          </m:e>
                          <m:sup>
                            <m:r>
                              <a:rPr lang="nl-NL" sz="2400" b="0" i="1" smtClean="0">
                                <a:latin typeface="Cambria Math" panose="02040503050406030204" pitchFamily="18" charset="0"/>
                              </a:rPr>
                              <m:t>4</m:t>
                            </m:r>
                          </m:sup>
                        </m:sSup>
                      </m:den>
                    </m:f>
                    <m:r>
                      <a:rPr lang="nl-NL" sz="2400" b="0" i="1" smtClean="0">
                        <a:latin typeface="Cambria Math" panose="02040503050406030204" pitchFamily="18" charset="0"/>
                      </a:rPr>
                      <m:t>+</m:t>
                    </m:r>
                  </m:oMath>
                </a14:m>
                <a:r>
                  <a:rPr lang="nl-NL" sz="2400" dirty="0"/>
                  <a:t> </a:t>
                </a:r>
                <a14:m>
                  <m:oMath xmlns:m="http://schemas.openxmlformats.org/officeDocument/2006/math">
                    <m:f>
                      <m:fPr>
                        <m:ctrlPr>
                          <a:rPr lang="nl-NL" sz="2400" i="1" dirty="0" smtClean="0">
                            <a:latin typeface="Cambria Math" panose="02040503050406030204" pitchFamily="18" charset="0"/>
                          </a:rPr>
                        </m:ctrlPr>
                      </m:fPr>
                      <m:num>
                        <m:r>
                          <a:rPr lang="nl-NL" sz="2400" b="0" i="1" dirty="0" smtClean="0">
                            <a:latin typeface="Cambria Math" panose="02040503050406030204" pitchFamily="18" charset="0"/>
                          </a:rPr>
                          <m:t>1</m:t>
                        </m:r>
                      </m:num>
                      <m:den>
                        <m:sSup>
                          <m:sSupPr>
                            <m:ctrlPr>
                              <a:rPr lang="nl-NL" sz="2400" i="1" dirty="0" smtClean="0">
                                <a:latin typeface="Cambria Math" panose="02040503050406030204" pitchFamily="18" charset="0"/>
                              </a:rPr>
                            </m:ctrlPr>
                          </m:sSupPr>
                          <m:e>
                            <m:r>
                              <a:rPr lang="nl-NL" sz="2400" b="0" i="1" dirty="0" smtClean="0">
                                <a:latin typeface="Cambria Math" panose="02040503050406030204" pitchFamily="18" charset="0"/>
                              </a:rPr>
                              <m:t>4</m:t>
                            </m:r>
                          </m:e>
                          <m:sup>
                            <m:r>
                              <a:rPr lang="nl-NL" sz="2400" b="0" i="1" dirty="0" smtClean="0">
                                <a:latin typeface="Cambria Math" panose="02040503050406030204" pitchFamily="18" charset="0"/>
                              </a:rPr>
                              <m:t>4</m:t>
                            </m:r>
                          </m:sup>
                        </m:sSup>
                      </m:den>
                    </m:f>
                  </m:oMath>
                </a14:m>
                <a:r>
                  <a:rPr lang="nl-NL" sz="2400" dirty="0"/>
                  <a:t> </a:t>
                </a:r>
                <a14:m>
                  <m:oMath xmlns:m="http://schemas.openxmlformats.org/officeDocument/2006/math">
                    <m:r>
                      <a:rPr lang="nl-NL" sz="2400" b="0" i="0" dirty="0" smtClean="0">
                        <a:latin typeface="Cambria Math" panose="02040503050406030204" pitchFamily="18" charset="0"/>
                      </a:rPr>
                      <m:t>+</m:t>
                    </m:r>
                    <m:r>
                      <a:rPr lang="nl-NL" sz="2400" b="0" i="1" dirty="0" smtClean="0">
                        <a:latin typeface="Cambria Math" panose="02040503050406030204" pitchFamily="18" charset="0"/>
                      </a:rPr>
                      <m:t> </m:t>
                    </m:r>
                    <m:f>
                      <m:fPr>
                        <m:ctrlPr>
                          <a:rPr lang="nl-NL" sz="2400" b="0" i="1" dirty="0" smtClean="0">
                            <a:latin typeface="Cambria Math" panose="02040503050406030204" pitchFamily="18" charset="0"/>
                          </a:rPr>
                        </m:ctrlPr>
                      </m:fPr>
                      <m:num>
                        <m:r>
                          <a:rPr lang="nl-NL" sz="2400" b="0" i="1" dirty="0" smtClean="0">
                            <a:latin typeface="Cambria Math" panose="02040503050406030204" pitchFamily="18" charset="0"/>
                          </a:rPr>
                          <m:t>1</m:t>
                        </m:r>
                      </m:num>
                      <m:den>
                        <m:sSup>
                          <m:sSupPr>
                            <m:ctrlPr>
                              <a:rPr lang="nl-NL" sz="2400" b="0" i="1" dirty="0" smtClean="0">
                                <a:latin typeface="Cambria Math" panose="02040503050406030204" pitchFamily="18" charset="0"/>
                              </a:rPr>
                            </m:ctrlPr>
                          </m:sSupPr>
                          <m:e>
                            <m:r>
                              <a:rPr lang="nl-NL" sz="2400" b="0" i="1" dirty="0" smtClean="0">
                                <a:latin typeface="Cambria Math" panose="02040503050406030204" pitchFamily="18" charset="0"/>
                              </a:rPr>
                              <m:t>5</m:t>
                            </m:r>
                          </m:e>
                          <m:sup>
                            <m:r>
                              <a:rPr lang="nl-NL" sz="2400" b="0" i="1" dirty="0" smtClean="0">
                                <a:latin typeface="Cambria Math" panose="02040503050406030204" pitchFamily="18" charset="0"/>
                              </a:rPr>
                              <m:t>4 </m:t>
                            </m:r>
                          </m:sup>
                        </m:sSup>
                      </m:den>
                    </m:f>
                  </m:oMath>
                </a14:m>
                <a:r>
                  <a:rPr lang="nl-NL" sz="2400" dirty="0"/>
                  <a:t> +….</a:t>
                </a:r>
              </a:p>
            </p:txBody>
          </p:sp>
        </mc:Choice>
        <mc:Fallback xmlns="">
          <p:sp>
            <p:nvSpPr>
              <p:cNvPr id="11" name="Tekstvak 10">
                <a:extLst>
                  <a:ext uri="{FF2B5EF4-FFF2-40B4-BE49-F238E27FC236}">
                    <a16:creationId xmlns:a16="http://schemas.microsoft.com/office/drawing/2014/main" id="{ED11C2C9-0A06-4D4A-8CA1-4913318AFBA6}"/>
                  </a:ext>
                </a:extLst>
              </p:cNvPr>
              <p:cNvSpPr txBox="1">
                <a:spLocks noRot="1" noChangeAspect="1" noMove="1" noResize="1" noEditPoints="1" noAdjustHandles="1" noChangeArrowheads="1" noChangeShapeType="1" noTextEdit="1"/>
              </p:cNvSpPr>
              <p:nvPr/>
            </p:nvSpPr>
            <p:spPr>
              <a:xfrm flipH="1">
                <a:off x="1921696" y="2420888"/>
                <a:ext cx="3569457" cy="616194"/>
              </a:xfrm>
              <a:prstGeom prst="rect">
                <a:avLst/>
              </a:prstGeom>
              <a:blipFill>
                <a:blip r:embed="rId5"/>
                <a:stretch>
                  <a:fillRect l="-2560" r="-2218" b="-7921"/>
                </a:stretch>
              </a:blipFill>
            </p:spPr>
            <p:txBody>
              <a:bodyPr/>
              <a:lstStyle/>
              <a:p>
                <a:r>
                  <a:rPr lang="nl-NL">
                    <a:noFill/>
                  </a:rPr>
                  <a:t> </a:t>
                </a:r>
              </a:p>
            </p:txBody>
          </p:sp>
        </mc:Fallback>
      </mc:AlternateContent>
    </p:spTree>
    <p:extLst>
      <p:ext uri="{BB962C8B-B14F-4D97-AF65-F5344CB8AC3E}">
        <p14:creationId xmlns:p14="http://schemas.microsoft.com/office/powerpoint/2010/main" val="213251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8266F69-CA23-7D18-1579-6BB589A7A6A8}"/>
              </a:ext>
            </a:extLst>
          </p:cNvPr>
          <p:cNvSpPr>
            <a:spLocks noGrp="1"/>
          </p:cNvSpPr>
          <p:nvPr>
            <p:ph sz="quarter" idx="1"/>
          </p:nvPr>
        </p:nvSpPr>
        <p:spPr>
          <a:xfrm>
            <a:off x="635656" y="1709610"/>
            <a:ext cx="10788935" cy="4873752"/>
          </a:xfrm>
        </p:spPr>
        <p:txBody>
          <a:bodyPr>
            <a:normAutofit/>
          </a:bodyPr>
          <a:lstStyle/>
          <a:p>
            <a:r>
              <a:rPr lang="nl-NL" dirty="0"/>
              <a:t>Deze </a:t>
            </a:r>
            <a:r>
              <a:rPr lang="nl-NL" dirty="0" err="1"/>
              <a:t>Bernoulli</a:t>
            </a:r>
            <a:r>
              <a:rPr lang="nl-NL" dirty="0"/>
              <a:t> (zoon van Johan </a:t>
            </a:r>
            <a:r>
              <a:rPr lang="nl-NL" dirty="0" err="1"/>
              <a:t>Bernoulli</a:t>
            </a:r>
            <a:r>
              <a:rPr lang="nl-NL" dirty="0"/>
              <a:t>) was ook een groot veelzijdig wiskundige (variatierekening) en fysicus (o.a. statistische mechanica  stromingsleer).</a:t>
            </a:r>
          </a:p>
          <a:p>
            <a:r>
              <a:rPr lang="nl-NL" dirty="0"/>
              <a:t>Aan de wet van </a:t>
            </a:r>
            <a:r>
              <a:rPr lang="nl-NL" dirty="0" err="1"/>
              <a:t>Bernoulli</a:t>
            </a:r>
            <a:r>
              <a:rPr lang="nl-NL" dirty="0"/>
              <a:t> danken we (mede) de liftkracht van vliegtuigen; waarom stijgen vliegtuigen op? </a:t>
            </a:r>
          </a:p>
          <a:p>
            <a:r>
              <a:rPr lang="nl-NL" dirty="0"/>
              <a:t>Het gaat om een complex van drie elkaar versterkende krachten: </a:t>
            </a:r>
          </a:p>
          <a:p>
            <a:pPr lvl="1"/>
            <a:r>
              <a:rPr lang="nl-NL" dirty="0"/>
              <a:t>de reactiekracht veroorzaakt door de wat schuinstaande vleugels, </a:t>
            </a:r>
          </a:p>
          <a:p>
            <a:pPr lvl="1"/>
            <a:r>
              <a:rPr lang="nl-NL" dirty="0"/>
              <a:t>het effect van </a:t>
            </a:r>
            <a:r>
              <a:rPr lang="nl-NL" dirty="0" err="1"/>
              <a:t>Coanda</a:t>
            </a:r>
            <a:r>
              <a:rPr lang="nl-NL" dirty="0"/>
              <a:t>; oppervlaktespanning tussen de lucht en vleugels  </a:t>
            </a:r>
          </a:p>
          <a:p>
            <a:pPr lvl="1"/>
            <a:r>
              <a:rPr lang="nl-NL" dirty="0"/>
              <a:t>het effect van </a:t>
            </a:r>
            <a:r>
              <a:rPr lang="nl-NL" dirty="0" err="1"/>
              <a:t>Bernouilli</a:t>
            </a:r>
            <a:r>
              <a:rPr lang="nl-NL" dirty="0"/>
              <a:t>; de luchtdruk onder de vleugel is groter dan die van de             dunnere lucht boven de vleugel.</a:t>
            </a:r>
            <a:br>
              <a:rPr lang="nl-NL" dirty="0"/>
            </a:br>
            <a:endParaRPr lang="nl-NL" dirty="0"/>
          </a:p>
        </p:txBody>
      </p:sp>
      <p:sp>
        <p:nvSpPr>
          <p:cNvPr id="2" name="Titel 1">
            <a:extLst>
              <a:ext uri="{FF2B5EF4-FFF2-40B4-BE49-F238E27FC236}">
                <a16:creationId xmlns:a16="http://schemas.microsoft.com/office/drawing/2014/main" id="{012F3FD7-D0AC-C86F-2FB8-8827799A0B6C}"/>
              </a:ext>
            </a:extLst>
          </p:cNvPr>
          <p:cNvSpPr>
            <a:spLocks noGrp="1"/>
          </p:cNvSpPr>
          <p:nvPr>
            <p:ph type="title"/>
          </p:nvPr>
        </p:nvSpPr>
        <p:spPr/>
        <p:txBody>
          <a:bodyPr/>
          <a:lstStyle/>
          <a:p>
            <a:r>
              <a:rPr lang="nl-NL" dirty="0">
                <a:solidFill>
                  <a:srgbClr val="FF0000"/>
                </a:solidFill>
              </a:rPr>
              <a:t>Daniel </a:t>
            </a:r>
            <a:r>
              <a:rPr lang="nl-NL" dirty="0" err="1">
                <a:solidFill>
                  <a:srgbClr val="FF0000"/>
                </a:solidFill>
              </a:rPr>
              <a:t>Bernoulli</a:t>
            </a:r>
            <a:r>
              <a:rPr lang="nl-NL" dirty="0">
                <a:solidFill>
                  <a:srgbClr val="FF0000"/>
                </a:solidFill>
              </a:rPr>
              <a:t> (1700-1782)</a:t>
            </a:r>
            <a:endParaRPr lang="nl-NL" dirty="0"/>
          </a:p>
        </p:txBody>
      </p:sp>
      <p:sp>
        <p:nvSpPr>
          <p:cNvPr id="4" name="Tijdelijke aanduiding voor dianummer 3">
            <a:extLst>
              <a:ext uri="{FF2B5EF4-FFF2-40B4-BE49-F238E27FC236}">
                <a16:creationId xmlns:a16="http://schemas.microsoft.com/office/drawing/2014/main" id="{B5C2D8BD-95E2-848C-7227-1E4CFE81D440}"/>
              </a:ext>
            </a:extLst>
          </p:cNvPr>
          <p:cNvSpPr>
            <a:spLocks noGrp="1"/>
          </p:cNvSpPr>
          <p:nvPr>
            <p:ph type="sldNum" sz="quarter" idx="15"/>
          </p:nvPr>
        </p:nvSpPr>
        <p:spPr/>
        <p:txBody>
          <a:bodyPr/>
          <a:lstStyle/>
          <a:p>
            <a:fld id="{528DF2CE-BAE9-4C0B-A3F3-E37A484A2053}" type="slidenum">
              <a:rPr lang="nl-NL" smtClean="0"/>
              <a:pPr/>
              <a:t>38</a:t>
            </a:fld>
            <a:endParaRPr lang="nl-NL"/>
          </a:p>
        </p:txBody>
      </p:sp>
      <p:pic>
        <p:nvPicPr>
          <p:cNvPr id="5" name="Picture 2" descr="undefined">
            <a:extLst>
              <a:ext uri="{FF2B5EF4-FFF2-40B4-BE49-F238E27FC236}">
                <a16:creationId xmlns:a16="http://schemas.microsoft.com/office/drawing/2014/main" id="{7BB81D0C-7403-7C51-4636-B71F6CA21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52" y="5300780"/>
            <a:ext cx="3102248" cy="15511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aniel Bernoulli and the Founding of Mathematical Economics ...">
            <a:extLst>
              <a:ext uri="{FF2B5EF4-FFF2-40B4-BE49-F238E27FC236}">
                <a16:creationId xmlns:a16="http://schemas.microsoft.com/office/drawing/2014/main" id="{9CBB7066-6B93-A3BC-7004-13FCAB645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116632"/>
            <a:ext cx="1387654"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002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3512" y="97443"/>
            <a:ext cx="7467600" cy="748581"/>
          </a:xfrm>
        </p:spPr>
        <p:txBody>
          <a:bodyPr>
            <a:normAutofit/>
          </a:bodyPr>
          <a:lstStyle/>
          <a:p>
            <a:r>
              <a:rPr lang="nl-NL" sz="3600" b="1" dirty="0">
                <a:solidFill>
                  <a:srgbClr val="FF0000"/>
                </a:solidFill>
                <a:latin typeface="Yu Gothic UI Light" panose="020B0300000000000000" pitchFamily="34" charset="-128"/>
                <a:ea typeface="Yu Gothic UI Light" panose="020B0300000000000000" pitchFamily="34" charset="-128"/>
              </a:rPr>
              <a:t>De negentiende eeuw</a:t>
            </a:r>
          </a:p>
        </p:txBody>
      </p:sp>
      <p:sp>
        <p:nvSpPr>
          <p:cNvPr id="3" name="Tijdelijke aanduiding voor inhoud 2"/>
          <p:cNvSpPr>
            <a:spLocks noGrp="1"/>
          </p:cNvSpPr>
          <p:nvPr>
            <p:ph sz="quarter" idx="1"/>
          </p:nvPr>
        </p:nvSpPr>
        <p:spPr>
          <a:xfrm>
            <a:off x="1487488" y="764704"/>
            <a:ext cx="10164000" cy="5760640"/>
          </a:xfrm>
        </p:spPr>
        <p:txBody>
          <a:bodyPr>
            <a:normAutofit/>
          </a:bodyPr>
          <a:lstStyle/>
          <a:p>
            <a:pPr marL="0" indent="0">
              <a:buNone/>
            </a:pPr>
            <a:r>
              <a:rPr lang="nl-NL" dirty="0"/>
              <a:t>   voor nu: twee representanten: </a:t>
            </a:r>
            <a:r>
              <a:rPr lang="nl-NL" dirty="0" err="1"/>
              <a:t>Fourier</a:t>
            </a:r>
            <a:r>
              <a:rPr lang="nl-NL" dirty="0"/>
              <a:t> en Galois.</a:t>
            </a:r>
          </a:p>
          <a:p>
            <a:pPr marL="0" indent="0">
              <a:buNone/>
            </a:pPr>
            <a:r>
              <a:rPr lang="nl-NL" dirty="0"/>
              <a:t>   </a:t>
            </a:r>
            <a:r>
              <a:rPr lang="nl-NL" sz="2800" dirty="0">
                <a:solidFill>
                  <a:srgbClr val="FF0000"/>
                </a:solidFill>
              </a:rPr>
              <a:t>Jean Baptiste Joseph </a:t>
            </a:r>
            <a:r>
              <a:rPr lang="nl-NL" sz="2800" dirty="0" err="1">
                <a:solidFill>
                  <a:srgbClr val="FF0000"/>
                </a:solidFill>
              </a:rPr>
              <a:t>Fourier</a:t>
            </a:r>
            <a:r>
              <a:rPr lang="nl-NL" sz="2800" dirty="0">
                <a:solidFill>
                  <a:srgbClr val="FF0000"/>
                </a:solidFill>
              </a:rPr>
              <a:t> (1768-1830).</a:t>
            </a:r>
          </a:p>
          <a:p>
            <a:pPr marL="0" indent="0">
              <a:buNone/>
            </a:pPr>
            <a:endParaRPr lang="nl-NL" dirty="0"/>
          </a:p>
          <a:p>
            <a:r>
              <a:rPr lang="nl-NL" dirty="0"/>
              <a:t>Standaardwerk: </a:t>
            </a:r>
            <a:r>
              <a:rPr lang="nl-NL" i="1" dirty="0"/>
              <a:t>Theorie </a:t>
            </a:r>
            <a:r>
              <a:rPr lang="nl-NL" i="1" dirty="0" err="1"/>
              <a:t>analytique</a:t>
            </a:r>
            <a:r>
              <a:rPr lang="nl-NL" i="1" dirty="0"/>
              <a:t> de la </a:t>
            </a:r>
            <a:r>
              <a:rPr lang="nl-NL" i="1" dirty="0" err="1"/>
              <a:t>Chaleur</a:t>
            </a:r>
            <a:r>
              <a:rPr lang="nl-NL" i="1" dirty="0"/>
              <a:t>, </a:t>
            </a:r>
            <a:r>
              <a:rPr lang="nl-NL" dirty="0"/>
              <a:t>een wiskundige beschrijving en berekening van warmte stromen en warmte spreiding over oppervlakken.</a:t>
            </a:r>
          </a:p>
          <a:p>
            <a:r>
              <a:rPr lang="nl-NL" dirty="0" err="1"/>
              <a:t>Fourier</a:t>
            </a:r>
            <a:r>
              <a:rPr lang="nl-NL" dirty="0"/>
              <a:t> ontwikkelde daarbij een methode                                                        (naar een idee van Pascal) om functies te                                     </a:t>
            </a:r>
            <a:r>
              <a:rPr lang="nl-NL" dirty="0" err="1"/>
              <a:t>te</a:t>
            </a:r>
            <a:r>
              <a:rPr lang="nl-NL" dirty="0"/>
              <a:t> benaderen als een som van sinussen                                                          en cosinussen.</a:t>
            </a:r>
          </a:p>
          <a:p>
            <a:endParaRPr lang="nl-NL" dirty="0"/>
          </a:p>
          <a:p>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39</a:t>
            </a:fld>
            <a:endParaRPr lang="nl-NL" dirty="0"/>
          </a:p>
        </p:txBody>
      </p:sp>
      <p:pic>
        <p:nvPicPr>
          <p:cNvPr id="5" name="Afbeelding 4" descr="images.jpg"/>
          <p:cNvPicPr>
            <a:picLocks noChangeAspect="1"/>
          </p:cNvPicPr>
          <p:nvPr/>
        </p:nvPicPr>
        <p:blipFill>
          <a:blip r:embed="rId3" cstate="print"/>
          <a:stretch>
            <a:fillRect/>
          </a:stretch>
        </p:blipFill>
        <p:spPr>
          <a:xfrm>
            <a:off x="10069540" y="97442"/>
            <a:ext cx="1455996" cy="1778753"/>
          </a:xfrm>
          <a:prstGeom prst="rect">
            <a:avLst/>
          </a:prstGeom>
        </p:spPr>
      </p:pic>
      <p:pic>
        <p:nvPicPr>
          <p:cNvPr id="6" name="Picture 2" descr="fourier">
            <a:extLst>
              <a:ext uri="{FF2B5EF4-FFF2-40B4-BE49-F238E27FC236}">
                <a16:creationId xmlns:a16="http://schemas.microsoft.com/office/drawing/2014/main" id="{531A9695-291A-E1EC-5F8D-9416764D6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580" y="2543456"/>
            <a:ext cx="2961372" cy="4150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nl-NL">
              <a:latin typeface="Arial" pitchFamily="34" charset="0"/>
              <a:cs typeface="Arial" pitchFamily="34" charset="0"/>
            </a:endParaRPr>
          </a:p>
        </p:txBody>
      </p:sp>
      <p:sp>
        <p:nvSpPr>
          <p:cNvPr id="1027" name="Rectangle 3"/>
          <p:cNvSpPr>
            <a:spLocks noChangeArrowheads="1"/>
          </p:cNvSpPr>
          <p:nvPr/>
        </p:nvSpPr>
        <p:spPr bwMode="auto">
          <a:xfrm>
            <a:off x="1524001" y="1118672"/>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nl-NL">
              <a:latin typeface="Arial" pitchFamily="34" charset="0"/>
              <a:cs typeface="Arial" pitchFamily="34" charset="0"/>
            </a:endParaRPr>
          </a:p>
        </p:txBody>
      </p:sp>
      <p:sp>
        <p:nvSpPr>
          <p:cNvPr id="12" name="Tijdelijke aanduiding voor dianummer 11"/>
          <p:cNvSpPr>
            <a:spLocks noGrp="1"/>
          </p:cNvSpPr>
          <p:nvPr>
            <p:ph type="sldNum" sz="quarter" idx="15"/>
          </p:nvPr>
        </p:nvSpPr>
        <p:spPr/>
        <p:txBody>
          <a:bodyPr/>
          <a:lstStyle/>
          <a:p>
            <a:fld id="{528DF2CE-BAE9-4C0B-A3F3-E37A484A2053}" type="slidenum">
              <a:rPr lang="nl-NL" smtClean="0"/>
              <a:pPr/>
              <a:t>4</a:t>
            </a:fld>
            <a:endParaRPr lang="nl-NL"/>
          </a:p>
        </p:txBody>
      </p:sp>
      <p:sp>
        <p:nvSpPr>
          <p:cNvPr id="18" name="Tekstvak 17"/>
          <p:cNvSpPr txBox="1"/>
          <p:nvPr/>
        </p:nvSpPr>
        <p:spPr>
          <a:xfrm>
            <a:off x="1919536" y="1237107"/>
            <a:ext cx="8919152" cy="523220"/>
          </a:xfrm>
          <a:prstGeom prst="rect">
            <a:avLst/>
          </a:prstGeom>
          <a:noFill/>
        </p:spPr>
        <p:txBody>
          <a:bodyPr wrap="square" rtlCol="0">
            <a:spAutoFit/>
          </a:bodyPr>
          <a:lstStyle/>
          <a:p>
            <a:r>
              <a:rPr lang="nl-NL" sz="2400" dirty="0"/>
              <a:t>De waarde van het getal </a:t>
            </a:r>
            <a:r>
              <a:rPr lang="el-GR" sz="2800" dirty="0">
                <a:solidFill>
                  <a:srgbClr val="002060"/>
                </a:solidFill>
                <a:latin typeface="Times New Roman"/>
                <a:cs typeface="Times New Roman"/>
              </a:rPr>
              <a:t>π </a:t>
            </a:r>
            <a:r>
              <a:rPr lang="nl-NL" sz="2400" i="1" dirty="0"/>
              <a:t> </a:t>
            </a:r>
            <a:r>
              <a:rPr lang="nl-NL" sz="2400" dirty="0"/>
              <a:t>ligt tussen       en</a:t>
            </a:r>
            <a:r>
              <a:rPr lang="nl-NL" sz="2000" dirty="0"/>
              <a:t> </a:t>
            </a:r>
          </a:p>
        </p:txBody>
      </p:sp>
      <p:sp>
        <p:nvSpPr>
          <p:cNvPr id="44" name="Tekstvak 43"/>
          <p:cNvSpPr txBox="1"/>
          <p:nvPr/>
        </p:nvSpPr>
        <p:spPr>
          <a:xfrm>
            <a:off x="4062571" y="2375905"/>
            <a:ext cx="5976664" cy="400110"/>
          </a:xfrm>
          <a:prstGeom prst="rect">
            <a:avLst/>
          </a:prstGeom>
          <a:noFill/>
        </p:spPr>
        <p:txBody>
          <a:bodyPr wrap="square" rtlCol="0">
            <a:spAutoFit/>
          </a:bodyPr>
          <a:lstStyle/>
          <a:p>
            <a:r>
              <a:rPr lang="nl-NL" sz="2000" dirty="0"/>
              <a:t>De omtrek van de </a:t>
            </a:r>
            <a:r>
              <a:rPr lang="nl-NL" sz="2000" b="1" dirty="0">
                <a:solidFill>
                  <a:srgbClr val="0000FF"/>
                </a:solidFill>
              </a:rPr>
              <a:t>cirkel</a:t>
            </a:r>
            <a:r>
              <a:rPr lang="nl-NL" sz="2000" dirty="0"/>
              <a:t> met </a:t>
            </a:r>
            <a:r>
              <a:rPr lang="nl-NL" sz="2000" b="1" dirty="0"/>
              <a:t>diameter 1</a:t>
            </a:r>
            <a:r>
              <a:rPr lang="nl-NL" sz="2000" dirty="0"/>
              <a:t> is….</a:t>
            </a:r>
          </a:p>
        </p:txBody>
      </p:sp>
      <mc:AlternateContent xmlns:mc="http://schemas.openxmlformats.org/markup-compatibility/2006" xmlns:a14="http://schemas.microsoft.com/office/drawing/2010/main">
        <mc:Choice Requires="a14">
          <p:sp>
            <p:nvSpPr>
              <p:cNvPr id="46" name="Titel 45"/>
              <p:cNvSpPr>
                <a:spLocks noGrp="1"/>
              </p:cNvSpPr>
              <p:nvPr>
                <p:ph type="title"/>
              </p:nvPr>
            </p:nvSpPr>
            <p:spPr>
              <a:xfrm>
                <a:off x="1326539" y="-304357"/>
                <a:ext cx="7467600" cy="1143000"/>
              </a:xfrm>
            </p:spPr>
            <p:txBody>
              <a:body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DE schatting van </a:t>
                </a:r>
                <a14:m>
                  <m:oMath xmlns:m="http://schemas.openxmlformats.org/officeDocument/2006/math">
                    <m:r>
                      <a:rPr lang="el-GR" sz="4000" i="1" dirty="0" smtClean="0">
                        <a:solidFill>
                          <a:srgbClr val="FF0000"/>
                        </a:solidFill>
                        <a:latin typeface="Cambria Math" panose="02040503050406030204" pitchFamily="18" charset="0"/>
                        <a:ea typeface="Cambria Math" panose="02040503050406030204" pitchFamily="18" charset="0"/>
                        <a:cs typeface="Times New Roman"/>
                      </a:rPr>
                      <m:t>𝜋</m:t>
                    </m:r>
                  </m:oMath>
                </a14:m>
                <a:r>
                  <a:rPr lang="el-GR" sz="3200" dirty="0">
                    <a:solidFill>
                      <a:srgbClr val="002060"/>
                    </a:solidFill>
                    <a:latin typeface="Times New Roman"/>
                    <a:cs typeface="Times New Roman"/>
                  </a:rPr>
                  <a:t> </a:t>
                </a:r>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in de Griekse wiskunde</a:t>
                </a:r>
                <a:endParaRPr lang="nl-NL" b="1" dirty="0">
                  <a:solidFill>
                    <a:schemeClr val="accent1">
                      <a:lumMod val="75000"/>
                    </a:schemeClr>
                  </a:solidFill>
                </a:endParaRPr>
              </a:p>
            </p:txBody>
          </p:sp>
        </mc:Choice>
        <mc:Fallback xmlns="">
          <p:sp>
            <p:nvSpPr>
              <p:cNvPr id="46" name="Titel 45"/>
              <p:cNvSpPr>
                <a:spLocks noGrp="1" noRot="1" noChangeAspect="1" noMove="1" noResize="1" noEditPoints="1" noAdjustHandles="1" noChangeArrowheads="1" noChangeShapeType="1" noTextEdit="1"/>
              </p:cNvSpPr>
              <p:nvPr>
                <p:ph type="title"/>
              </p:nvPr>
            </p:nvSpPr>
            <p:spPr>
              <a:xfrm>
                <a:off x="1326539" y="-304357"/>
                <a:ext cx="7467600" cy="1143000"/>
              </a:xfrm>
              <a:blipFill>
                <a:blip r:embed="rId5"/>
                <a:stretch>
                  <a:fillRect l="-2122" b="-15426"/>
                </a:stretch>
              </a:blipFill>
            </p:spPr>
            <p:txBody>
              <a:bodyPr/>
              <a:lstStyle/>
              <a:p>
                <a:r>
                  <a:rPr lang="nl-NL">
                    <a:noFill/>
                  </a:rPr>
                  <a:t> </a:t>
                </a:r>
              </a:p>
            </p:txBody>
          </p:sp>
        </mc:Fallback>
      </mc:AlternateContent>
      <p:sp>
        <p:nvSpPr>
          <p:cNvPr id="19" name="Ovaal 18"/>
          <p:cNvSpPr/>
          <p:nvPr/>
        </p:nvSpPr>
        <p:spPr>
          <a:xfrm>
            <a:off x="2351583" y="2348881"/>
            <a:ext cx="1656184" cy="158417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p:cNvSpPr txBox="1"/>
          <p:nvPr/>
        </p:nvSpPr>
        <p:spPr>
          <a:xfrm>
            <a:off x="2211395" y="1651784"/>
            <a:ext cx="6192688" cy="707886"/>
          </a:xfrm>
          <a:prstGeom prst="rect">
            <a:avLst/>
          </a:prstGeom>
          <a:noFill/>
        </p:spPr>
        <p:txBody>
          <a:bodyPr wrap="square" rtlCol="0">
            <a:spAutoFit/>
          </a:bodyPr>
          <a:lstStyle/>
          <a:p>
            <a:r>
              <a:rPr lang="nl-NL" sz="2000" dirty="0"/>
              <a:t>(dat is 0,03% nauwkeurig)</a:t>
            </a:r>
            <a:br>
              <a:rPr lang="nl-NL" sz="2000" dirty="0"/>
            </a:br>
            <a:r>
              <a:rPr lang="nl-NL" sz="2000" dirty="0"/>
              <a:t>Archimedes (plm. 250 </a:t>
            </a:r>
            <a:r>
              <a:rPr lang="nl-NL" sz="2000" dirty="0" err="1"/>
              <a:t>vC</a:t>
            </a:r>
            <a:r>
              <a:rPr lang="nl-NL" sz="2000" dirty="0"/>
              <a:t>) ging als volgt te werk:</a:t>
            </a:r>
          </a:p>
        </p:txBody>
      </p:sp>
      <p:cxnSp>
        <p:nvCxnSpPr>
          <p:cNvPr id="27" name="Rechte verbindingslijn 26"/>
          <p:cNvCxnSpPr/>
          <p:nvPr/>
        </p:nvCxnSpPr>
        <p:spPr>
          <a:xfrm>
            <a:off x="2351584" y="3140968"/>
            <a:ext cx="1656184" cy="0"/>
          </a:xfrm>
          <a:prstGeom prst="line">
            <a:avLst/>
          </a:prstGeom>
          <a:ln w="25400">
            <a:solidFill>
              <a:srgbClr val="0000FF"/>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2927648" y="2780928"/>
            <a:ext cx="317716" cy="369332"/>
          </a:xfrm>
          <a:prstGeom prst="rect">
            <a:avLst/>
          </a:prstGeom>
          <a:noFill/>
        </p:spPr>
        <p:txBody>
          <a:bodyPr wrap="none" rtlCol="0">
            <a:spAutoFit/>
          </a:bodyPr>
          <a:lstStyle/>
          <a:p>
            <a:r>
              <a:rPr lang="nl-NL" b="1" dirty="0">
                <a:solidFill>
                  <a:srgbClr val="0000FF"/>
                </a:solidFill>
              </a:rPr>
              <a:t>1</a:t>
            </a:r>
          </a:p>
        </p:txBody>
      </p:sp>
      <p:sp>
        <p:nvSpPr>
          <p:cNvPr id="37" name="Tekstvak 36"/>
          <p:cNvSpPr txBox="1"/>
          <p:nvPr/>
        </p:nvSpPr>
        <p:spPr>
          <a:xfrm>
            <a:off x="9650870" y="2287720"/>
            <a:ext cx="432048" cy="523220"/>
          </a:xfrm>
          <a:prstGeom prst="rect">
            <a:avLst/>
          </a:prstGeom>
          <a:noFill/>
        </p:spPr>
        <p:txBody>
          <a:bodyPr wrap="square" rtlCol="0">
            <a:spAutoFit/>
          </a:bodyPr>
          <a:lstStyle/>
          <a:p>
            <a:r>
              <a:rPr lang="el-GR" sz="2800" dirty="0">
                <a:solidFill>
                  <a:srgbClr val="0000FF"/>
                </a:solidFill>
                <a:latin typeface="Times New Roman"/>
                <a:cs typeface="Times New Roman"/>
              </a:rPr>
              <a:t>π</a:t>
            </a:r>
            <a:endParaRPr lang="nl-NL" sz="2800" dirty="0"/>
          </a:p>
        </p:txBody>
      </p:sp>
      <mc:AlternateContent xmlns:mc="http://schemas.openxmlformats.org/markup-compatibility/2006" xmlns:a14="http://schemas.microsoft.com/office/drawing/2010/main">
        <mc:Choice Requires="a14">
          <p:sp>
            <p:nvSpPr>
              <p:cNvPr id="40" name="Object 39"/>
              <p:cNvSpPr txBox="1"/>
              <p:nvPr/>
            </p:nvSpPr>
            <p:spPr bwMode="auto">
              <a:xfrm>
                <a:off x="8340665" y="1242110"/>
                <a:ext cx="548443" cy="609882"/>
              </a:xfrm>
              <a:prstGeom prst="rect">
                <a:avLst/>
              </a:prstGeom>
              <a:noFill/>
            </p:spPr>
            <p:txBody>
              <a:bodyPr>
                <a:normAutofit fontScale="62500" lnSpcReduction="20000"/>
              </a:bodyPr>
              <a:lstStyle/>
              <a:p>
                <a:pPr/>
                <a14:m>
                  <m:oMathPara xmlns:m="http://schemas.openxmlformats.org/officeDocument/2006/math">
                    <m:oMathParaPr>
                      <m:jc m:val="left"/>
                    </m:oMathParaPr>
                    <m:oMath xmlns:m="http://schemas.openxmlformats.org/officeDocument/2006/math">
                      <m:r>
                        <a:rPr lang="nl-NL" sz="2800" b="1" i="1">
                          <a:solidFill>
                            <a:schemeClr val="accent1">
                              <a:lumMod val="75000"/>
                            </a:schemeClr>
                          </a:solidFill>
                          <a:latin typeface="Cambria Math" panose="02040503050406030204" pitchFamily="18" charset="0"/>
                        </a:rPr>
                        <m:t>𝟑</m:t>
                      </m:r>
                      <m:f>
                        <m:fPr>
                          <m:ctrlPr>
                            <a:rPr lang="nl-NL" sz="2800" b="1" i="1">
                              <a:solidFill>
                                <a:schemeClr val="accent1">
                                  <a:lumMod val="75000"/>
                                </a:schemeClr>
                              </a:solidFill>
                              <a:latin typeface="Cambria Math" panose="02040503050406030204" pitchFamily="18" charset="0"/>
                            </a:rPr>
                          </m:ctrlPr>
                        </m:fPr>
                        <m:num>
                          <m:r>
                            <a:rPr lang="nl-NL" sz="2800" b="1" i="1">
                              <a:solidFill>
                                <a:schemeClr val="accent1">
                                  <a:lumMod val="75000"/>
                                </a:schemeClr>
                              </a:solidFill>
                              <a:latin typeface="Cambria Math" panose="02040503050406030204" pitchFamily="18" charset="0"/>
                            </a:rPr>
                            <m:t>𝟏𝟎</m:t>
                          </m:r>
                        </m:num>
                        <m:den>
                          <m:r>
                            <a:rPr lang="nl-NL" sz="2800" b="1" i="1">
                              <a:solidFill>
                                <a:schemeClr val="accent1">
                                  <a:lumMod val="75000"/>
                                </a:schemeClr>
                              </a:solidFill>
                              <a:latin typeface="Cambria Math" panose="02040503050406030204" pitchFamily="18" charset="0"/>
                            </a:rPr>
                            <m:t>𝟕𝟏</m:t>
                          </m:r>
                        </m:den>
                      </m:f>
                    </m:oMath>
                  </m:oMathPara>
                </a14:m>
                <a:endParaRPr lang="nl-NL" sz="2800" b="1" dirty="0"/>
              </a:p>
            </p:txBody>
          </p:sp>
        </mc:Choice>
        <mc:Fallback xmlns="">
          <p:sp>
            <p:nvSpPr>
              <p:cNvPr id="40" name="Object 39"/>
              <p:cNvSpPr txBox="1">
                <a:spLocks noRot="1" noChangeAspect="1" noMove="1" noResize="1" noEditPoints="1" noAdjustHandles="1" noChangeArrowheads="1" noChangeShapeType="1" noTextEdit="1"/>
              </p:cNvSpPr>
              <p:nvPr/>
            </p:nvSpPr>
            <p:spPr bwMode="auto">
              <a:xfrm>
                <a:off x="8340665" y="1242110"/>
                <a:ext cx="548443" cy="609882"/>
              </a:xfrm>
              <a:prstGeom prst="rect">
                <a:avLst/>
              </a:prstGeom>
              <a:blipFill>
                <a:blip r:embed="rId6"/>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9222" name="Object 6"/>
              <p:cNvSpPr txBox="1"/>
              <p:nvPr/>
            </p:nvSpPr>
            <p:spPr bwMode="auto">
              <a:xfrm>
                <a:off x="7369555" y="1276082"/>
                <a:ext cx="626343" cy="523211"/>
              </a:xfrm>
              <a:prstGeom prst="rect">
                <a:avLst/>
              </a:prstGeom>
              <a:noFill/>
              <a:ln>
                <a:noFill/>
              </a:ln>
              <a:effectLst/>
            </p:spPr>
            <p:txBody>
              <a:bodyPr>
                <a:noAutofit/>
              </a:bodyPr>
              <a:lstStyle/>
              <a:p>
                <a14:m>
                  <m:oMath xmlns:m="http://schemas.openxmlformats.org/officeDocument/2006/math">
                    <m:r>
                      <a:rPr lang="nl-NL" sz="2000" b="1" i="1" smtClean="0">
                        <a:solidFill>
                          <a:srgbClr val="00B050"/>
                        </a:solidFill>
                        <a:latin typeface="Cambria Math" panose="02040503050406030204" pitchFamily="18" charset="0"/>
                      </a:rPr>
                      <m:t>𝟑</m:t>
                    </m:r>
                    <m:f>
                      <m:fPr>
                        <m:ctrlPr>
                          <a:rPr lang="nl-NL" sz="2000" b="1" i="1">
                            <a:solidFill>
                              <a:srgbClr val="00B050"/>
                            </a:solidFill>
                            <a:latin typeface="Cambria Math" panose="02040503050406030204" pitchFamily="18" charset="0"/>
                          </a:rPr>
                        </m:ctrlPr>
                      </m:fPr>
                      <m:num>
                        <m:r>
                          <a:rPr lang="nl-NL" sz="2000" b="1" i="1">
                            <a:solidFill>
                              <a:srgbClr val="00B050"/>
                            </a:solidFill>
                            <a:latin typeface="Cambria Math" panose="02040503050406030204" pitchFamily="18" charset="0"/>
                          </a:rPr>
                          <m:t>𝟏𝟎</m:t>
                        </m:r>
                      </m:num>
                      <m:den>
                        <m:r>
                          <a:rPr lang="nl-NL" sz="2000" b="1" i="1">
                            <a:solidFill>
                              <a:srgbClr val="00B050"/>
                            </a:solidFill>
                            <a:latin typeface="Cambria Math" panose="02040503050406030204" pitchFamily="18" charset="0"/>
                          </a:rPr>
                          <m:t>𝟕𝟎</m:t>
                        </m:r>
                      </m:den>
                    </m:f>
                  </m:oMath>
                </a14:m>
                <a:r>
                  <a:rPr lang="nl-NL" sz="2000" b="1" dirty="0">
                    <a:solidFill>
                      <a:srgbClr val="00B050"/>
                    </a:solidFill>
                  </a:rPr>
                  <a:t> </a:t>
                </a:r>
              </a:p>
            </p:txBody>
          </p:sp>
        </mc:Choice>
        <mc:Fallback xmlns="">
          <p:sp>
            <p:nvSpPr>
              <p:cNvPr id="9222" name="Object 6"/>
              <p:cNvSpPr txBox="1">
                <a:spLocks noRot="1" noChangeAspect="1" noMove="1" noResize="1" noEditPoints="1" noAdjustHandles="1" noChangeArrowheads="1" noChangeShapeType="1" noTextEdit="1"/>
              </p:cNvSpPr>
              <p:nvPr/>
            </p:nvSpPr>
            <p:spPr bwMode="auto">
              <a:xfrm>
                <a:off x="7369555" y="1276082"/>
                <a:ext cx="626343" cy="523211"/>
              </a:xfrm>
              <a:prstGeom prst="rect">
                <a:avLst/>
              </a:prstGeom>
              <a:blipFill>
                <a:blip r:embed="rId7"/>
                <a:stretch>
                  <a:fillRect/>
                </a:stretch>
              </a:blipFill>
              <a:ln>
                <a:noFill/>
              </a:ln>
              <a:effectLst/>
            </p:spPr>
            <p:txBody>
              <a:bodyPr/>
              <a:lstStyle/>
              <a:p>
                <a:r>
                  <a:rPr lang="nl-NL">
                    <a:noFill/>
                  </a:rPr>
                  <a:t> </a:t>
                </a:r>
              </a:p>
            </p:txBody>
          </p:sp>
        </mc:Fallback>
      </mc:AlternateContent>
      <p:pic>
        <p:nvPicPr>
          <p:cNvPr id="28" name="How to Calculate Pi, Archimedes' Method">
            <a:hlinkClick r:id="" action="ppaction://media"/>
            <a:extLst>
              <a:ext uri="{FF2B5EF4-FFF2-40B4-BE49-F238E27FC236}">
                <a16:creationId xmlns:a16="http://schemas.microsoft.com/office/drawing/2014/main" id="{BB86F301-BCA6-4C2E-89F9-11F2766C908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7835" t="10656" r="10449" b="6025"/>
          <a:stretch/>
        </p:blipFill>
        <p:spPr>
          <a:xfrm>
            <a:off x="5591944" y="2936091"/>
            <a:ext cx="5827588" cy="3588447"/>
          </a:xfrm>
          <a:prstGeom prst="rect">
            <a:avLst/>
          </a:prstGeom>
        </p:spPr>
      </p:pic>
      <p:sp>
        <p:nvSpPr>
          <p:cNvPr id="7" name="Zeshoek 6">
            <a:extLst>
              <a:ext uri="{FF2B5EF4-FFF2-40B4-BE49-F238E27FC236}">
                <a16:creationId xmlns:a16="http://schemas.microsoft.com/office/drawing/2014/main" id="{DBB75AAB-C012-4F87-8A7B-7472445077E7}"/>
              </a:ext>
            </a:extLst>
          </p:cNvPr>
          <p:cNvSpPr/>
          <p:nvPr/>
        </p:nvSpPr>
        <p:spPr>
          <a:xfrm>
            <a:off x="2356023" y="2492896"/>
            <a:ext cx="1639329" cy="1276498"/>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928FB1F2-B5F1-4F7C-B859-F62349F08319}"/>
              </a:ext>
            </a:extLst>
          </p:cNvPr>
          <p:cNvSpPr txBox="1"/>
          <p:nvPr/>
        </p:nvSpPr>
        <p:spPr>
          <a:xfrm>
            <a:off x="4062571" y="2794693"/>
            <a:ext cx="7524208" cy="830997"/>
          </a:xfrm>
          <a:prstGeom prst="rect">
            <a:avLst/>
          </a:prstGeom>
          <a:noFill/>
        </p:spPr>
        <p:txBody>
          <a:bodyPr wrap="square" rtlCol="0">
            <a:spAutoFit/>
          </a:bodyPr>
          <a:lstStyle/>
          <a:p>
            <a:r>
              <a:rPr lang="nl-NL" sz="2400" dirty="0"/>
              <a:t>Hij berekende voor een </a:t>
            </a:r>
            <a:r>
              <a:rPr lang="nl-NL" sz="2400" b="1" dirty="0">
                <a:solidFill>
                  <a:srgbClr val="FF0000"/>
                </a:solidFill>
              </a:rPr>
              <a:t>ingeschreven regelmatige</a:t>
            </a:r>
            <a:r>
              <a:rPr lang="nl-NL" sz="2400" dirty="0">
                <a:solidFill>
                  <a:srgbClr val="FF0000"/>
                </a:solidFill>
              </a:rPr>
              <a:t> </a:t>
            </a:r>
            <a:r>
              <a:rPr lang="nl-NL" sz="2400" b="1" dirty="0">
                <a:solidFill>
                  <a:srgbClr val="FF0000"/>
                </a:solidFill>
              </a:rPr>
              <a:t>96-hoek</a:t>
            </a:r>
            <a:r>
              <a:rPr lang="nl-NL" sz="2400" dirty="0"/>
              <a:t> een omtrek van </a:t>
            </a:r>
          </a:p>
        </p:txBody>
      </p:sp>
      <mc:AlternateContent xmlns:mc="http://schemas.openxmlformats.org/markup-compatibility/2006" xmlns:a14="http://schemas.microsoft.com/office/drawing/2010/main">
        <mc:Choice Requires="a14">
          <p:sp>
            <p:nvSpPr>
              <p:cNvPr id="20" name="Object 39">
                <a:extLst>
                  <a:ext uri="{FF2B5EF4-FFF2-40B4-BE49-F238E27FC236}">
                    <a16:creationId xmlns:a16="http://schemas.microsoft.com/office/drawing/2014/main" id="{B1E9571C-5F31-4D3D-A487-A54E5DFAA404}"/>
                  </a:ext>
                </a:extLst>
              </p:cNvPr>
              <p:cNvSpPr txBox="1"/>
              <p:nvPr/>
            </p:nvSpPr>
            <p:spPr bwMode="auto">
              <a:xfrm>
                <a:off x="9704209" y="3066513"/>
                <a:ext cx="431800" cy="60988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nl-NL" b="1" i="1">
                          <a:solidFill>
                            <a:schemeClr val="accent1">
                              <a:lumMod val="75000"/>
                            </a:schemeClr>
                          </a:solidFill>
                          <a:latin typeface="Cambria Math" panose="02040503050406030204" pitchFamily="18" charset="0"/>
                        </a:rPr>
                        <m:t>𝟑</m:t>
                      </m:r>
                      <m:f>
                        <m:fPr>
                          <m:ctrlPr>
                            <a:rPr lang="nl-NL" b="1" i="1">
                              <a:solidFill>
                                <a:schemeClr val="accent1">
                                  <a:lumMod val="75000"/>
                                </a:schemeClr>
                              </a:solidFill>
                              <a:latin typeface="Cambria Math" panose="02040503050406030204" pitchFamily="18" charset="0"/>
                            </a:rPr>
                          </m:ctrlPr>
                        </m:fPr>
                        <m:num>
                          <m:r>
                            <a:rPr lang="nl-NL" b="1" i="1">
                              <a:solidFill>
                                <a:schemeClr val="accent1">
                                  <a:lumMod val="75000"/>
                                </a:schemeClr>
                              </a:solidFill>
                              <a:latin typeface="Cambria Math" panose="02040503050406030204" pitchFamily="18" charset="0"/>
                            </a:rPr>
                            <m:t>𝟏𝟎</m:t>
                          </m:r>
                        </m:num>
                        <m:den>
                          <m:r>
                            <a:rPr lang="nl-NL" b="1" i="1">
                              <a:solidFill>
                                <a:schemeClr val="accent1">
                                  <a:lumMod val="75000"/>
                                </a:schemeClr>
                              </a:solidFill>
                              <a:latin typeface="Cambria Math" panose="02040503050406030204" pitchFamily="18" charset="0"/>
                            </a:rPr>
                            <m:t>𝟕𝟏</m:t>
                          </m:r>
                        </m:den>
                      </m:f>
                    </m:oMath>
                  </m:oMathPara>
                </a14:m>
                <a:endParaRPr lang="nl-NL" b="1" dirty="0"/>
              </a:p>
            </p:txBody>
          </p:sp>
        </mc:Choice>
        <mc:Fallback xmlns="">
          <p:sp>
            <p:nvSpPr>
              <p:cNvPr id="20" name="Object 39">
                <a:extLst>
                  <a:ext uri="{FF2B5EF4-FFF2-40B4-BE49-F238E27FC236}">
                    <a16:creationId xmlns:a16="http://schemas.microsoft.com/office/drawing/2014/main" id="{B1E9571C-5F31-4D3D-A487-A54E5DFAA404}"/>
                  </a:ext>
                </a:extLst>
              </p:cNvPr>
              <p:cNvSpPr txBox="1">
                <a:spLocks noRot="1" noChangeAspect="1" noMove="1" noResize="1" noEditPoints="1" noAdjustHandles="1" noChangeArrowheads="1" noChangeShapeType="1" noTextEdit="1"/>
              </p:cNvSpPr>
              <p:nvPr/>
            </p:nvSpPr>
            <p:spPr bwMode="auto">
              <a:xfrm>
                <a:off x="9704209" y="3066513"/>
                <a:ext cx="431800" cy="609882"/>
              </a:xfrm>
              <a:prstGeom prst="rect">
                <a:avLst/>
              </a:prstGeom>
              <a:blipFill>
                <a:blip r:embed="rId9"/>
                <a:stretch>
                  <a:fillRect r="-25352"/>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2F819BDE-D8AC-A124-7F9E-7BF3C84A138A}"/>
                  </a:ext>
                </a:extLst>
              </p:cNvPr>
              <p:cNvSpPr txBox="1"/>
              <p:nvPr/>
            </p:nvSpPr>
            <p:spPr>
              <a:xfrm>
                <a:off x="7857130" y="571620"/>
                <a:ext cx="2262624" cy="740395"/>
              </a:xfrm>
              <a:prstGeom prst="rect">
                <a:avLst/>
              </a:prstGeom>
              <a:noFill/>
            </p:spPr>
            <p:txBody>
              <a:bodyPr wrap="square" rtlCol="0">
                <a:spAutoFit/>
              </a:bodyPr>
              <a:lstStyle/>
              <a:p>
                <a14:m>
                  <m:oMath xmlns:m="http://schemas.openxmlformats.org/officeDocument/2006/math">
                    <m:r>
                      <a:rPr lang="nl-NL" sz="2800" b="1" i="0" smtClean="0">
                        <a:solidFill>
                          <a:srgbClr val="00B050"/>
                        </a:solidFill>
                        <a:latin typeface="Cambria Math" panose="02040503050406030204" pitchFamily="18" charset="0"/>
                      </a:rPr>
                      <m:t>(</m:t>
                    </m:r>
                    <m:r>
                      <a:rPr lang="nl-NL" sz="2800" b="1" i="1" smtClean="0">
                        <a:solidFill>
                          <a:srgbClr val="00B050"/>
                        </a:solidFill>
                        <a:latin typeface="Cambria Math" panose="02040503050406030204" pitchFamily="18" charset="0"/>
                      </a:rPr>
                      <m:t>=</m:t>
                    </m:r>
                    <m:r>
                      <a:rPr lang="nl-NL" sz="2800" b="1" i="1" smtClean="0">
                        <a:solidFill>
                          <a:srgbClr val="00B050"/>
                        </a:solidFill>
                        <a:latin typeface="Cambria Math" panose="02040503050406030204" pitchFamily="18" charset="0"/>
                      </a:rPr>
                      <m:t>𝟑</m:t>
                    </m:r>
                    <m:f>
                      <m:fPr>
                        <m:ctrlPr>
                          <a:rPr lang="nl-NL" sz="2800" b="1" i="1" smtClean="0">
                            <a:solidFill>
                              <a:srgbClr val="00B050"/>
                            </a:solidFill>
                            <a:latin typeface="Cambria Math" panose="02040503050406030204" pitchFamily="18" charset="0"/>
                          </a:rPr>
                        </m:ctrlPr>
                      </m:fPr>
                      <m:num>
                        <m:r>
                          <a:rPr lang="nl-NL" sz="2800" b="1" i="1" smtClean="0">
                            <a:solidFill>
                              <a:srgbClr val="00B050"/>
                            </a:solidFill>
                            <a:latin typeface="Cambria Math" panose="02040503050406030204" pitchFamily="18" charset="0"/>
                          </a:rPr>
                          <m:t>𝟏</m:t>
                        </m:r>
                      </m:num>
                      <m:den>
                        <m:r>
                          <a:rPr lang="nl-NL" sz="2800" b="1" i="1" smtClean="0">
                            <a:solidFill>
                              <a:srgbClr val="00B050"/>
                            </a:solidFill>
                            <a:latin typeface="Cambria Math" panose="02040503050406030204" pitchFamily="18" charset="0"/>
                          </a:rPr>
                          <m:t>𝟕</m:t>
                        </m:r>
                      </m:den>
                    </m:f>
                    <m:r>
                      <a:rPr lang="nl-NL" sz="2800" b="1" i="1" smtClean="0">
                        <a:solidFill>
                          <a:srgbClr val="00B050"/>
                        </a:solidFill>
                        <a:latin typeface="Cambria Math" panose="02040503050406030204" pitchFamily="18" charset="0"/>
                      </a:rPr>
                      <m:t>=</m:t>
                    </m:r>
                    <m:f>
                      <m:fPr>
                        <m:ctrlPr>
                          <a:rPr lang="nl-NL" sz="2800" i="1" smtClean="0">
                            <a:latin typeface="Cambria Math" panose="02040503050406030204" pitchFamily="18" charset="0"/>
                          </a:rPr>
                        </m:ctrlPr>
                      </m:fPr>
                      <m:num>
                        <m:r>
                          <a:rPr lang="nl-NL" sz="2800" b="1" i="1" smtClean="0">
                            <a:solidFill>
                              <a:srgbClr val="00B050"/>
                            </a:solidFill>
                            <a:latin typeface="Cambria Math" panose="02040503050406030204" pitchFamily="18" charset="0"/>
                          </a:rPr>
                          <m:t>𝟐</m:t>
                        </m:r>
                        <m:r>
                          <a:rPr lang="nl-NL" sz="2800" b="1" i="1">
                            <a:solidFill>
                              <a:srgbClr val="00B050"/>
                            </a:solidFill>
                            <a:latin typeface="Cambria Math" panose="02040503050406030204" pitchFamily="18" charset="0"/>
                          </a:rPr>
                          <m:t>𝟐</m:t>
                        </m:r>
                      </m:num>
                      <m:den>
                        <m:r>
                          <a:rPr lang="nl-NL" sz="2800" b="1" i="1" smtClean="0">
                            <a:solidFill>
                              <a:srgbClr val="00B050"/>
                            </a:solidFill>
                            <a:latin typeface="Cambria Math" panose="02040503050406030204" pitchFamily="18" charset="0"/>
                          </a:rPr>
                          <m:t>𝟕</m:t>
                        </m:r>
                      </m:den>
                    </m:f>
                  </m:oMath>
                </a14:m>
                <a:r>
                  <a:rPr lang="nl-NL" sz="2800" b="1" dirty="0">
                    <a:solidFill>
                      <a:srgbClr val="00B050"/>
                    </a:solidFill>
                  </a:rPr>
                  <a:t>)</a:t>
                </a:r>
                <a:endParaRPr lang="nl-NL" sz="2800" dirty="0"/>
              </a:p>
            </p:txBody>
          </p:sp>
        </mc:Choice>
        <mc:Fallback xmlns="">
          <p:sp>
            <p:nvSpPr>
              <p:cNvPr id="3" name="Tekstvak 2">
                <a:extLst>
                  <a:ext uri="{FF2B5EF4-FFF2-40B4-BE49-F238E27FC236}">
                    <a16:creationId xmlns:a16="http://schemas.microsoft.com/office/drawing/2014/main" id="{2F819BDE-D8AC-A124-7F9E-7BF3C84A138A}"/>
                  </a:ext>
                </a:extLst>
              </p:cNvPr>
              <p:cNvSpPr txBox="1">
                <a:spLocks noRot="1" noChangeAspect="1" noMove="1" noResize="1" noEditPoints="1" noAdjustHandles="1" noChangeArrowheads="1" noChangeShapeType="1" noTextEdit="1"/>
              </p:cNvSpPr>
              <p:nvPr/>
            </p:nvSpPr>
            <p:spPr>
              <a:xfrm>
                <a:off x="7857130" y="571620"/>
                <a:ext cx="2262624" cy="740395"/>
              </a:xfrm>
              <a:prstGeom prst="rect">
                <a:avLst/>
              </a:prstGeom>
              <a:blipFill>
                <a:blip r:embed="rId10"/>
                <a:stretch>
                  <a:fillRect b="-4132"/>
                </a:stretch>
              </a:blipFill>
            </p:spPr>
            <p:txBody>
              <a:bodyPr/>
              <a:lstStyle/>
              <a:p>
                <a:r>
                  <a:rPr lang="nl-NL">
                    <a:noFill/>
                  </a:rPr>
                  <a:t> </a:t>
                </a:r>
              </a:p>
            </p:txBody>
          </p:sp>
        </mc:Fallback>
      </mc:AlternateContent>
      <p:sp>
        <p:nvSpPr>
          <p:cNvPr id="4" name="Pijl: omlaag 3">
            <a:extLst>
              <a:ext uri="{FF2B5EF4-FFF2-40B4-BE49-F238E27FC236}">
                <a16:creationId xmlns:a16="http://schemas.microsoft.com/office/drawing/2014/main" id="{D1240F9E-541A-6B03-55B7-418B16E565FF}"/>
              </a:ext>
            </a:extLst>
          </p:cNvPr>
          <p:cNvSpPr/>
          <p:nvPr/>
        </p:nvSpPr>
        <p:spPr>
          <a:xfrm rot="1421811" flipV="1">
            <a:off x="7874731" y="942465"/>
            <a:ext cx="49850" cy="42092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51011A4F-62BF-2D1B-C6DE-C2B0C1CCDE53}"/>
              </a:ext>
            </a:extLst>
          </p:cNvPr>
          <p:cNvSpPr txBox="1"/>
          <p:nvPr/>
        </p:nvSpPr>
        <p:spPr>
          <a:xfrm>
            <a:off x="4050155" y="3521985"/>
            <a:ext cx="7434029" cy="830997"/>
          </a:xfrm>
          <a:prstGeom prst="rect">
            <a:avLst/>
          </a:prstGeom>
          <a:noFill/>
        </p:spPr>
        <p:txBody>
          <a:bodyPr wrap="square" rtlCol="0">
            <a:spAutoFit/>
          </a:bodyPr>
          <a:lstStyle/>
          <a:p>
            <a:r>
              <a:rPr lang="nl-NL" sz="2400" dirty="0"/>
              <a:t>Het gaat dan – in onze notaties -  om </a:t>
            </a:r>
            <a:r>
              <a:rPr lang="nl-NL" sz="2400" b="1" dirty="0">
                <a:solidFill>
                  <a:srgbClr val="FF0000"/>
                </a:solidFill>
              </a:rPr>
              <a:t>96</a:t>
            </a:r>
            <a:r>
              <a:rPr lang="nl-NL" sz="2400" b="1" dirty="0">
                <a:solidFill>
                  <a:srgbClr val="FF0000"/>
                </a:solidFill>
                <a:latin typeface="Century Schoolbook" panose="02040604050505020304" pitchFamily="18" charset="0"/>
              </a:rPr>
              <a:t>∙</a:t>
            </a:r>
            <a:r>
              <a:rPr lang="nl-NL" sz="2400" b="1" dirty="0">
                <a:solidFill>
                  <a:srgbClr val="FF0000"/>
                </a:solidFill>
              </a:rPr>
              <a:t>sin(1</a:t>
            </a:r>
            <a:r>
              <a:rPr lang="nl-NL" sz="2400" b="1" dirty="0">
                <a:solidFill>
                  <a:srgbClr val="FF0000"/>
                </a:solidFill>
                <a:latin typeface="Century Schoolbook" panose="02040604050505020304" pitchFamily="18" charset="0"/>
              </a:rPr>
              <a:t>º</a:t>
            </a:r>
            <a:r>
              <a:rPr lang="nl-NL" sz="2400" b="1" dirty="0">
                <a:solidFill>
                  <a:srgbClr val="FF0000"/>
                </a:solidFill>
              </a:rPr>
              <a:t>52’30’</a:t>
            </a:r>
            <a:r>
              <a:rPr lang="nl-NL" sz="2400" b="1" dirty="0">
                <a:solidFill>
                  <a:srgbClr val="FF0000"/>
                </a:solidFill>
                <a:latin typeface="Century Schoolbook" panose="02040604050505020304" pitchFamily="18" charset="0"/>
              </a:rPr>
              <a:t>’)</a:t>
            </a:r>
            <a:endParaRPr lang="nl-NL" sz="2400" b="1" dirty="0">
              <a:solidFill>
                <a:srgbClr val="FF0000"/>
              </a:solidFill>
            </a:endParaRPr>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33EC7167-9995-65B8-3B0E-051CF32DED7A}"/>
                  </a:ext>
                </a:extLst>
              </p:cNvPr>
              <p:cNvSpPr txBox="1"/>
              <p:nvPr/>
            </p:nvSpPr>
            <p:spPr>
              <a:xfrm>
                <a:off x="1199456" y="4569640"/>
                <a:ext cx="11377264" cy="830997"/>
              </a:xfrm>
              <a:prstGeom prst="rect">
                <a:avLst/>
              </a:prstGeom>
              <a:noFill/>
            </p:spPr>
            <p:txBody>
              <a:bodyPr wrap="square" rtlCol="0">
                <a:spAutoFit/>
              </a:bodyPr>
              <a:lstStyle/>
              <a:p>
                <a:r>
                  <a:rPr lang="nl-NL" sz="2400" dirty="0"/>
                  <a:t> </a:t>
                </a:r>
                <a14:m>
                  <m:oMath xmlns:m="http://schemas.openxmlformats.org/officeDocument/2006/math">
                    <m:r>
                      <m:rPr>
                        <m:sty m:val="p"/>
                      </m:rPr>
                      <a:rPr lang="nl-NL" sz="2400" b="0" i="0" smtClean="0">
                        <a:latin typeface="Cambria Math" panose="02040503050406030204" pitchFamily="18" charset="0"/>
                        <a:ea typeface="Cambria Math" panose="02040503050406030204" pitchFamily="18" charset="0"/>
                      </a:rPr>
                      <m:t>Van</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de</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latere</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bepalingen</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van</m:t>
                    </m:r>
                    <m:r>
                      <a:rPr lang="nl-NL" sz="2400" b="0" i="0" smtClean="0">
                        <a:latin typeface="Cambria Math" panose="02040503050406030204" pitchFamily="18" charset="0"/>
                        <a:ea typeface="Cambria Math" panose="02040503050406030204" pitchFamily="18" charset="0"/>
                      </a:rPr>
                      <m:t> </m:t>
                    </m:r>
                    <m:r>
                      <a:rPr lang="nl-NL" sz="2400" i="1" smtClean="0">
                        <a:latin typeface="Cambria Math" panose="02040503050406030204" pitchFamily="18" charset="0"/>
                        <a:ea typeface="Cambria Math" panose="02040503050406030204" pitchFamily="18" charset="0"/>
                      </a:rPr>
                      <m:t>𝜋</m:t>
                    </m:r>
                    <m:r>
                      <a:rPr lang="nl-NL" sz="2400" b="0" i="1"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komen</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we</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er</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nog</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een</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paar</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tegen</m:t>
                    </m:r>
                    <m:r>
                      <a:rPr lang="nl-NL" sz="2400" b="0" i="0" smtClean="0">
                        <a:latin typeface="Cambria Math" panose="02040503050406030204" pitchFamily="18" charset="0"/>
                        <a:ea typeface="Cambria Math" panose="02040503050406030204" pitchFamily="18" charset="0"/>
                      </a:rPr>
                      <m:t> </m:t>
                    </m:r>
                  </m:oMath>
                </a14:m>
                <a:endParaRPr lang="nl-NL" sz="2400" b="0" i="0" dirty="0">
                  <a:latin typeface="Cambria Math" panose="02040503050406030204" pitchFamily="18" charset="0"/>
                  <a:ea typeface="Cambria Math" panose="02040503050406030204" pitchFamily="18" charset="0"/>
                </a:endParaRPr>
              </a:p>
              <a:p>
                <a:r>
                  <a:rPr lang="nl-NL" sz="2400" b="0" dirty="0">
                    <a:ea typeface="Cambria Math" panose="02040503050406030204" pitchFamily="18" charset="0"/>
                  </a:rPr>
                  <a:t>  </a:t>
                </a:r>
                <a14:m>
                  <m:oMath xmlns:m="http://schemas.openxmlformats.org/officeDocument/2006/math">
                    <m:r>
                      <m:rPr>
                        <m:sty m:val="p"/>
                      </m:rPr>
                      <a:rPr lang="nl-NL" sz="2400" b="0" i="0" smtClean="0">
                        <a:latin typeface="Cambria Math" panose="02040503050406030204" pitchFamily="18" charset="0"/>
                        <a:ea typeface="Cambria Math" panose="02040503050406030204" pitchFamily="18" charset="0"/>
                      </a:rPr>
                      <m:t>in</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deze</m:t>
                    </m:r>
                    <m:r>
                      <a:rPr lang="nl-NL" sz="2400" b="0" i="0" smtClean="0">
                        <a:latin typeface="Cambria Math" panose="02040503050406030204" pitchFamily="18" charset="0"/>
                        <a:ea typeface="Cambria Math" panose="02040503050406030204" pitchFamily="18" charset="0"/>
                      </a:rPr>
                      <m:t> </m:t>
                    </m:r>
                    <m:r>
                      <m:rPr>
                        <m:sty m:val="p"/>
                      </m:rPr>
                      <a:rPr lang="nl-NL" sz="2400" b="0" i="0" smtClean="0">
                        <a:latin typeface="Cambria Math" panose="02040503050406030204" pitchFamily="18" charset="0"/>
                        <a:ea typeface="Cambria Math" panose="02040503050406030204" pitchFamily="18" charset="0"/>
                      </a:rPr>
                      <m:t>inleiding</m:t>
                    </m:r>
                    <m:r>
                      <a:rPr lang="nl-NL" sz="2400" b="0" i="0" smtClean="0">
                        <a:latin typeface="Cambria Math" panose="02040503050406030204" pitchFamily="18" charset="0"/>
                        <a:ea typeface="Cambria Math" panose="02040503050406030204" pitchFamily="18" charset="0"/>
                      </a:rPr>
                      <m:t>.</m:t>
                    </m:r>
                  </m:oMath>
                </a14:m>
                <a:r>
                  <a:rPr lang="nl-NL" sz="2400" dirty="0"/>
                  <a:t>  </a:t>
                </a:r>
              </a:p>
            </p:txBody>
          </p:sp>
        </mc:Choice>
        <mc:Fallback xmlns="">
          <p:sp>
            <p:nvSpPr>
              <p:cNvPr id="6" name="Tekstvak 5">
                <a:extLst>
                  <a:ext uri="{FF2B5EF4-FFF2-40B4-BE49-F238E27FC236}">
                    <a16:creationId xmlns:a16="http://schemas.microsoft.com/office/drawing/2014/main" id="{33EC7167-9995-65B8-3B0E-051CF32DED7A}"/>
                  </a:ext>
                </a:extLst>
              </p:cNvPr>
              <p:cNvSpPr txBox="1">
                <a:spLocks noRot="1" noChangeAspect="1" noMove="1" noResize="1" noEditPoints="1" noAdjustHandles="1" noChangeArrowheads="1" noChangeShapeType="1" noTextEdit="1"/>
              </p:cNvSpPr>
              <p:nvPr/>
            </p:nvSpPr>
            <p:spPr>
              <a:xfrm>
                <a:off x="1199456" y="4569640"/>
                <a:ext cx="11377264" cy="830997"/>
              </a:xfrm>
              <a:prstGeom prst="rect">
                <a:avLst/>
              </a:prstGeom>
              <a:blipFill>
                <a:blip r:embed="rId11"/>
                <a:stretch>
                  <a:fillRect b="-11029"/>
                </a:stretch>
              </a:blipFill>
            </p:spPr>
            <p:txBody>
              <a:bodyPr/>
              <a:lstStyle/>
              <a:p>
                <a:r>
                  <a:rPr lang="nl-NL">
                    <a:noFill/>
                  </a:rPr>
                  <a:t> </a:t>
                </a:r>
              </a:p>
            </p:txBody>
          </p:sp>
        </mc:Fallback>
      </mc:AlternateContent>
    </p:spTree>
    <p:extLst>
      <p:ext uri="{BB962C8B-B14F-4D97-AF65-F5344CB8AC3E}">
        <p14:creationId xmlns:p14="http://schemas.microsoft.com/office/powerpoint/2010/main" val="51601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3000" fill="hold"/>
                                        <p:tgtEl>
                                          <p:spTgt spid="37"/>
                                        </p:tgtEl>
                                        <p:attrNameLst>
                                          <p:attrName>ppt_x</p:attrName>
                                        </p:attrNameLst>
                                      </p:cBhvr>
                                      <p:tavLst>
                                        <p:tav tm="0">
                                          <p:val>
                                            <p:strVal val="0-#ppt_w/2"/>
                                          </p:val>
                                        </p:tav>
                                        <p:tav tm="100000">
                                          <p:val>
                                            <p:strVal val="#ppt_x"/>
                                          </p:val>
                                        </p:tav>
                                      </p:tavLst>
                                    </p:anim>
                                    <p:anim calcmode="lin" valueType="num">
                                      <p:cBhvr additive="base">
                                        <p:cTn id="42" dur="3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36"/>
                                        </p:tgtEl>
                                      </p:cBhvr>
                                    </p:animEffect>
                                    <p:set>
                                      <p:cBhvr>
                                        <p:cTn id="50" dur="1" fill="hold">
                                          <p:stCondLst>
                                            <p:cond delay="499"/>
                                          </p:stCondLst>
                                        </p:cTn>
                                        <p:tgtEl>
                                          <p:spTgt spid="36"/>
                                        </p:tgtEl>
                                        <p:attrNameLst>
                                          <p:attrName>style.visibility</p:attrName>
                                        </p:attrNameLst>
                                      </p:cBhvr>
                                      <p:to>
                                        <p:strVal val="hidden"/>
                                      </p:to>
                                    </p:set>
                                  </p:childTnLst>
                                </p:cTn>
                              </p:par>
                              <p:par>
                                <p:cTn id="51" presetID="2" presetClass="entr" presetSubtype="4"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65)">
                                      <p:cBhvr>
                                        <p:cTn id="65" dur="235791" fill="hold"/>
                                        <p:tgtEl>
                                          <p:spTgt spid="28"/>
                                        </p:tgtEl>
                                      </p:cBhvr>
                                    </p:cmd>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28"/>
                                        </p:tgtEl>
                                        <p:attrNameLst>
                                          <p:attrName>style.visibility</p:attrName>
                                        </p:attrNameLst>
                                      </p:cBhvr>
                                      <p:to>
                                        <p:strVal val="hidden"/>
                                      </p:to>
                                    </p:set>
                                    <p:cmd type="call" cmd="stop">
                                      <p:cBhvr>
                                        <p:cTn id="70" dur="1">
                                          <p:stCondLst>
                                            <p:cond delay="0"/>
                                          </p:stCondLst>
                                        </p:cTn>
                                        <p:tgtEl>
                                          <p:spTgt spid="28"/>
                                        </p:tgtEl>
                                      </p:cBhvr>
                                    </p:cmd>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showWhenStopped="0">
                <p:cTn id="86" fill="hold" display="0">
                  <p:stCondLst>
                    <p:cond delay="indefinite"/>
                  </p:stCondLst>
                  <p:endCondLst>
                    <p:cond evt="onNext" delay="0">
                      <p:tgtEl>
                        <p:sldTgt/>
                      </p:tgtEl>
                    </p:cond>
                  </p:endCondLst>
                </p:cTn>
                <p:tgtEl>
                  <p:spTgt spid="28"/>
                </p:tgtEl>
              </p:cMediaNode>
            </p:video>
          </p:childTnLst>
        </p:cTn>
      </p:par>
    </p:tnLst>
    <p:bldLst>
      <p:bldP spid="44" grpId="0"/>
      <p:bldP spid="19" grpId="0" animBg="1"/>
      <p:bldP spid="19" grpId="1" animBg="1"/>
      <p:bldP spid="21" grpId="0"/>
      <p:bldP spid="36" grpId="0"/>
      <p:bldP spid="36" grpId="1"/>
      <p:bldP spid="37" grpId="0"/>
      <p:bldP spid="40" grpId="0"/>
      <p:bldP spid="9222" grpId="0"/>
      <p:bldP spid="7" grpId="0" animBg="1"/>
      <p:bldP spid="7" grpId="1" animBg="1"/>
      <p:bldP spid="20" grpId="0"/>
      <p:bldP spid="3" grpId="0"/>
      <p:bldP spid="4" grpId="0" animBg="1"/>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2184" y="390413"/>
            <a:ext cx="7467600" cy="748581"/>
          </a:xfrm>
        </p:spPr>
        <p:txBody>
          <a:bodyPr>
            <a:normAutofit/>
          </a:bodyPr>
          <a:lstStyle/>
          <a:p>
            <a:r>
              <a:rPr lang="nl-NL" sz="3600" b="1" dirty="0" err="1">
                <a:solidFill>
                  <a:srgbClr val="FF0000"/>
                </a:solidFill>
                <a:latin typeface="Yu Gothic UI Light" panose="020B0300000000000000" pitchFamily="34" charset="-128"/>
                <a:ea typeface="Yu Gothic UI Light" panose="020B0300000000000000" pitchFamily="34" charset="-128"/>
              </a:rPr>
              <a:t>Fourier</a:t>
            </a:r>
            <a:r>
              <a:rPr lang="nl-NL" sz="3600" b="1" dirty="0">
                <a:solidFill>
                  <a:srgbClr val="FF0000"/>
                </a:solidFill>
                <a:latin typeface="Yu Gothic UI Light" panose="020B0300000000000000" pitchFamily="34" charset="-128"/>
                <a:ea typeface="Yu Gothic UI Light" panose="020B0300000000000000" pitchFamily="34" charset="-128"/>
              </a:rPr>
              <a:t> Analyse</a:t>
            </a:r>
          </a:p>
        </p:txBody>
      </p:sp>
      <mc:AlternateContent xmlns:mc="http://schemas.openxmlformats.org/markup-compatibility/2006" xmlns:a14="http://schemas.microsoft.com/office/drawing/2010/main">
        <mc:Choice Requires="a14">
          <p:sp>
            <p:nvSpPr>
              <p:cNvPr id="3" name="Tijdelijke aanduiding voor inhoud 2"/>
              <p:cNvSpPr>
                <a:spLocks noGrp="1"/>
              </p:cNvSpPr>
              <p:nvPr>
                <p:ph sz="quarter" idx="1"/>
              </p:nvPr>
            </p:nvSpPr>
            <p:spPr>
              <a:xfrm>
                <a:off x="1487488" y="764704"/>
                <a:ext cx="10164000" cy="5760640"/>
              </a:xfrm>
            </p:spPr>
            <p:txBody>
              <a:bodyPr>
                <a:normAutofit/>
              </a:bodyPr>
              <a:lstStyle/>
              <a:p>
                <a:pPr marL="0" indent="0">
                  <a:buNone/>
                </a:pPr>
                <a:r>
                  <a:rPr lang="nl-NL" dirty="0"/>
                  <a:t> </a:t>
                </a:r>
              </a:p>
              <a:p>
                <a:endParaRPr lang="nl-NL" dirty="0"/>
              </a:p>
              <a:p>
                <a:endParaRPr lang="nl-NL" dirty="0"/>
              </a:p>
              <a:p>
                <a:endParaRPr lang="nl-NL" dirty="0"/>
              </a:p>
              <a:p>
                <a:endParaRPr lang="nl-NL" dirty="0"/>
              </a:p>
              <a:p>
                <a:endParaRPr lang="nl-NL" dirty="0"/>
              </a:p>
              <a:p>
                <a:endParaRPr lang="nl-NL" dirty="0"/>
              </a:p>
              <a:p>
                <a:endParaRPr lang="nl-NL" dirty="0"/>
              </a:p>
              <a:p>
                <a:r>
                  <a:rPr lang="nl-NL" dirty="0"/>
                  <a:t>Voorbeeldje:  Kijk eens naar de rechte lijn </a:t>
                </a:r>
                <a14:m>
                  <m:oMath xmlns:m="http://schemas.openxmlformats.org/officeDocument/2006/math">
                    <m:r>
                      <a:rPr lang="nl-NL" i="1">
                        <a:latin typeface="Cambria Math" panose="02040503050406030204" pitchFamily="18" charset="0"/>
                      </a:rPr>
                      <m:t> </m:t>
                    </m:r>
                  </m:oMath>
                </a14:m>
                <a:r>
                  <a:rPr lang="nl-NL" i="1" dirty="0"/>
                  <a:t> </a:t>
                </a:r>
                <a:endParaRPr lang="nl-NL" dirty="0"/>
              </a:p>
              <a:p>
                <a:endParaRPr lang="nl-NL" dirty="0"/>
              </a:p>
            </p:txBody>
          </p:sp>
        </mc:Choice>
        <mc:Fallback xmlns="">
          <p:sp>
            <p:nvSpPr>
              <p:cNvPr id="3" name="Tijdelijke aanduiding voor inhoud 2"/>
              <p:cNvSpPr>
                <a:spLocks noGrp="1" noRot="1" noChangeAspect="1" noMove="1" noResize="1" noEditPoints="1" noAdjustHandles="1" noChangeArrowheads="1" noChangeShapeType="1" noTextEdit="1"/>
              </p:cNvSpPr>
              <p:nvPr>
                <p:ph sz="quarter" idx="1"/>
              </p:nvPr>
            </p:nvSpPr>
            <p:spPr>
              <a:xfrm>
                <a:off x="1487488" y="764704"/>
                <a:ext cx="10164000" cy="5760640"/>
              </a:xfrm>
              <a:blipFill>
                <a:blip r:embed="rId3"/>
                <a:stretch>
                  <a:fillRect l="-240"/>
                </a:stretch>
              </a:blipFill>
            </p:spPr>
            <p:txBody>
              <a:bodyPr/>
              <a:lstStyle/>
              <a:p>
                <a:r>
                  <a:rPr lang="nl-NL">
                    <a:noFill/>
                  </a:rPr>
                  <a:t> </a:t>
                </a:r>
              </a:p>
            </p:txBody>
          </p:sp>
        </mc:Fallback>
      </mc:AlternateContent>
      <p:sp>
        <p:nvSpPr>
          <p:cNvPr id="4" name="Tijdelijke aanduiding voor dianummer 3"/>
          <p:cNvSpPr>
            <a:spLocks noGrp="1"/>
          </p:cNvSpPr>
          <p:nvPr>
            <p:ph type="sldNum" sz="quarter" idx="15"/>
          </p:nvPr>
        </p:nvSpPr>
        <p:spPr/>
        <p:txBody>
          <a:bodyPr/>
          <a:lstStyle/>
          <a:p>
            <a:fld id="{528DF2CE-BAE9-4C0B-A3F3-E37A484A2053}" type="slidenum">
              <a:rPr lang="nl-NL" smtClean="0"/>
              <a:pPr/>
              <a:t>40</a:t>
            </a:fld>
            <a:endParaRPr lang="nl-NL" dirty="0"/>
          </a:p>
        </p:txBody>
      </p:sp>
      <p:pic>
        <p:nvPicPr>
          <p:cNvPr id="5" name="Afbeelding 4" descr="images.jpg"/>
          <p:cNvPicPr>
            <a:picLocks noChangeAspect="1"/>
          </p:cNvPicPr>
          <p:nvPr/>
        </p:nvPicPr>
        <p:blipFill>
          <a:blip r:embed="rId4" cstate="print"/>
          <a:stretch>
            <a:fillRect/>
          </a:stretch>
        </p:blipFill>
        <p:spPr>
          <a:xfrm>
            <a:off x="10069540" y="97442"/>
            <a:ext cx="1455996" cy="1778753"/>
          </a:xfrm>
          <a:prstGeom prst="rect">
            <a:avLst/>
          </a:prstGeom>
        </p:spPr>
      </p:pic>
      <p:pic>
        <p:nvPicPr>
          <p:cNvPr id="9" name="Afbeelding 8" descr="4596518-whiteboard-marker-en-tekening-van-het-perceel-van-de-lijn-y-=-x-.jpg"/>
          <p:cNvPicPr>
            <a:picLocks noChangeAspect="1"/>
          </p:cNvPicPr>
          <p:nvPr/>
        </p:nvPicPr>
        <p:blipFill>
          <a:blip r:embed="rId5" cstate="print"/>
          <a:srcRect l="24423" t="13889" r="26731" b="8333"/>
          <a:stretch>
            <a:fillRect/>
          </a:stretch>
        </p:blipFill>
        <p:spPr>
          <a:xfrm>
            <a:off x="9141354" y="3950192"/>
            <a:ext cx="1656184" cy="1545772"/>
          </a:xfrm>
          <a:prstGeom prst="rect">
            <a:avLst/>
          </a:prstGeom>
        </p:spPr>
      </p:pic>
      <p:sp>
        <p:nvSpPr>
          <p:cNvPr id="10" name="Tekstvak 9"/>
          <p:cNvSpPr txBox="1"/>
          <p:nvPr/>
        </p:nvSpPr>
        <p:spPr>
          <a:xfrm>
            <a:off x="10843710" y="4457726"/>
            <a:ext cx="276031" cy="369332"/>
          </a:xfrm>
          <a:prstGeom prst="rect">
            <a:avLst/>
          </a:prstGeom>
          <a:noFill/>
        </p:spPr>
        <p:txBody>
          <a:bodyPr wrap="square" rtlCol="0">
            <a:spAutoFit/>
          </a:bodyPr>
          <a:lstStyle/>
          <a:p>
            <a:r>
              <a:rPr lang="nl-NL" i="1" dirty="0"/>
              <a:t>X</a:t>
            </a:r>
          </a:p>
        </p:txBody>
      </p:sp>
      <p:sp>
        <p:nvSpPr>
          <p:cNvPr id="11" name="Tekstvak 10"/>
          <p:cNvSpPr txBox="1"/>
          <p:nvPr/>
        </p:nvSpPr>
        <p:spPr>
          <a:xfrm>
            <a:off x="9793117" y="3636854"/>
            <a:ext cx="276031" cy="369332"/>
          </a:xfrm>
          <a:prstGeom prst="rect">
            <a:avLst/>
          </a:prstGeom>
          <a:noFill/>
        </p:spPr>
        <p:txBody>
          <a:bodyPr wrap="square" rtlCol="0">
            <a:spAutoFit/>
          </a:bodyPr>
          <a:lstStyle/>
          <a:p>
            <a:r>
              <a:rPr lang="nl-NL" i="1" dirty="0"/>
              <a:t>Y</a:t>
            </a:r>
          </a:p>
        </p:txBody>
      </p:sp>
      <mc:AlternateContent xmlns:mc="http://schemas.openxmlformats.org/markup-compatibility/2006" xmlns:a14="http://schemas.microsoft.com/office/drawing/2010/main">
        <mc:Choice Requires="a14">
          <p:sp>
            <p:nvSpPr>
              <p:cNvPr id="12" name="Tekstvak 11"/>
              <p:cNvSpPr txBox="1"/>
              <p:nvPr/>
            </p:nvSpPr>
            <p:spPr>
              <a:xfrm>
                <a:off x="7752184" y="4243168"/>
                <a:ext cx="1067020" cy="613886"/>
              </a:xfrm>
              <a:prstGeom prst="rect">
                <a:avLst/>
              </a:prstGeom>
              <a:noFill/>
            </p:spPr>
            <p:txBody>
              <a:bodyPr wrap="square" rtlCol="0">
                <a:spAutoFit/>
              </a:bodyPr>
              <a:lstStyle/>
              <a:p>
                <a:r>
                  <a:rPr lang="nl-NL" sz="2400" i="1" dirty="0"/>
                  <a:t>y = </a:t>
                </a:r>
                <a14:m>
                  <m:oMath xmlns:m="http://schemas.openxmlformats.org/officeDocument/2006/math">
                    <m:f>
                      <m:fPr>
                        <m:ctrlPr>
                          <a:rPr lang="nl-NL" sz="2400" i="1" smtClean="0">
                            <a:latin typeface="Cambria Math" panose="02040503050406030204" pitchFamily="18" charset="0"/>
                          </a:rPr>
                        </m:ctrlPr>
                      </m:fPr>
                      <m:num>
                        <m:r>
                          <a:rPr lang="nl-NL" sz="2400" b="0" i="1" smtClean="0">
                            <a:latin typeface="Cambria Math" panose="02040503050406030204" pitchFamily="18" charset="0"/>
                          </a:rPr>
                          <m:t>1</m:t>
                        </m:r>
                      </m:num>
                      <m:den>
                        <m:r>
                          <a:rPr lang="nl-NL" sz="2400" b="0" i="1" smtClean="0">
                            <a:latin typeface="Cambria Math" panose="02040503050406030204" pitchFamily="18" charset="0"/>
                          </a:rPr>
                          <m:t>2</m:t>
                        </m:r>
                      </m:den>
                    </m:f>
                  </m:oMath>
                </a14:m>
                <a:r>
                  <a:rPr lang="nl-NL" sz="2400" i="1" dirty="0"/>
                  <a:t>x</a:t>
                </a:r>
              </a:p>
            </p:txBody>
          </p:sp>
        </mc:Choice>
        <mc:Fallback xmlns="">
          <p:sp>
            <p:nvSpPr>
              <p:cNvPr id="12" name="Tekstvak 11"/>
              <p:cNvSpPr txBox="1">
                <a:spLocks noRot="1" noChangeAspect="1" noMove="1" noResize="1" noEditPoints="1" noAdjustHandles="1" noChangeArrowheads="1" noChangeShapeType="1" noTextEdit="1"/>
              </p:cNvSpPr>
              <p:nvPr/>
            </p:nvSpPr>
            <p:spPr>
              <a:xfrm>
                <a:off x="7752184" y="4243168"/>
                <a:ext cx="1067020" cy="613886"/>
              </a:xfrm>
              <a:prstGeom prst="rect">
                <a:avLst/>
              </a:prstGeom>
              <a:blipFill>
                <a:blip r:embed="rId6"/>
                <a:stretch>
                  <a:fillRect l="-9143" b="-7921"/>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4FEC9D69-BCC1-7AAF-9776-4E7A51A26C9E}"/>
                  </a:ext>
                </a:extLst>
              </p:cNvPr>
              <p:cNvSpPr txBox="1"/>
              <p:nvPr/>
            </p:nvSpPr>
            <p:spPr>
              <a:xfrm>
                <a:off x="10563643" y="4531214"/>
                <a:ext cx="346940" cy="430887"/>
              </a:xfrm>
              <a:prstGeom prst="rect">
                <a:avLst/>
              </a:prstGeom>
              <a:noFill/>
            </p:spPr>
            <p:txBody>
              <a:bodyPr wrap="square" rtlCol="0">
                <a:spAutoFit/>
              </a:bodyPr>
              <a:lstStyle/>
              <a:p>
                <a:r>
                  <a:rPr lang="nl-NL" sz="800" dirty="0"/>
                  <a:t>l</a:t>
                </a:r>
              </a:p>
              <a:p>
                <a:pPr/>
                <a14:m>
                  <m:oMathPara xmlns:m="http://schemas.openxmlformats.org/officeDocument/2006/math">
                    <m:oMathParaPr>
                      <m:jc m:val="centerGroup"/>
                    </m:oMathParaPr>
                    <m:oMath xmlns:m="http://schemas.openxmlformats.org/officeDocument/2006/math">
                      <m:r>
                        <a:rPr lang="nl-NL" sz="1400" i="1" dirty="0" smtClean="0">
                          <a:latin typeface="Cambria Math" panose="02040503050406030204" pitchFamily="18" charset="0"/>
                          <a:ea typeface="Cambria Math" panose="02040503050406030204" pitchFamily="18" charset="0"/>
                        </a:rPr>
                        <m:t>𝜋</m:t>
                      </m:r>
                    </m:oMath>
                  </m:oMathPara>
                </a14:m>
                <a:endParaRPr lang="nl-NL" sz="1400" dirty="0"/>
              </a:p>
            </p:txBody>
          </p:sp>
        </mc:Choice>
        <mc:Fallback xmlns="">
          <p:sp>
            <p:nvSpPr>
              <p:cNvPr id="8" name="Tekstvak 7">
                <a:extLst>
                  <a:ext uri="{FF2B5EF4-FFF2-40B4-BE49-F238E27FC236}">
                    <a16:creationId xmlns:a16="http://schemas.microsoft.com/office/drawing/2014/main" id="{4FEC9D69-BCC1-7AAF-9776-4E7A51A26C9E}"/>
                  </a:ext>
                </a:extLst>
              </p:cNvPr>
              <p:cNvSpPr txBox="1">
                <a:spLocks noRot="1" noChangeAspect="1" noMove="1" noResize="1" noEditPoints="1" noAdjustHandles="1" noChangeArrowheads="1" noChangeShapeType="1" noTextEdit="1"/>
              </p:cNvSpPr>
              <p:nvPr/>
            </p:nvSpPr>
            <p:spPr>
              <a:xfrm>
                <a:off x="10563643" y="4531214"/>
                <a:ext cx="346940" cy="430887"/>
              </a:xfrm>
              <a:prstGeom prst="rect">
                <a:avLst/>
              </a:prstGeom>
              <a:blipFill>
                <a:blip r:embed="rId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F8ACA345-0700-3442-F437-FDD79CE93036}"/>
                  </a:ext>
                </a:extLst>
              </p:cNvPr>
              <p:cNvSpPr txBox="1"/>
              <p:nvPr/>
            </p:nvSpPr>
            <p:spPr>
              <a:xfrm>
                <a:off x="9793117" y="3984246"/>
                <a:ext cx="517915" cy="369332"/>
              </a:xfrm>
              <a:prstGeom prst="rect">
                <a:avLst/>
              </a:prstGeom>
              <a:noFill/>
            </p:spPr>
            <p:txBody>
              <a:bodyPr wrap="square" rtlCol="0">
                <a:spAutoFit/>
              </a:bodyPr>
              <a:lstStyle/>
              <a:p>
                <a14:m>
                  <m:oMath xmlns:m="http://schemas.openxmlformats.org/officeDocument/2006/math">
                    <m:r>
                      <a:rPr lang="nl-NL" sz="1050" i="1" dirty="0" smtClean="0">
                        <a:latin typeface="Cambria Math" panose="02040503050406030204" pitchFamily="18" charset="0"/>
                      </a:rPr>
                      <m:t>1</m:t>
                    </m:r>
                    <m:r>
                      <a:rPr lang="nl-NL" sz="1050" b="0" i="1" dirty="0" smtClean="0">
                        <a:latin typeface="Cambria Math" panose="02040503050406030204" pitchFamily="18" charset="0"/>
                      </a:rPr>
                      <m:t> </m:t>
                    </m:r>
                  </m:oMath>
                </a14:m>
                <a:r>
                  <a:rPr lang="nl-NL" dirty="0"/>
                  <a:t>-</a:t>
                </a:r>
              </a:p>
            </p:txBody>
          </p:sp>
        </mc:Choice>
        <mc:Fallback xmlns="">
          <p:sp>
            <p:nvSpPr>
              <p:cNvPr id="14" name="Tekstvak 13">
                <a:extLst>
                  <a:ext uri="{FF2B5EF4-FFF2-40B4-BE49-F238E27FC236}">
                    <a16:creationId xmlns:a16="http://schemas.microsoft.com/office/drawing/2014/main" id="{F8ACA345-0700-3442-F437-FDD79CE93036}"/>
                  </a:ext>
                </a:extLst>
              </p:cNvPr>
              <p:cNvSpPr txBox="1">
                <a:spLocks noRot="1" noChangeAspect="1" noMove="1" noResize="1" noEditPoints="1" noAdjustHandles="1" noChangeArrowheads="1" noChangeShapeType="1" noTextEdit="1"/>
              </p:cNvSpPr>
              <p:nvPr/>
            </p:nvSpPr>
            <p:spPr>
              <a:xfrm>
                <a:off x="9793117" y="3984246"/>
                <a:ext cx="517915" cy="369332"/>
              </a:xfrm>
              <a:prstGeom prst="rect">
                <a:avLst/>
              </a:prstGeom>
              <a:blipFill>
                <a:blip r:embed="rId8"/>
                <a:stretch>
                  <a:fillRect t="-10000" b="-26667"/>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53AF6822-BB65-0242-90EA-79F443FCDA3A}"/>
                  </a:ext>
                </a:extLst>
              </p:cNvPr>
              <p:cNvSpPr txBox="1"/>
              <p:nvPr/>
            </p:nvSpPr>
            <p:spPr>
              <a:xfrm>
                <a:off x="1126469" y="1412328"/>
                <a:ext cx="9855256" cy="2922851"/>
              </a:xfrm>
              <a:prstGeom prst="rect">
                <a:avLst/>
              </a:prstGeom>
              <a:noFill/>
            </p:spPr>
            <p:txBody>
              <a:bodyPr wrap="square" rtlCol="0">
                <a:spAutoFit/>
              </a:bodyPr>
              <a:lstStyle/>
              <a:p>
                <a:r>
                  <a:rPr lang="nl-NL" sz="2400" dirty="0"/>
                  <a:t>Hij moest wel:</a:t>
                </a:r>
                <a:br>
                  <a:rPr lang="nl-NL" sz="2400" dirty="0"/>
                </a:br>
                <a:r>
                  <a:rPr lang="nl-NL" sz="2400" dirty="0"/>
                  <a:t>Bij het oplossen van bijvoorbeeld de warmtevergelijking </a:t>
                </a:r>
                <a14:m>
                  <m:oMath xmlns:m="http://schemas.openxmlformats.org/officeDocument/2006/math">
                    <m:f>
                      <m:fPr>
                        <m:ctrlPr>
                          <a:rPr lang="nl-NL" sz="2400" i="1" smtClean="0">
                            <a:latin typeface="Cambria Math" panose="02040503050406030204" pitchFamily="18" charset="0"/>
                          </a:rPr>
                        </m:ctrlPr>
                      </m:fPr>
                      <m:num>
                        <m:r>
                          <a:rPr lang="nl-NL" sz="2400" i="1">
                            <a:latin typeface="Cambria Math" panose="02040503050406030204" pitchFamily="18" charset="0"/>
                            <a:ea typeface="Cambria Math" panose="02040503050406030204" pitchFamily="18" charset="0"/>
                          </a:rPr>
                          <m:t>𝛿</m:t>
                        </m:r>
                        <m:r>
                          <a:rPr lang="nl-NL" sz="2400" i="1">
                            <a:latin typeface="Cambria Math" panose="02040503050406030204" pitchFamily="18" charset="0"/>
                            <a:ea typeface="Cambria Math" panose="02040503050406030204" pitchFamily="18" charset="0"/>
                          </a:rPr>
                          <m:t>𝑇</m:t>
                        </m:r>
                      </m:num>
                      <m:den>
                        <m:r>
                          <a:rPr lang="nl-NL" sz="2400" i="1">
                            <a:latin typeface="Cambria Math" panose="02040503050406030204" pitchFamily="18" charset="0"/>
                            <a:ea typeface="Cambria Math" panose="02040503050406030204" pitchFamily="18" charset="0"/>
                          </a:rPr>
                          <m:t>𝛿</m:t>
                        </m:r>
                        <m:r>
                          <a:rPr lang="nl-NL" sz="2400" i="1">
                            <a:latin typeface="Cambria Math" panose="02040503050406030204" pitchFamily="18" charset="0"/>
                            <a:ea typeface="Cambria Math" panose="02040503050406030204" pitchFamily="18" charset="0"/>
                          </a:rPr>
                          <m:t>𝑡</m:t>
                        </m:r>
                      </m:den>
                    </m:f>
                  </m:oMath>
                </a14:m>
                <a:r>
                  <a:rPr lang="nl-NL" sz="2400" dirty="0"/>
                  <a:t> = </a:t>
                </a:r>
                <a:r>
                  <a:rPr lang="nl-NL" sz="2400" i="1" dirty="0"/>
                  <a:t>k </a:t>
                </a:r>
                <a14:m>
                  <m:oMath xmlns:m="http://schemas.openxmlformats.org/officeDocument/2006/math">
                    <m:f>
                      <m:fPr>
                        <m:ctrlPr>
                          <a:rPr lang="nl-NL" sz="2400" i="1">
                            <a:latin typeface="Cambria Math" panose="02040503050406030204" pitchFamily="18" charset="0"/>
                          </a:rPr>
                        </m:ctrlPr>
                      </m:fPr>
                      <m:num>
                        <m:sSup>
                          <m:sSupPr>
                            <m:ctrlPr>
                              <a:rPr lang="nl-NL" sz="2400" i="1">
                                <a:latin typeface="Cambria Math" panose="02040503050406030204" pitchFamily="18" charset="0"/>
                              </a:rPr>
                            </m:ctrlPr>
                          </m:sSupPr>
                          <m:e>
                            <m:r>
                              <a:rPr lang="nl-NL" sz="2400" i="1">
                                <a:latin typeface="Cambria Math" panose="02040503050406030204" pitchFamily="18" charset="0"/>
                                <a:ea typeface="Cambria Math" panose="02040503050406030204" pitchFamily="18" charset="0"/>
                              </a:rPr>
                              <m:t>𝛿</m:t>
                            </m:r>
                          </m:e>
                          <m:sup>
                            <m:r>
                              <a:rPr lang="nl-NL" sz="2400" i="1">
                                <a:latin typeface="Cambria Math" panose="02040503050406030204" pitchFamily="18" charset="0"/>
                              </a:rPr>
                              <m:t>2</m:t>
                            </m:r>
                          </m:sup>
                        </m:sSup>
                        <m:r>
                          <a:rPr lang="nl-NL" sz="2400" i="1">
                            <a:latin typeface="Cambria Math" panose="02040503050406030204" pitchFamily="18" charset="0"/>
                          </a:rPr>
                          <m:t>𝑇</m:t>
                        </m:r>
                      </m:num>
                      <m:den>
                        <m:r>
                          <a:rPr lang="nl-NL" sz="2400" i="1">
                            <a:latin typeface="Cambria Math" panose="02040503050406030204" pitchFamily="18" charset="0"/>
                            <a:ea typeface="Cambria Math" panose="02040503050406030204" pitchFamily="18" charset="0"/>
                          </a:rPr>
                          <m:t>𝛿</m:t>
                        </m:r>
                        <m:sSup>
                          <m:sSupPr>
                            <m:ctrlPr>
                              <a:rPr lang="nl-NL" sz="2400" i="1">
                                <a:latin typeface="Cambria Math" panose="02040503050406030204" pitchFamily="18" charset="0"/>
                                <a:ea typeface="Cambria Math" panose="02040503050406030204" pitchFamily="18" charset="0"/>
                              </a:rPr>
                            </m:ctrlPr>
                          </m:sSupPr>
                          <m:e>
                            <m:r>
                              <a:rPr lang="nl-NL" sz="2400" i="1">
                                <a:latin typeface="Cambria Math" panose="02040503050406030204" pitchFamily="18" charset="0"/>
                                <a:ea typeface="Cambria Math" panose="02040503050406030204" pitchFamily="18" charset="0"/>
                              </a:rPr>
                              <m:t>𝑥</m:t>
                            </m:r>
                          </m:e>
                          <m:sup>
                            <m:r>
                              <a:rPr lang="nl-NL" sz="2400" i="1">
                                <a:latin typeface="Cambria Math" panose="02040503050406030204" pitchFamily="18" charset="0"/>
                                <a:ea typeface="Cambria Math" panose="02040503050406030204" pitchFamily="18" charset="0"/>
                              </a:rPr>
                              <m:t>2</m:t>
                            </m:r>
                          </m:sup>
                        </m:sSup>
                      </m:den>
                    </m:f>
                  </m:oMath>
                </a14:m>
                <a:r>
                  <a:rPr lang="nl-NL" sz="2400" dirty="0"/>
                  <a:t> op een dunne staaf  werden voor </a:t>
                </a:r>
                <a:r>
                  <a:rPr lang="nl-NL" sz="2400" i="1" dirty="0"/>
                  <a:t>T</a:t>
                </a:r>
                <a:r>
                  <a:rPr lang="nl-NL" sz="2400" dirty="0"/>
                  <a:t>(</a:t>
                </a:r>
                <a:r>
                  <a:rPr lang="nl-NL" sz="2400" i="1" dirty="0" err="1"/>
                  <a:t>x,t</a:t>
                </a:r>
                <a:r>
                  <a:rPr lang="nl-NL" sz="2400" dirty="0"/>
                  <a:t>) slechts uitdrukkingen van de vorm </a:t>
                </a:r>
                <a14:m>
                  <m:oMath xmlns:m="http://schemas.openxmlformats.org/officeDocument/2006/math">
                    <m:sSup>
                      <m:sSupPr>
                        <m:ctrlPr>
                          <a:rPr lang="nl-NL" sz="2400" i="1" smtClean="0">
                            <a:latin typeface="Cambria Math" panose="02040503050406030204" pitchFamily="18" charset="0"/>
                          </a:rPr>
                        </m:ctrlPr>
                      </m:sSupPr>
                      <m:e>
                        <m:sSub>
                          <m:sSubPr>
                            <m:ctrlPr>
                              <a:rPr lang="nl-NL" sz="2400" i="1" smtClean="0">
                                <a:latin typeface="Cambria Math" panose="02040503050406030204" pitchFamily="18" charset="0"/>
                              </a:rPr>
                            </m:ctrlPr>
                          </m:sSubPr>
                          <m:e>
                            <m:r>
                              <a:rPr lang="nl-NL" sz="2400" b="0" i="1" smtClean="0">
                                <a:latin typeface="Cambria Math" panose="02040503050406030204" pitchFamily="18" charset="0"/>
                              </a:rPr>
                              <m:t>𝐶</m:t>
                            </m:r>
                          </m:e>
                          <m:sub>
                            <m:r>
                              <a:rPr lang="nl-NL" sz="2400" b="0" i="1" smtClean="0">
                                <a:latin typeface="Cambria Math" panose="02040503050406030204" pitchFamily="18" charset="0"/>
                              </a:rPr>
                              <m:t>𝑛</m:t>
                            </m:r>
                            <m:r>
                              <a:rPr lang="nl-NL" sz="2400" b="0" i="1" smtClean="0">
                                <a:latin typeface="Cambria Math" panose="02040503050406030204" pitchFamily="18" charset="0"/>
                              </a:rPr>
                              <m:t> </m:t>
                            </m:r>
                          </m:sub>
                        </m:sSub>
                        <m:r>
                          <a:rPr lang="nl-NL" sz="2400" b="0" i="1" smtClean="0">
                            <a:latin typeface="Cambria Math" panose="02040503050406030204" pitchFamily="18" charset="0"/>
                          </a:rPr>
                          <m:t>𝑒</m:t>
                        </m:r>
                      </m:e>
                      <m:sup>
                        <m:r>
                          <a:rPr lang="nl-NL" sz="2400" b="0" i="1" smtClean="0">
                            <a:latin typeface="Cambria Math" panose="02040503050406030204" pitchFamily="18" charset="0"/>
                          </a:rPr>
                          <m:t>−</m:t>
                        </m:r>
                        <m:r>
                          <a:rPr lang="nl-NL" sz="2400" b="0" i="1" smtClean="0">
                            <a:latin typeface="Cambria Math" panose="02040503050406030204" pitchFamily="18" charset="0"/>
                          </a:rPr>
                          <m:t>𝑘𝑛𝑡</m:t>
                        </m:r>
                      </m:sup>
                    </m:sSup>
                  </m:oMath>
                </a14:m>
                <a:r>
                  <a:rPr lang="nl-NL" sz="2400" dirty="0"/>
                  <a:t>{</a:t>
                </a:r>
                <a:r>
                  <a:rPr lang="nl-NL" sz="2400" dirty="0" err="1"/>
                  <a:t>sin</a:t>
                </a:r>
                <a:r>
                  <a:rPr lang="nl-NL" sz="2400" dirty="0"/>
                  <a:t>(</a:t>
                </a:r>
                <a14:m>
                  <m:oMath xmlns:m="http://schemas.openxmlformats.org/officeDocument/2006/math">
                    <m:rad>
                      <m:radPr>
                        <m:degHide m:val="on"/>
                        <m:ctrlPr>
                          <a:rPr lang="nl-NL" sz="2400" i="1" smtClean="0">
                            <a:latin typeface="Cambria Math" panose="02040503050406030204" pitchFamily="18" charset="0"/>
                          </a:rPr>
                        </m:ctrlPr>
                      </m:radPr>
                      <m:deg/>
                      <m:e>
                        <m:r>
                          <a:rPr lang="nl-NL" sz="2400" b="0" i="1" smtClean="0">
                            <a:latin typeface="Cambria Math" panose="02040503050406030204" pitchFamily="18" charset="0"/>
                          </a:rPr>
                          <m:t>𝑘𝑛</m:t>
                        </m:r>
                      </m:e>
                    </m:rad>
                  </m:oMath>
                </a14:m>
                <a:r>
                  <a:rPr lang="nl-NL" sz="2400" i="1" dirty="0"/>
                  <a:t>x</a:t>
                </a:r>
                <a:r>
                  <a:rPr lang="nl-NL" sz="2400" dirty="0"/>
                  <a:t>) + </a:t>
                </a:r>
                <a:r>
                  <a:rPr lang="nl-NL" sz="2400" dirty="0" err="1"/>
                  <a:t>cos</a:t>
                </a:r>
                <a:r>
                  <a:rPr lang="nl-NL" sz="2400" dirty="0"/>
                  <a:t>(</a:t>
                </a:r>
                <a14:m>
                  <m:oMath xmlns:m="http://schemas.openxmlformats.org/officeDocument/2006/math">
                    <m:rad>
                      <m:radPr>
                        <m:degHide m:val="on"/>
                        <m:ctrlPr>
                          <a:rPr lang="nl-NL" sz="2400" i="1">
                            <a:latin typeface="Cambria Math" panose="02040503050406030204" pitchFamily="18" charset="0"/>
                          </a:rPr>
                        </m:ctrlPr>
                      </m:radPr>
                      <m:deg/>
                      <m:e>
                        <m:r>
                          <a:rPr lang="nl-NL" sz="2400" i="1">
                            <a:latin typeface="Cambria Math" panose="02040503050406030204" pitchFamily="18" charset="0"/>
                          </a:rPr>
                          <m:t>𝑘𝑛</m:t>
                        </m:r>
                      </m:e>
                    </m:rad>
                  </m:oMath>
                </a14:m>
                <a:r>
                  <a:rPr lang="nl-NL" sz="2400" i="1" dirty="0"/>
                  <a:t>x</a:t>
                </a:r>
                <a:r>
                  <a:rPr lang="nl-NL" sz="2400" dirty="0"/>
                  <a:t>)} gevonden.</a:t>
                </a:r>
                <a:br>
                  <a:rPr lang="nl-NL" sz="2400" dirty="0"/>
                </a:br>
                <a:r>
                  <a:rPr lang="nl-NL" sz="2400" dirty="0"/>
                  <a:t>Alleen door het listig sommeren van deze oplossingen kan de randvoorwaarde </a:t>
                </a:r>
                <a:r>
                  <a:rPr lang="nl-NL" sz="2400" i="1" dirty="0"/>
                  <a:t>T</a:t>
                </a:r>
                <a:r>
                  <a:rPr lang="nl-NL" sz="2400" dirty="0"/>
                  <a:t>(</a:t>
                </a:r>
                <a:r>
                  <a:rPr lang="nl-NL" sz="2400" i="1" dirty="0"/>
                  <a:t>x</a:t>
                </a:r>
                <a:r>
                  <a:rPr lang="nl-NL" sz="2400" dirty="0"/>
                  <a:t>,0) met de gesommeerde goniometrische uitdrukkingen worden benaderd. </a:t>
                </a:r>
              </a:p>
            </p:txBody>
          </p:sp>
        </mc:Choice>
        <mc:Fallback xmlns="">
          <p:sp>
            <p:nvSpPr>
              <p:cNvPr id="6" name="Tekstvak 5">
                <a:extLst>
                  <a:ext uri="{FF2B5EF4-FFF2-40B4-BE49-F238E27FC236}">
                    <a16:creationId xmlns:a16="http://schemas.microsoft.com/office/drawing/2014/main" id="{53AF6822-BB65-0242-90EA-79F443FCDA3A}"/>
                  </a:ext>
                </a:extLst>
              </p:cNvPr>
              <p:cNvSpPr txBox="1">
                <a:spLocks noRot="1" noChangeAspect="1" noMove="1" noResize="1" noEditPoints="1" noAdjustHandles="1" noChangeArrowheads="1" noChangeShapeType="1" noTextEdit="1"/>
              </p:cNvSpPr>
              <p:nvPr/>
            </p:nvSpPr>
            <p:spPr>
              <a:xfrm>
                <a:off x="1126469" y="1412328"/>
                <a:ext cx="9855256" cy="2922851"/>
              </a:xfrm>
              <a:prstGeom prst="rect">
                <a:avLst/>
              </a:prstGeom>
              <a:blipFill>
                <a:blip r:embed="rId9"/>
                <a:stretch>
                  <a:fillRect l="-990" t="-1670" r="-1609" b="-3967"/>
                </a:stretch>
              </a:blipFill>
            </p:spPr>
            <p:txBody>
              <a:bodyPr/>
              <a:lstStyle/>
              <a:p>
                <a:r>
                  <a:rPr lang="nl-NL">
                    <a:noFill/>
                  </a:rPr>
                  <a:t> </a:t>
                </a:r>
              </a:p>
            </p:txBody>
          </p:sp>
        </mc:Fallback>
      </mc:AlternateContent>
    </p:spTree>
    <p:extLst>
      <p:ext uri="{BB962C8B-B14F-4D97-AF65-F5344CB8AC3E}">
        <p14:creationId xmlns:p14="http://schemas.microsoft.com/office/powerpoint/2010/main" val="39004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830" y="-309795"/>
            <a:ext cx="9956800" cy="1143000"/>
          </a:xfrm>
        </p:spPr>
        <p:txBody>
          <a:bodyPr/>
          <a:lstStyle/>
          <a:p>
            <a:r>
              <a:rPr lang="nl-NL" dirty="0" err="1">
                <a:solidFill>
                  <a:srgbClr val="C00000"/>
                </a:solidFill>
              </a:rPr>
              <a:t>Fourier</a:t>
            </a:r>
            <a:r>
              <a:rPr lang="nl-NL" dirty="0">
                <a:solidFill>
                  <a:srgbClr val="C00000"/>
                </a:solidFill>
              </a:rPr>
              <a:t> ontwikkeling van functies</a:t>
            </a:r>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41</a:t>
            </a:fld>
            <a:endParaRPr lang="nl-NL"/>
          </a:p>
        </p:txBody>
      </p:sp>
      <mc:AlternateContent xmlns:mc="http://schemas.openxmlformats.org/markup-compatibility/2006" xmlns:a14="http://schemas.microsoft.com/office/drawing/2010/main">
        <mc:Choice Requires="a14">
          <p:sp>
            <p:nvSpPr>
              <p:cNvPr id="8" name="Tijdelijke aanduiding voor inhoud 7"/>
              <p:cNvSpPr txBox="1">
                <a:spLocks noGrp="1"/>
              </p:cNvSpPr>
              <p:nvPr>
                <p:ph sz="quarter" idx="1"/>
              </p:nvPr>
            </p:nvSpPr>
            <p:spPr>
              <a:xfrm>
                <a:off x="191344" y="1443549"/>
                <a:ext cx="11233248" cy="2039917"/>
              </a:xfrm>
              <a:prstGeom prst="rect">
                <a:avLst/>
              </a:prstGeom>
              <a:noFill/>
            </p:spPr>
            <p:txBody>
              <a:bodyPr wrap="square" rtlCol="0">
                <a:spAutoFit/>
              </a:bodyPr>
              <a:lstStyle/>
              <a:p>
                <a:r>
                  <a:rPr lang="nl-NL" dirty="0"/>
                  <a:t>  Als we de grafiek van </a:t>
                </a:r>
                <a:r>
                  <a:rPr lang="nl-NL" b="1" dirty="0">
                    <a:solidFill>
                      <a:srgbClr val="0000FF"/>
                    </a:solidFill>
                  </a:rPr>
                  <a:t> </a:t>
                </a:r>
                <a:r>
                  <a:rPr lang="nl-NL" dirty="0">
                    <a:latin typeface="Times New Roman"/>
                    <a:cs typeface="Times New Roman"/>
                  </a:rPr>
                  <a:t> </a:t>
                </a:r>
                <a:r>
                  <a:rPr lang="nl-NL" dirty="0" err="1"/>
                  <a:t>sin</a:t>
                </a:r>
                <a:r>
                  <a:rPr lang="nl-NL" i="1" dirty="0" err="1"/>
                  <a:t>x</a:t>
                </a:r>
                <a:r>
                  <a:rPr lang="nl-NL" dirty="0"/>
                  <a:t> – </a:t>
                </a:r>
                <a14:m>
                  <m:oMath xmlns:m="http://schemas.openxmlformats.org/officeDocument/2006/math">
                    <m:f>
                      <m:fPr>
                        <m:ctrlPr>
                          <a:rPr lang="nl-NL" b="1" i="1" dirty="0" smtClean="0">
                            <a:solidFill>
                              <a:srgbClr val="0000FF"/>
                            </a:solidFill>
                            <a:latin typeface="Cambria Math" panose="02040503050406030204" pitchFamily="18" charset="0"/>
                          </a:rPr>
                        </m:ctrlPr>
                      </m:fPr>
                      <m:num>
                        <m:r>
                          <a:rPr lang="nl-NL" b="1" i="1" dirty="0" smtClean="0">
                            <a:solidFill>
                              <a:srgbClr val="0000FF"/>
                            </a:solidFill>
                            <a:latin typeface="Cambria Math" panose="02040503050406030204" pitchFamily="18" charset="0"/>
                          </a:rPr>
                          <m:t>𝟏</m:t>
                        </m:r>
                      </m:num>
                      <m:den>
                        <m:r>
                          <a:rPr lang="nl-NL" b="1" i="1" dirty="0" smtClean="0">
                            <a:solidFill>
                              <a:srgbClr val="0000FF"/>
                            </a:solidFill>
                            <a:latin typeface="Cambria Math" panose="02040503050406030204" pitchFamily="18" charset="0"/>
                          </a:rPr>
                          <m:t> </m:t>
                        </m:r>
                        <m:r>
                          <a:rPr lang="nl-NL" b="1" i="1" dirty="0" smtClean="0">
                            <a:solidFill>
                              <a:srgbClr val="0000FF"/>
                            </a:solidFill>
                            <a:latin typeface="Cambria Math" panose="02040503050406030204" pitchFamily="18" charset="0"/>
                          </a:rPr>
                          <m:t>𝟐</m:t>
                        </m:r>
                      </m:den>
                    </m:f>
                  </m:oMath>
                </a14:m>
                <a:r>
                  <a:rPr lang="nl-NL" dirty="0">
                    <a:latin typeface="Times New Roman"/>
                    <a:cs typeface="Times New Roman"/>
                  </a:rPr>
                  <a:t>sin</a:t>
                </a:r>
                <a:r>
                  <a:rPr lang="nl-NL" b="1" dirty="0">
                    <a:solidFill>
                      <a:srgbClr val="FF0000"/>
                    </a:solidFill>
                    <a:latin typeface="Times New Roman"/>
                    <a:cs typeface="Times New Roman"/>
                  </a:rPr>
                  <a:t>2</a:t>
                </a:r>
                <a:r>
                  <a:rPr lang="nl-NL" i="1" dirty="0">
                    <a:latin typeface="Times New Roman"/>
                    <a:cs typeface="Times New Roman"/>
                  </a:rPr>
                  <a:t>x</a:t>
                </a:r>
                <a:r>
                  <a:rPr lang="nl-NL" dirty="0">
                    <a:latin typeface="Times New Roman"/>
                    <a:cs typeface="Times New Roman"/>
                  </a:rPr>
                  <a:t> + </a:t>
                </a:r>
                <a14:m>
                  <m:oMath xmlns:m="http://schemas.openxmlformats.org/officeDocument/2006/math">
                    <m:f>
                      <m:fPr>
                        <m:ctrlPr>
                          <a:rPr lang="nl-NL" b="1" i="1" dirty="0">
                            <a:solidFill>
                              <a:srgbClr val="0000FF"/>
                            </a:solidFill>
                            <a:latin typeface="Cambria Math" panose="02040503050406030204" pitchFamily="18" charset="0"/>
                          </a:rPr>
                        </m:ctrlPr>
                      </m:fPr>
                      <m:num>
                        <m:r>
                          <a:rPr lang="nl-NL" b="1" i="1" dirty="0">
                            <a:solidFill>
                              <a:srgbClr val="0000FF"/>
                            </a:solidFill>
                            <a:latin typeface="Cambria Math" panose="02040503050406030204" pitchFamily="18" charset="0"/>
                          </a:rPr>
                          <m:t>𝟏</m:t>
                        </m:r>
                      </m:num>
                      <m:den>
                        <m:r>
                          <a:rPr lang="nl-NL" b="1" i="1" dirty="0" smtClean="0">
                            <a:solidFill>
                              <a:srgbClr val="0000FF"/>
                            </a:solidFill>
                            <a:latin typeface="Cambria Math" panose="02040503050406030204" pitchFamily="18" charset="0"/>
                          </a:rPr>
                          <m:t>𝟑</m:t>
                        </m:r>
                      </m:den>
                    </m:f>
                  </m:oMath>
                </a14:m>
                <a:r>
                  <a:rPr lang="nl-NL" dirty="0">
                    <a:latin typeface="Times New Roman"/>
                    <a:cs typeface="Times New Roman"/>
                  </a:rPr>
                  <a:t>sin</a:t>
                </a:r>
                <a:r>
                  <a:rPr lang="nl-NL" b="1" dirty="0">
                    <a:solidFill>
                      <a:srgbClr val="FF0000"/>
                    </a:solidFill>
                    <a:latin typeface="Times New Roman"/>
                    <a:cs typeface="Times New Roman"/>
                  </a:rPr>
                  <a:t>3</a:t>
                </a:r>
                <a:r>
                  <a:rPr lang="nl-NL" i="1" dirty="0">
                    <a:latin typeface="Times New Roman"/>
                    <a:cs typeface="Times New Roman"/>
                  </a:rPr>
                  <a:t>x</a:t>
                </a:r>
                <a:r>
                  <a:rPr lang="nl-NL" dirty="0">
                    <a:latin typeface="Times New Roman"/>
                    <a:cs typeface="Times New Roman"/>
                  </a:rPr>
                  <a:t> –  </a:t>
                </a:r>
                <a14:m>
                  <m:oMath xmlns:m="http://schemas.openxmlformats.org/officeDocument/2006/math">
                    <m:f>
                      <m:fPr>
                        <m:ctrlPr>
                          <a:rPr lang="nl-NL" b="1" i="1" dirty="0" smtClean="0">
                            <a:solidFill>
                              <a:srgbClr val="0000FF"/>
                            </a:solidFill>
                            <a:latin typeface="Cambria Math" panose="02040503050406030204" pitchFamily="18" charset="0"/>
                          </a:rPr>
                        </m:ctrlPr>
                      </m:fPr>
                      <m:num>
                        <m:r>
                          <a:rPr lang="nl-NL" b="1" i="1" dirty="0">
                            <a:solidFill>
                              <a:srgbClr val="0000FF"/>
                            </a:solidFill>
                            <a:latin typeface="Cambria Math" panose="02040503050406030204" pitchFamily="18" charset="0"/>
                          </a:rPr>
                          <m:t>𝟏</m:t>
                        </m:r>
                      </m:num>
                      <m:den>
                        <m:r>
                          <a:rPr lang="nl-NL" b="1" i="1" dirty="0" smtClean="0">
                            <a:solidFill>
                              <a:srgbClr val="0000FF"/>
                            </a:solidFill>
                            <a:latin typeface="Cambria Math" panose="02040503050406030204" pitchFamily="18" charset="0"/>
                          </a:rPr>
                          <m:t>𝟒</m:t>
                        </m:r>
                      </m:den>
                    </m:f>
                  </m:oMath>
                </a14:m>
                <a:r>
                  <a:rPr lang="nl-NL" dirty="0">
                    <a:latin typeface="Times New Roman"/>
                    <a:cs typeface="Times New Roman"/>
                  </a:rPr>
                  <a:t>sin</a:t>
                </a:r>
                <a:r>
                  <a:rPr lang="nl-NL" b="1" dirty="0">
                    <a:solidFill>
                      <a:srgbClr val="FF0000"/>
                    </a:solidFill>
                    <a:latin typeface="Times New Roman"/>
                    <a:cs typeface="Times New Roman"/>
                  </a:rPr>
                  <a:t>4</a:t>
                </a:r>
                <a:r>
                  <a:rPr lang="nl-NL" i="1" dirty="0">
                    <a:latin typeface="Times New Roman"/>
                    <a:cs typeface="Times New Roman"/>
                  </a:rPr>
                  <a:t>x</a:t>
                </a:r>
                <a:r>
                  <a:rPr lang="nl-NL" dirty="0">
                    <a:latin typeface="Times New Roman"/>
                    <a:cs typeface="Times New Roman"/>
                  </a:rPr>
                  <a:t> </a:t>
                </a:r>
                <a:r>
                  <a:rPr lang="nl-NL" dirty="0"/>
                  <a:t>+ </a:t>
                </a:r>
                <a:r>
                  <a:rPr lang="nl-NL" dirty="0">
                    <a:latin typeface="Times New Roman"/>
                    <a:cs typeface="Times New Roman"/>
                  </a:rPr>
                  <a:t>…</a:t>
                </a:r>
                <a:r>
                  <a:rPr lang="nl-NL" dirty="0"/>
                  <a:t> –</a:t>
                </a:r>
                <a:r>
                  <a:rPr lang="nl-NL" dirty="0">
                    <a:latin typeface="Times New Roman"/>
                    <a:cs typeface="Times New Roman"/>
                  </a:rPr>
                  <a:t> </a:t>
                </a:r>
                <a14:m>
                  <m:oMath xmlns:m="http://schemas.openxmlformats.org/officeDocument/2006/math">
                    <m:f>
                      <m:fPr>
                        <m:ctrlPr>
                          <a:rPr lang="nl-NL" b="1" i="1" dirty="0">
                            <a:solidFill>
                              <a:srgbClr val="0000FF"/>
                            </a:solidFill>
                            <a:latin typeface="Cambria Math" panose="02040503050406030204" pitchFamily="18" charset="0"/>
                          </a:rPr>
                        </m:ctrlPr>
                      </m:fPr>
                      <m:num>
                        <m:r>
                          <a:rPr lang="nl-NL" b="1" i="1" dirty="0">
                            <a:solidFill>
                              <a:srgbClr val="0000FF"/>
                            </a:solidFill>
                            <a:latin typeface="Cambria Math" panose="02040503050406030204" pitchFamily="18" charset="0"/>
                          </a:rPr>
                          <m:t>𝟏</m:t>
                        </m:r>
                      </m:num>
                      <m:den>
                        <m:r>
                          <a:rPr lang="nl-NL" b="1" i="1" dirty="0" smtClean="0">
                            <a:solidFill>
                              <a:srgbClr val="0000FF"/>
                            </a:solidFill>
                            <a:latin typeface="Cambria Math" panose="02040503050406030204" pitchFamily="18" charset="0"/>
                          </a:rPr>
                          <m:t>𝟏𝟎</m:t>
                        </m:r>
                      </m:den>
                    </m:f>
                  </m:oMath>
                </a14:m>
                <a:r>
                  <a:rPr lang="nl-NL" dirty="0">
                    <a:latin typeface="Times New Roman"/>
                    <a:cs typeface="Times New Roman"/>
                  </a:rPr>
                  <a:t>sin</a:t>
                </a:r>
                <a:r>
                  <a:rPr lang="nl-NL" b="1" dirty="0">
                    <a:solidFill>
                      <a:srgbClr val="FF0000"/>
                    </a:solidFill>
                    <a:latin typeface="Times New Roman"/>
                    <a:cs typeface="Times New Roman"/>
                  </a:rPr>
                  <a:t>10</a:t>
                </a:r>
                <a:r>
                  <a:rPr lang="nl-NL" i="1" dirty="0">
                    <a:latin typeface="Times New Roman"/>
                    <a:cs typeface="Times New Roman"/>
                  </a:rPr>
                  <a:t>x</a:t>
                </a:r>
                <a:r>
                  <a:rPr lang="nl-NL" dirty="0">
                    <a:latin typeface="Times New Roman"/>
                    <a:cs typeface="Times New Roman"/>
                  </a:rPr>
                  <a:t>  tekenen dan ontstaat langzaam een stuk van de rechte lijn </a:t>
                </a:r>
                <a:r>
                  <a:rPr lang="nl-NL" i="1" dirty="0">
                    <a:latin typeface="Times New Roman"/>
                    <a:cs typeface="Times New Roman"/>
                  </a:rPr>
                  <a:t>y =</a:t>
                </a:r>
                <a:r>
                  <a:rPr lang="nl-NL" dirty="0"/>
                  <a:t> </a:t>
                </a:r>
                <a14:m>
                  <m:oMath xmlns:m="http://schemas.openxmlformats.org/officeDocument/2006/math">
                    <m:f>
                      <m:fPr>
                        <m:ctrlPr>
                          <a:rPr lang="nl-NL" i="1">
                            <a:latin typeface="Cambria Math" panose="02040503050406030204" pitchFamily="18" charset="0"/>
                          </a:rPr>
                        </m:ctrlPr>
                      </m:fPr>
                      <m:num>
                        <m:r>
                          <a:rPr lang="nl-NL" i="1">
                            <a:latin typeface="Cambria Math" panose="02040503050406030204" pitchFamily="18" charset="0"/>
                          </a:rPr>
                          <m:t>1</m:t>
                        </m:r>
                      </m:num>
                      <m:den>
                        <m:r>
                          <a:rPr lang="nl-NL" i="1">
                            <a:latin typeface="Cambria Math" panose="02040503050406030204" pitchFamily="18" charset="0"/>
                          </a:rPr>
                          <m:t>2</m:t>
                        </m:r>
                      </m:den>
                    </m:f>
                  </m:oMath>
                </a14:m>
                <a:r>
                  <a:rPr lang="nl-NL" i="1" dirty="0">
                    <a:latin typeface="Times New Roman"/>
                    <a:cs typeface="Times New Roman"/>
                  </a:rPr>
                  <a:t> x</a:t>
                </a:r>
                <a:r>
                  <a:rPr lang="nl-NL" dirty="0">
                    <a:latin typeface="Times New Roman"/>
                    <a:cs typeface="Times New Roman"/>
                  </a:rPr>
                  <a:t> , op (-</a:t>
                </a:r>
                <a:r>
                  <a:rPr lang="nl-NL" dirty="0">
                    <a:latin typeface="Century Schoolbook" panose="02040604050505020304" pitchFamily="18" charset="0"/>
                  </a:rPr>
                  <a:t> </a:t>
                </a:r>
                <a:r>
                  <a:rPr lang="nl-NL" dirty="0">
                    <a:latin typeface="Times New Roman"/>
                    <a:cs typeface="Times New Roman"/>
                  </a:rPr>
                  <a:t> , </a:t>
                </a:r>
                <a:r>
                  <a:rPr lang="nl-NL" dirty="0">
                    <a:latin typeface="Century Schoolbook" panose="02040604050505020304" pitchFamily="18" charset="0"/>
                  </a:rPr>
                  <a:t>).</a:t>
                </a:r>
                <a:endParaRPr lang="nl-NL" dirty="0">
                  <a:latin typeface="Times New Roman"/>
                  <a:cs typeface="Times New Roman"/>
                </a:endParaRPr>
              </a:p>
              <a:p>
                <a:endParaRPr lang="nl-NL" dirty="0">
                  <a:latin typeface="Times New Roman"/>
                  <a:cs typeface="Times New Roman"/>
                </a:endParaRPr>
              </a:p>
              <a:p>
                <a:pPr marL="0" indent="0">
                  <a:buNone/>
                </a:pPr>
                <a:r>
                  <a:rPr lang="nl-NL" dirty="0">
                    <a:latin typeface="Century Schoolbook" panose="02040604050505020304" pitchFamily="18" charset="0"/>
                  </a:rPr>
                  <a:t> </a:t>
                </a:r>
                <a:endParaRPr lang="nl-NL" dirty="0"/>
              </a:p>
            </p:txBody>
          </p:sp>
        </mc:Choice>
        <mc:Fallback xmlns="">
          <p:sp>
            <p:nvSpPr>
              <p:cNvPr id="8" name="Tijdelijke aanduiding voor inhoud 7"/>
              <p:cNvSpPr txBox="1">
                <a:spLocks noGrp="1" noRot="1" noChangeAspect="1" noMove="1" noResize="1" noEditPoints="1" noAdjustHandles="1" noChangeArrowheads="1" noChangeShapeType="1" noTextEdit="1"/>
              </p:cNvSpPr>
              <p:nvPr>
                <p:ph sz="quarter" idx="1"/>
              </p:nvPr>
            </p:nvSpPr>
            <p:spPr>
              <a:xfrm>
                <a:off x="191344" y="1443549"/>
                <a:ext cx="11233248" cy="2039917"/>
              </a:xfrm>
              <a:prstGeom prst="rect">
                <a:avLst/>
              </a:prstGeom>
              <a:blipFill>
                <a:blip r:embed="rId3"/>
                <a:stretch>
                  <a:fillRect l="-217"/>
                </a:stretch>
              </a:blipFill>
            </p:spPr>
            <p:txBody>
              <a:bodyPr/>
              <a:lstStyle/>
              <a:p>
                <a:r>
                  <a:rPr lang="nl-NL">
                    <a:noFill/>
                  </a:rPr>
                  <a:t> </a:t>
                </a:r>
              </a:p>
            </p:txBody>
          </p:sp>
        </mc:Fallback>
      </mc:AlternateContent>
      <p:pic>
        <p:nvPicPr>
          <p:cNvPr id="13" name="Afbeelding 12" descr="D:\Probus\Geschiedenis Wisk\Fourier f(x) = x 001.jpg"/>
          <p:cNvPicPr/>
          <p:nvPr/>
        </p:nvPicPr>
        <p:blipFill>
          <a:blip r:embed="rId4" cstate="print"/>
          <a:srcRect/>
          <a:stretch>
            <a:fillRect/>
          </a:stretch>
        </p:blipFill>
        <p:spPr bwMode="auto">
          <a:xfrm>
            <a:off x="4503617" y="2929475"/>
            <a:ext cx="5400600" cy="3168351"/>
          </a:xfrm>
          <a:prstGeom prst="rect">
            <a:avLst/>
          </a:prstGeom>
          <a:noFill/>
          <a:ln w="9525">
            <a:noFill/>
            <a:miter lim="800000"/>
            <a:headEnd/>
            <a:tailEnd/>
          </a:ln>
        </p:spPr>
      </p:pic>
      <p:sp>
        <p:nvSpPr>
          <p:cNvPr id="5" name="Tekstvak 4">
            <a:extLst>
              <a:ext uri="{FF2B5EF4-FFF2-40B4-BE49-F238E27FC236}">
                <a16:creationId xmlns:a16="http://schemas.microsoft.com/office/drawing/2014/main" id="{1ADD245B-087E-4EA4-ADE6-45DF49C2ED7E}"/>
              </a:ext>
            </a:extLst>
          </p:cNvPr>
          <p:cNvSpPr txBox="1"/>
          <p:nvPr/>
        </p:nvSpPr>
        <p:spPr>
          <a:xfrm>
            <a:off x="5740064" y="4462122"/>
            <a:ext cx="504056" cy="369332"/>
          </a:xfrm>
          <a:prstGeom prst="rect">
            <a:avLst/>
          </a:prstGeom>
          <a:noFill/>
        </p:spPr>
        <p:txBody>
          <a:bodyPr wrap="square" rtlCol="0">
            <a:spAutoFit/>
          </a:bodyPr>
          <a:lstStyle/>
          <a:p>
            <a:r>
              <a:rPr lang="nl-NL" dirty="0">
                <a:latin typeface="Century Schoolbook" panose="02040604050505020304" pitchFamily="18" charset="0"/>
              </a:rPr>
              <a:t>-</a:t>
            </a:r>
            <a:endParaRPr lang="nl-NL" dirty="0"/>
          </a:p>
        </p:txBody>
      </p:sp>
      <p:sp>
        <p:nvSpPr>
          <p:cNvPr id="9" name="Tekstvak 8">
            <a:extLst>
              <a:ext uri="{FF2B5EF4-FFF2-40B4-BE49-F238E27FC236}">
                <a16:creationId xmlns:a16="http://schemas.microsoft.com/office/drawing/2014/main" id="{511EE69C-EBAC-4094-B6C2-65369525DFB0}"/>
              </a:ext>
            </a:extLst>
          </p:cNvPr>
          <p:cNvSpPr txBox="1"/>
          <p:nvPr/>
        </p:nvSpPr>
        <p:spPr>
          <a:xfrm>
            <a:off x="8400256" y="4474162"/>
            <a:ext cx="216024" cy="369332"/>
          </a:xfrm>
          <a:prstGeom prst="rect">
            <a:avLst/>
          </a:prstGeom>
          <a:noFill/>
        </p:spPr>
        <p:txBody>
          <a:bodyPr wrap="square" rtlCol="0">
            <a:spAutoFit/>
          </a:bodyPr>
          <a:lstStyle/>
          <a:p>
            <a:r>
              <a:rPr lang="nl-NL" dirty="0">
                <a:latin typeface="Century Schoolbook" panose="02040604050505020304" pitchFamily="18" charset="0"/>
              </a:rPr>
              <a:t></a:t>
            </a:r>
            <a:endParaRPr lang="nl-NL" dirty="0"/>
          </a:p>
        </p:txBody>
      </p:sp>
      <p:sp>
        <p:nvSpPr>
          <p:cNvPr id="6" name="Tekstvak 5">
            <a:extLst>
              <a:ext uri="{FF2B5EF4-FFF2-40B4-BE49-F238E27FC236}">
                <a16:creationId xmlns:a16="http://schemas.microsoft.com/office/drawing/2014/main" id="{F9FA3543-ECA1-4D4D-956D-AEF79A281F26}"/>
              </a:ext>
            </a:extLst>
          </p:cNvPr>
          <p:cNvSpPr txBox="1"/>
          <p:nvPr/>
        </p:nvSpPr>
        <p:spPr>
          <a:xfrm>
            <a:off x="6886902" y="3599910"/>
            <a:ext cx="453970" cy="369332"/>
          </a:xfrm>
          <a:prstGeom prst="rect">
            <a:avLst/>
          </a:prstGeom>
          <a:noFill/>
        </p:spPr>
        <p:txBody>
          <a:bodyPr wrap="none" rtlCol="0">
            <a:spAutoFit/>
          </a:bodyPr>
          <a:lstStyle/>
          <a:p>
            <a:r>
              <a:rPr lang="nl-NL" dirty="0"/>
              <a:t> 1-</a:t>
            </a:r>
          </a:p>
        </p:txBody>
      </p:sp>
      <p:sp>
        <p:nvSpPr>
          <p:cNvPr id="11" name="Tekstvak 10">
            <a:extLst>
              <a:ext uri="{FF2B5EF4-FFF2-40B4-BE49-F238E27FC236}">
                <a16:creationId xmlns:a16="http://schemas.microsoft.com/office/drawing/2014/main" id="{DC64DA42-C548-47F7-B53A-1443D1DE700D}"/>
              </a:ext>
            </a:extLst>
          </p:cNvPr>
          <p:cNvSpPr txBox="1"/>
          <p:nvPr/>
        </p:nvSpPr>
        <p:spPr>
          <a:xfrm>
            <a:off x="7008992" y="5885926"/>
            <a:ext cx="389850" cy="369332"/>
          </a:xfrm>
          <a:prstGeom prst="rect">
            <a:avLst/>
          </a:prstGeom>
          <a:noFill/>
        </p:spPr>
        <p:txBody>
          <a:bodyPr wrap="none" rtlCol="0">
            <a:spAutoFit/>
          </a:bodyPr>
          <a:lstStyle/>
          <a:p>
            <a:r>
              <a:rPr lang="nl-NL" dirty="0"/>
              <a:t>-1</a:t>
            </a:r>
          </a:p>
        </p:txBody>
      </p:sp>
      <p:sp>
        <p:nvSpPr>
          <p:cNvPr id="10" name="Ovaal 9">
            <a:extLst>
              <a:ext uri="{FF2B5EF4-FFF2-40B4-BE49-F238E27FC236}">
                <a16:creationId xmlns:a16="http://schemas.microsoft.com/office/drawing/2014/main" id="{7FD50CE1-E2A7-476C-A0B6-CEB641FF3ED1}"/>
              </a:ext>
            </a:extLst>
          </p:cNvPr>
          <p:cNvSpPr/>
          <p:nvPr/>
        </p:nvSpPr>
        <p:spPr>
          <a:xfrm>
            <a:off x="3863752" y="1413271"/>
            <a:ext cx="6206646" cy="779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6EDAC0AF-D360-4D02-AA26-C4F7F60F44D8}"/>
              </a:ext>
            </a:extLst>
          </p:cNvPr>
          <p:cNvSpPr/>
          <p:nvPr/>
        </p:nvSpPr>
        <p:spPr>
          <a:xfrm rot="19107905">
            <a:off x="5542349" y="4236227"/>
            <a:ext cx="3315798" cy="7450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P spid="11" grpId="0"/>
      <p:bldP spid="10"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72F75-E877-D250-65F5-78D835EA75F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B1249A9-9C98-B4EF-CB6B-09C5AF6AEC10}"/>
              </a:ext>
            </a:extLst>
          </p:cNvPr>
          <p:cNvSpPr>
            <a:spLocks noGrp="1"/>
          </p:cNvSpPr>
          <p:nvPr>
            <p:ph sz="quarter" idx="1"/>
          </p:nvPr>
        </p:nvSpPr>
        <p:spPr/>
        <p:txBody>
          <a:bodyPr/>
          <a:lstStyle/>
          <a:p>
            <a:endParaRPr lang="nl-NL"/>
          </a:p>
        </p:txBody>
      </p:sp>
      <p:sp>
        <p:nvSpPr>
          <p:cNvPr id="4" name="Tijdelijke aanduiding voor dianummer 3">
            <a:extLst>
              <a:ext uri="{FF2B5EF4-FFF2-40B4-BE49-F238E27FC236}">
                <a16:creationId xmlns:a16="http://schemas.microsoft.com/office/drawing/2014/main" id="{D7B31061-EB12-3B40-259E-F7ED61928263}"/>
              </a:ext>
            </a:extLst>
          </p:cNvPr>
          <p:cNvSpPr>
            <a:spLocks noGrp="1"/>
          </p:cNvSpPr>
          <p:nvPr>
            <p:ph type="sldNum" sz="quarter" idx="15"/>
          </p:nvPr>
        </p:nvSpPr>
        <p:spPr/>
        <p:txBody>
          <a:bodyPr/>
          <a:lstStyle/>
          <a:p>
            <a:fld id="{528DF2CE-BAE9-4C0B-A3F3-E37A484A2053}" type="slidenum">
              <a:rPr lang="nl-NL" smtClean="0"/>
              <a:pPr/>
              <a:t>42</a:t>
            </a:fld>
            <a:endParaRPr lang="nl-NL"/>
          </a:p>
        </p:txBody>
      </p:sp>
      <p:pic>
        <p:nvPicPr>
          <p:cNvPr id="2050" name="Picture 2" descr="fourier">
            <a:extLst>
              <a:ext uri="{FF2B5EF4-FFF2-40B4-BE49-F238E27FC236}">
                <a16:creationId xmlns:a16="http://schemas.microsoft.com/office/drawing/2014/main" id="{62B9E82B-B047-0ED7-8BC6-0D9CF3C64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362200"/>
            <a:ext cx="3429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463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Tijdelijke aanduiding voor inhoud 9"/>
              <p:cNvSpPr>
                <a:spLocks noGrp="1"/>
              </p:cNvSpPr>
              <p:nvPr>
                <p:ph sz="quarter" idx="1"/>
              </p:nvPr>
            </p:nvSpPr>
            <p:spPr>
              <a:xfrm>
                <a:off x="335360" y="823020"/>
                <a:ext cx="9865096" cy="6192688"/>
              </a:xfrm>
            </p:spPr>
            <p:txBody>
              <a:bodyPr>
                <a:normAutofit fontScale="85000" lnSpcReduction="20000"/>
              </a:bodyPr>
              <a:lstStyle/>
              <a:p>
                <a:r>
                  <a:rPr lang="nl-NL" dirty="0"/>
                  <a:t>Een compacte vorm om de betreffende functie (</a:t>
                </a:r>
                <a:r>
                  <a:rPr lang="nl-NL" i="1" dirty="0"/>
                  <a:t>y</a:t>
                </a:r>
                <a:r>
                  <a:rPr lang="nl-NL" dirty="0"/>
                  <a:t> = </a:t>
                </a:r>
                <a14:m>
                  <m:oMath xmlns:m="http://schemas.openxmlformats.org/officeDocument/2006/math">
                    <m:f>
                      <m:fPr>
                        <m:ctrlPr>
                          <a:rPr lang="nl-NL" i="1">
                            <a:latin typeface="Cambria Math" panose="02040503050406030204" pitchFamily="18" charset="0"/>
                          </a:rPr>
                        </m:ctrlPr>
                      </m:fPr>
                      <m:num>
                        <m:r>
                          <a:rPr lang="nl-NL" i="1">
                            <a:latin typeface="Cambria Math" panose="02040503050406030204" pitchFamily="18" charset="0"/>
                          </a:rPr>
                          <m:t>1</m:t>
                        </m:r>
                      </m:num>
                      <m:den>
                        <m:r>
                          <a:rPr lang="nl-NL" i="1">
                            <a:latin typeface="Cambria Math" panose="02040503050406030204" pitchFamily="18" charset="0"/>
                          </a:rPr>
                          <m:t>2</m:t>
                        </m:r>
                      </m:den>
                    </m:f>
                    <m:r>
                      <a:rPr lang="nl-NL" i="1">
                        <a:latin typeface="Cambria Math" panose="02040503050406030204" pitchFamily="18" charset="0"/>
                      </a:rPr>
                      <m:t> </m:t>
                    </m:r>
                  </m:oMath>
                </a14:m>
                <a:r>
                  <a:rPr lang="nl-NL" i="1" dirty="0"/>
                  <a:t>x</a:t>
                </a:r>
                <a:r>
                  <a:rPr lang="nl-NL" dirty="0"/>
                  <a:t>) weer te geven</a:t>
                </a:r>
              </a:p>
              <a:p>
                <a:pPr>
                  <a:buNone/>
                </a:pPr>
                <a:r>
                  <a:rPr lang="nl-NL" dirty="0"/>
                  <a:t> is om van de som van al die sinussen het amplitude-frequentie-</a:t>
                </a:r>
              </a:p>
              <a:p>
                <a:pPr>
                  <a:buNone/>
                </a:pPr>
                <a:r>
                  <a:rPr lang="nl-NL" dirty="0"/>
                  <a:t>diagram op te stellen:  </a:t>
                </a:r>
              </a:p>
              <a:p>
                <a:endParaRPr lang="nl-NL" dirty="0"/>
              </a:p>
              <a:p>
                <a:endParaRPr lang="nl-NL" dirty="0"/>
              </a:p>
              <a:p>
                <a:endParaRPr lang="nl-NL" dirty="0"/>
              </a:p>
              <a:p>
                <a:endParaRPr lang="nl-NL" dirty="0"/>
              </a:p>
              <a:p>
                <a:endParaRPr lang="nl-NL" dirty="0"/>
              </a:p>
              <a:p>
                <a:endParaRPr lang="nl-NL" dirty="0"/>
              </a:p>
              <a:p>
                <a:pPr marL="0" indent="0">
                  <a:buNone/>
                </a:pPr>
                <a:endParaRPr lang="nl-NL" dirty="0"/>
              </a:p>
              <a:p>
                <a:r>
                  <a:rPr lang="nl-NL" dirty="0"/>
                  <a:t> zet van </a:t>
                </a:r>
                <a:r>
                  <a:rPr lang="nl-NL" dirty="0" err="1"/>
                  <a:t>sin</a:t>
                </a:r>
                <a:r>
                  <a:rPr lang="nl-NL" i="1" dirty="0" err="1"/>
                  <a:t>x</a:t>
                </a:r>
                <a:r>
                  <a:rPr lang="nl-NL" dirty="0"/>
                  <a:t> – </a:t>
                </a:r>
                <a14:m>
                  <m:oMath xmlns:m="http://schemas.openxmlformats.org/officeDocument/2006/math">
                    <m:f>
                      <m:fPr>
                        <m:ctrlPr>
                          <a:rPr lang="nl-NL" b="1" i="1" dirty="0">
                            <a:solidFill>
                              <a:srgbClr val="0000FF"/>
                            </a:solidFill>
                            <a:latin typeface="Cambria Math" panose="02040503050406030204" pitchFamily="18" charset="0"/>
                          </a:rPr>
                        </m:ctrlPr>
                      </m:fPr>
                      <m:num>
                        <m:r>
                          <a:rPr lang="nl-NL" b="1" i="1" dirty="0">
                            <a:solidFill>
                              <a:srgbClr val="0000FF"/>
                            </a:solidFill>
                            <a:latin typeface="Cambria Math" panose="02040503050406030204" pitchFamily="18" charset="0"/>
                          </a:rPr>
                          <m:t>𝟏</m:t>
                        </m:r>
                      </m:num>
                      <m:den>
                        <m:r>
                          <a:rPr lang="nl-NL" b="1" i="1" dirty="0">
                            <a:solidFill>
                              <a:srgbClr val="0000FF"/>
                            </a:solidFill>
                            <a:latin typeface="Cambria Math" panose="02040503050406030204" pitchFamily="18" charset="0"/>
                          </a:rPr>
                          <m:t>𝟐</m:t>
                        </m:r>
                      </m:den>
                    </m:f>
                  </m:oMath>
                </a14:m>
                <a:r>
                  <a:rPr lang="nl-NL" dirty="0">
                    <a:latin typeface="Times New Roman"/>
                    <a:cs typeface="Times New Roman"/>
                  </a:rPr>
                  <a:t>sin</a:t>
                </a:r>
                <a:r>
                  <a:rPr lang="nl-NL" b="1" dirty="0">
                    <a:solidFill>
                      <a:srgbClr val="FF0000"/>
                    </a:solidFill>
                    <a:latin typeface="Times New Roman"/>
                    <a:cs typeface="Times New Roman"/>
                  </a:rPr>
                  <a:t>2</a:t>
                </a:r>
                <a:r>
                  <a:rPr lang="nl-NL" i="1" dirty="0">
                    <a:latin typeface="Times New Roman"/>
                    <a:cs typeface="Times New Roman"/>
                  </a:rPr>
                  <a:t>x</a:t>
                </a:r>
                <a:r>
                  <a:rPr lang="nl-NL" dirty="0">
                    <a:latin typeface="Times New Roman"/>
                    <a:cs typeface="Times New Roman"/>
                  </a:rPr>
                  <a:t> + </a:t>
                </a:r>
                <a14:m>
                  <m:oMath xmlns:m="http://schemas.openxmlformats.org/officeDocument/2006/math">
                    <m:f>
                      <m:fPr>
                        <m:ctrlPr>
                          <a:rPr lang="nl-NL" b="1" i="1" dirty="0">
                            <a:solidFill>
                              <a:srgbClr val="0000FF"/>
                            </a:solidFill>
                            <a:latin typeface="Cambria Math" panose="02040503050406030204" pitchFamily="18" charset="0"/>
                          </a:rPr>
                        </m:ctrlPr>
                      </m:fPr>
                      <m:num>
                        <m:r>
                          <a:rPr lang="nl-NL" b="1" i="1" dirty="0">
                            <a:solidFill>
                              <a:srgbClr val="0000FF"/>
                            </a:solidFill>
                            <a:latin typeface="Cambria Math" panose="02040503050406030204" pitchFamily="18" charset="0"/>
                          </a:rPr>
                          <m:t>𝟏</m:t>
                        </m:r>
                      </m:num>
                      <m:den>
                        <m:r>
                          <a:rPr lang="nl-NL" b="1" i="1" dirty="0">
                            <a:solidFill>
                              <a:srgbClr val="0000FF"/>
                            </a:solidFill>
                            <a:latin typeface="Cambria Math" panose="02040503050406030204" pitchFamily="18" charset="0"/>
                          </a:rPr>
                          <m:t>𝟑</m:t>
                        </m:r>
                      </m:den>
                    </m:f>
                  </m:oMath>
                </a14:m>
                <a:r>
                  <a:rPr lang="nl-NL" dirty="0">
                    <a:latin typeface="Times New Roman"/>
                    <a:cs typeface="Times New Roman"/>
                  </a:rPr>
                  <a:t>sin</a:t>
                </a:r>
                <a:r>
                  <a:rPr lang="nl-NL" b="1" dirty="0">
                    <a:solidFill>
                      <a:srgbClr val="FF0000"/>
                    </a:solidFill>
                    <a:latin typeface="Times New Roman"/>
                    <a:cs typeface="Times New Roman"/>
                  </a:rPr>
                  <a:t>3</a:t>
                </a:r>
                <a:r>
                  <a:rPr lang="nl-NL" i="1" dirty="0">
                    <a:latin typeface="Times New Roman"/>
                    <a:cs typeface="Times New Roman"/>
                  </a:rPr>
                  <a:t>x</a:t>
                </a:r>
                <a:r>
                  <a:rPr lang="nl-NL" dirty="0">
                    <a:latin typeface="Times New Roman"/>
                    <a:cs typeface="Times New Roman"/>
                  </a:rPr>
                  <a:t> –  </a:t>
                </a:r>
                <a14:m>
                  <m:oMath xmlns:m="http://schemas.openxmlformats.org/officeDocument/2006/math">
                    <m:f>
                      <m:fPr>
                        <m:ctrlPr>
                          <a:rPr lang="nl-NL" b="1" i="1" dirty="0">
                            <a:solidFill>
                              <a:srgbClr val="0000FF"/>
                            </a:solidFill>
                            <a:latin typeface="Cambria Math" panose="02040503050406030204" pitchFamily="18" charset="0"/>
                          </a:rPr>
                        </m:ctrlPr>
                      </m:fPr>
                      <m:num>
                        <m:r>
                          <a:rPr lang="nl-NL" b="1" i="1" dirty="0">
                            <a:solidFill>
                              <a:srgbClr val="0000FF"/>
                            </a:solidFill>
                            <a:latin typeface="Cambria Math" panose="02040503050406030204" pitchFamily="18" charset="0"/>
                          </a:rPr>
                          <m:t>𝟏</m:t>
                        </m:r>
                      </m:num>
                      <m:den>
                        <m:r>
                          <a:rPr lang="nl-NL" b="1" i="1" dirty="0">
                            <a:solidFill>
                              <a:srgbClr val="0000FF"/>
                            </a:solidFill>
                            <a:latin typeface="Cambria Math" panose="02040503050406030204" pitchFamily="18" charset="0"/>
                          </a:rPr>
                          <m:t>𝟒</m:t>
                        </m:r>
                      </m:den>
                    </m:f>
                  </m:oMath>
                </a14:m>
                <a:r>
                  <a:rPr lang="nl-NL" dirty="0">
                    <a:latin typeface="Times New Roman"/>
                    <a:cs typeface="Times New Roman"/>
                  </a:rPr>
                  <a:t>sin</a:t>
                </a:r>
                <a:r>
                  <a:rPr lang="nl-NL" b="1" dirty="0">
                    <a:solidFill>
                      <a:srgbClr val="FF0000"/>
                    </a:solidFill>
                    <a:latin typeface="Times New Roman"/>
                    <a:cs typeface="Times New Roman"/>
                  </a:rPr>
                  <a:t>4</a:t>
                </a:r>
                <a:r>
                  <a:rPr lang="nl-NL" i="1" dirty="0">
                    <a:latin typeface="Times New Roman"/>
                    <a:cs typeface="Times New Roman"/>
                  </a:rPr>
                  <a:t>x</a:t>
                </a:r>
                <a:r>
                  <a:rPr lang="nl-NL" dirty="0">
                    <a:latin typeface="Times New Roman"/>
                    <a:cs typeface="Times New Roman"/>
                  </a:rPr>
                  <a:t> </a:t>
                </a:r>
                <a:r>
                  <a:rPr lang="nl-NL" dirty="0"/>
                  <a:t>– </a:t>
                </a:r>
                <a:r>
                  <a:rPr lang="nl-NL" dirty="0">
                    <a:latin typeface="Times New Roman"/>
                    <a:cs typeface="Times New Roman"/>
                  </a:rPr>
                  <a:t>…</a:t>
                </a:r>
                <a:r>
                  <a:rPr lang="nl-NL" dirty="0"/>
                  <a:t> –</a:t>
                </a:r>
                <a:r>
                  <a:rPr lang="nl-NL" dirty="0">
                    <a:latin typeface="Times New Roman"/>
                    <a:cs typeface="Times New Roman"/>
                  </a:rPr>
                  <a:t> </a:t>
                </a:r>
                <a14:m>
                  <m:oMath xmlns:m="http://schemas.openxmlformats.org/officeDocument/2006/math">
                    <m:f>
                      <m:fPr>
                        <m:ctrlPr>
                          <a:rPr lang="nl-NL" b="1" i="1" dirty="0">
                            <a:solidFill>
                              <a:srgbClr val="0000FF"/>
                            </a:solidFill>
                            <a:latin typeface="Cambria Math" panose="02040503050406030204" pitchFamily="18" charset="0"/>
                          </a:rPr>
                        </m:ctrlPr>
                      </m:fPr>
                      <m:num>
                        <m:r>
                          <a:rPr lang="nl-NL" b="1" i="1" dirty="0">
                            <a:solidFill>
                              <a:srgbClr val="0000FF"/>
                            </a:solidFill>
                            <a:latin typeface="Cambria Math" panose="02040503050406030204" pitchFamily="18" charset="0"/>
                          </a:rPr>
                          <m:t>𝟏</m:t>
                        </m:r>
                      </m:num>
                      <m:den>
                        <m:r>
                          <a:rPr lang="nl-NL" b="1" i="1" dirty="0">
                            <a:solidFill>
                              <a:srgbClr val="0000FF"/>
                            </a:solidFill>
                            <a:latin typeface="Cambria Math" panose="02040503050406030204" pitchFamily="18" charset="0"/>
                          </a:rPr>
                          <m:t>𝟏𝟎</m:t>
                        </m:r>
                      </m:den>
                    </m:f>
                  </m:oMath>
                </a14:m>
                <a:r>
                  <a:rPr lang="nl-NL" dirty="0">
                    <a:latin typeface="Times New Roman"/>
                    <a:cs typeface="Times New Roman"/>
                  </a:rPr>
                  <a:t>sin</a:t>
                </a:r>
                <a:r>
                  <a:rPr lang="nl-NL" b="1" dirty="0">
                    <a:solidFill>
                      <a:srgbClr val="FF0000"/>
                    </a:solidFill>
                    <a:latin typeface="Times New Roman"/>
                    <a:cs typeface="Times New Roman"/>
                  </a:rPr>
                  <a:t>10</a:t>
                </a:r>
                <a:r>
                  <a:rPr lang="nl-NL" i="1" dirty="0">
                    <a:latin typeface="Times New Roman"/>
                    <a:cs typeface="Times New Roman"/>
                  </a:rPr>
                  <a:t>x</a:t>
                </a:r>
                <a:r>
                  <a:rPr lang="nl-NL" dirty="0">
                    <a:latin typeface="Times New Roman"/>
                    <a:cs typeface="Times New Roman"/>
                  </a:rPr>
                  <a:t> h</a:t>
                </a:r>
                <a:r>
                  <a:rPr lang="nl-NL" dirty="0"/>
                  <a:t>orizontaal de </a:t>
                </a:r>
                <a:r>
                  <a:rPr lang="nl-NL" b="1" dirty="0">
                    <a:solidFill>
                      <a:srgbClr val="FF0000"/>
                    </a:solidFill>
                  </a:rPr>
                  <a:t>(hoek)frequenties (</a:t>
                </a:r>
                <a:r>
                  <a:rPr lang="nl-NL" b="1" i="1" dirty="0">
                    <a:solidFill>
                      <a:srgbClr val="FF0000"/>
                    </a:solidFill>
                  </a:rPr>
                  <a:t>f</a:t>
                </a:r>
                <a:r>
                  <a:rPr lang="nl-NL" b="1" dirty="0">
                    <a:solidFill>
                      <a:srgbClr val="FF0000"/>
                    </a:solidFill>
                  </a:rPr>
                  <a:t>)</a:t>
                </a:r>
                <a:r>
                  <a:rPr lang="nl-NL" dirty="0"/>
                  <a:t>, en verticaal de bijbehorende </a:t>
                </a:r>
                <a:r>
                  <a:rPr lang="nl-NL" b="1" dirty="0">
                    <a:solidFill>
                      <a:srgbClr val="0000FF"/>
                    </a:solidFill>
                  </a:rPr>
                  <a:t>amplitudes (|</a:t>
                </a:r>
                <a:r>
                  <a:rPr lang="nl-NL" b="1" i="1" dirty="0">
                    <a:solidFill>
                      <a:srgbClr val="0000FF"/>
                    </a:solidFill>
                  </a:rPr>
                  <a:t>A|</a:t>
                </a:r>
                <a:r>
                  <a:rPr lang="nl-NL" b="1" dirty="0">
                    <a:solidFill>
                      <a:srgbClr val="0000FF"/>
                    </a:solidFill>
                  </a:rPr>
                  <a:t>) </a:t>
                </a:r>
                <a:r>
                  <a:rPr lang="nl-NL" dirty="0"/>
                  <a:t>af.</a:t>
                </a:r>
              </a:p>
              <a:p>
                <a:r>
                  <a:rPr lang="nl-NL" dirty="0"/>
                  <a:t>De </a:t>
                </a:r>
                <a:r>
                  <a:rPr lang="nl-NL" b="1" dirty="0">
                    <a:solidFill>
                      <a:srgbClr val="009900"/>
                    </a:solidFill>
                  </a:rPr>
                  <a:t>overgang</a:t>
                </a:r>
                <a:r>
                  <a:rPr lang="nl-NL" dirty="0"/>
                  <a:t> van de </a:t>
                </a:r>
                <a:r>
                  <a:rPr lang="nl-NL" i="1" dirty="0"/>
                  <a:t>x</a:t>
                </a:r>
                <a:r>
                  <a:rPr lang="nl-NL" dirty="0"/>
                  <a:t>-</a:t>
                </a:r>
                <a:r>
                  <a:rPr lang="nl-NL" i="1" dirty="0"/>
                  <a:t>y</a:t>
                </a:r>
                <a:r>
                  <a:rPr lang="nl-NL" dirty="0"/>
                  <a:t> relatie naar de </a:t>
                </a:r>
                <a:r>
                  <a:rPr lang="nl-NL" i="1" dirty="0" err="1"/>
                  <a:t>f-A</a:t>
                </a:r>
                <a:r>
                  <a:rPr lang="nl-NL" dirty="0"/>
                  <a:t> relatie (hier heel rudimentair weergegeven) heet transformeren van de </a:t>
                </a:r>
                <a:r>
                  <a:rPr lang="nl-NL" i="1" dirty="0"/>
                  <a:t>x-y-</a:t>
                </a:r>
                <a:r>
                  <a:rPr lang="nl-NL" dirty="0"/>
                  <a:t>functie. In het </a:t>
                </a:r>
                <a:r>
                  <a:rPr lang="nl-NL" i="1" dirty="0" err="1"/>
                  <a:t>f-A</a:t>
                </a:r>
                <a:r>
                  <a:rPr lang="nl-NL" dirty="0"/>
                  <a:t> gebied zijn problemen vaak veel eenvoudiger meetbaar en oplosbaar (differentiaalvergelijkingen bijvoorbeeld zijn  om te zetten in algebraïsche vergelijkingen). </a:t>
                </a:r>
              </a:p>
              <a:p>
                <a:r>
                  <a:rPr lang="nl-NL" dirty="0"/>
                  <a:t>Op deze wijze wordt de theorie van </a:t>
                </a:r>
                <a:r>
                  <a:rPr lang="nl-NL" dirty="0" err="1"/>
                  <a:t>Fourier</a:t>
                </a:r>
                <a:r>
                  <a:rPr lang="nl-NL" dirty="0"/>
                  <a:t> thans toegepast in de optica, </a:t>
                </a:r>
                <a:r>
                  <a:rPr lang="nl-NL" dirty="0" err="1"/>
                  <a:t>encryptologie</a:t>
                </a:r>
                <a:r>
                  <a:rPr lang="nl-NL" dirty="0"/>
                  <a:t>, elektrotechniek, akoestiek, (</a:t>
                </a:r>
                <a:r>
                  <a:rPr lang="nl-NL" dirty="0" err="1"/>
                  <a:t>astro</a:t>
                </a:r>
                <a:r>
                  <a:rPr lang="nl-NL" dirty="0"/>
                  <a:t>)seismologie, spectometrie, in de kwantummechanica, etc.</a:t>
                </a:r>
                <a:endParaRPr lang="nl-NL" i="1" dirty="0"/>
              </a:p>
            </p:txBody>
          </p:sp>
        </mc:Choice>
        <mc:Fallback>
          <p:sp>
            <p:nvSpPr>
              <p:cNvPr id="10" name="Tijdelijke aanduiding voor inhoud 9"/>
              <p:cNvSpPr>
                <a:spLocks noGrp="1" noRot="1" noChangeAspect="1" noMove="1" noResize="1" noEditPoints="1" noAdjustHandles="1" noChangeArrowheads="1" noChangeShapeType="1" noTextEdit="1"/>
              </p:cNvSpPr>
              <p:nvPr>
                <p:ph sz="quarter" idx="1"/>
              </p:nvPr>
            </p:nvSpPr>
            <p:spPr>
              <a:xfrm>
                <a:off x="335360" y="823020"/>
                <a:ext cx="9865096" cy="6192688"/>
              </a:xfrm>
              <a:blipFill>
                <a:blip r:embed="rId2"/>
                <a:stretch>
                  <a:fillRect l="-618" t="-689" r="-1298" b="-98"/>
                </a:stretch>
              </a:blipFill>
            </p:spPr>
            <p:txBody>
              <a:bodyPr/>
              <a:lstStyle/>
              <a:p>
                <a:r>
                  <a:rPr lang="nl-NL">
                    <a:noFill/>
                  </a:rPr>
                  <a:t> </a:t>
                </a:r>
              </a:p>
            </p:txBody>
          </p:sp>
        </mc:Fallback>
      </mc:AlternateContent>
      <p:sp>
        <p:nvSpPr>
          <p:cNvPr id="2" name="Titel 1"/>
          <p:cNvSpPr>
            <a:spLocks noGrp="1"/>
          </p:cNvSpPr>
          <p:nvPr>
            <p:ph type="title"/>
          </p:nvPr>
        </p:nvSpPr>
        <p:spPr>
          <a:xfrm>
            <a:off x="599115" y="-252124"/>
            <a:ext cx="7467600" cy="1143000"/>
          </a:xfrm>
        </p:spPr>
        <p:txBody>
          <a:bodyPr>
            <a:normAutofit/>
          </a:bodyPr>
          <a:lstStyle/>
          <a:p>
            <a:r>
              <a:rPr lang="nl-NL" sz="3200" dirty="0" err="1">
                <a:solidFill>
                  <a:schemeClr val="accent1">
                    <a:lumMod val="75000"/>
                  </a:schemeClr>
                </a:solidFill>
                <a:ea typeface="Yu Gothic UI Light" panose="020B0300000000000000" pitchFamily="34" charset="-128"/>
              </a:rPr>
              <a:t>Fourier-Transformatie</a:t>
            </a:r>
            <a:endParaRPr lang="nl-NL" sz="3200" dirty="0">
              <a:solidFill>
                <a:schemeClr val="accent1">
                  <a:lumMod val="75000"/>
                </a:schemeClr>
              </a:solidFill>
              <a:ea typeface="Yu Gothic UI Light" panose="020B0300000000000000" pitchFamily="34" charset="-128"/>
            </a:endParaRPr>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43</a:t>
            </a:fld>
            <a:endParaRPr lang="nl-NL"/>
          </a:p>
        </p:txBody>
      </p:sp>
      <p:pic>
        <p:nvPicPr>
          <p:cNvPr id="6" name="Afbeelding 5" descr="images.jpg"/>
          <p:cNvPicPr>
            <a:picLocks noChangeAspect="1"/>
          </p:cNvPicPr>
          <p:nvPr/>
        </p:nvPicPr>
        <p:blipFill>
          <a:blip r:embed="rId3" cstate="print"/>
          <a:stretch>
            <a:fillRect/>
          </a:stretch>
        </p:blipFill>
        <p:spPr>
          <a:xfrm>
            <a:off x="9281837" y="148484"/>
            <a:ext cx="1790058" cy="2186868"/>
          </a:xfrm>
          <a:prstGeom prst="rect">
            <a:avLst/>
          </a:prstGeom>
        </p:spPr>
      </p:pic>
      <p:sp>
        <p:nvSpPr>
          <p:cNvPr id="7" name="Tekstvak 6"/>
          <p:cNvSpPr txBox="1"/>
          <p:nvPr/>
        </p:nvSpPr>
        <p:spPr>
          <a:xfrm>
            <a:off x="6168008" y="3573016"/>
            <a:ext cx="288032" cy="369332"/>
          </a:xfrm>
          <a:prstGeom prst="rect">
            <a:avLst/>
          </a:prstGeom>
          <a:solidFill>
            <a:schemeClr val="bg1"/>
          </a:solidFill>
        </p:spPr>
        <p:txBody>
          <a:bodyPr wrap="square" rtlCol="0">
            <a:spAutoFit/>
          </a:bodyPr>
          <a:lstStyle/>
          <a:p>
            <a:r>
              <a:rPr lang="nl-NL" b="1" i="1" dirty="0">
                <a:solidFill>
                  <a:srgbClr val="FF0000"/>
                </a:solidFill>
              </a:rPr>
              <a:t>f</a:t>
            </a:r>
          </a:p>
        </p:txBody>
      </p:sp>
      <p:sp>
        <p:nvSpPr>
          <p:cNvPr id="8" name="Tekstvak 7"/>
          <p:cNvSpPr txBox="1"/>
          <p:nvPr/>
        </p:nvSpPr>
        <p:spPr>
          <a:xfrm>
            <a:off x="4141524" y="1895125"/>
            <a:ext cx="650212" cy="369332"/>
          </a:xfrm>
          <a:prstGeom prst="rect">
            <a:avLst/>
          </a:prstGeom>
          <a:solidFill>
            <a:schemeClr val="bg1"/>
          </a:solidFill>
        </p:spPr>
        <p:txBody>
          <a:bodyPr wrap="square" rtlCol="0">
            <a:spAutoFit/>
          </a:bodyPr>
          <a:lstStyle/>
          <a:p>
            <a:r>
              <a:rPr lang="nl-NL" b="1" i="1" dirty="0">
                <a:solidFill>
                  <a:srgbClr val="0000FF"/>
                </a:solidFill>
              </a:rPr>
              <a:t>|A|</a:t>
            </a:r>
          </a:p>
        </p:txBody>
      </p:sp>
      <p:sp>
        <p:nvSpPr>
          <p:cNvPr id="16" name="Tekstvak 15">
            <a:extLst>
              <a:ext uri="{FF2B5EF4-FFF2-40B4-BE49-F238E27FC236}">
                <a16:creationId xmlns:a16="http://schemas.microsoft.com/office/drawing/2014/main" id="{994120FB-EA2E-46AF-A780-666216C459CC}"/>
              </a:ext>
            </a:extLst>
          </p:cNvPr>
          <p:cNvSpPr txBox="1"/>
          <p:nvPr/>
        </p:nvSpPr>
        <p:spPr>
          <a:xfrm>
            <a:off x="4753033" y="3705621"/>
            <a:ext cx="1919031" cy="369332"/>
          </a:xfrm>
          <a:prstGeom prst="rect">
            <a:avLst/>
          </a:prstGeom>
          <a:noFill/>
        </p:spPr>
        <p:txBody>
          <a:bodyPr wrap="square" rtlCol="0">
            <a:spAutoFit/>
          </a:bodyPr>
          <a:lstStyle/>
          <a:p>
            <a:r>
              <a:rPr lang="nl-NL" sz="1200" b="1" dirty="0">
                <a:solidFill>
                  <a:srgbClr val="FF0000"/>
                </a:solidFill>
              </a:rPr>
              <a:t>1 2  3 4  5  6  7</a:t>
            </a:r>
            <a:r>
              <a:rPr lang="nl-NL" sz="1200" dirty="0"/>
              <a:t>….</a:t>
            </a:r>
            <a:r>
              <a:rPr lang="nl-NL" dirty="0"/>
              <a:t> </a:t>
            </a:r>
          </a:p>
        </p:txBody>
      </p:sp>
      <p:sp>
        <p:nvSpPr>
          <p:cNvPr id="17" name="Tekstvak 16">
            <a:extLst>
              <a:ext uri="{FF2B5EF4-FFF2-40B4-BE49-F238E27FC236}">
                <a16:creationId xmlns:a16="http://schemas.microsoft.com/office/drawing/2014/main" id="{E0C8B4AD-69E3-4C85-BA64-DCF263032C4B}"/>
              </a:ext>
            </a:extLst>
          </p:cNvPr>
          <p:cNvSpPr txBox="1"/>
          <p:nvPr/>
        </p:nvSpPr>
        <p:spPr>
          <a:xfrm>
            <a:off x="4334503" y="2203740"/>
            <a:ext cx="457233" cy="369332"/>
          </a:xfrm>
          <a:prstGeom prst="rect">
            <a:avLst/>
          </a:prstGeom>
          <a:noFill/>
        </p:spPr>
        <p:txBody>
          <a:bodyPr wrap="square" rtlCol="0">
            <a:spAutoFit/>
          </a:bodyPr>
          <a:lstStyle/>
          <a:p>
            <a:r>
              <a:rPr lang="nl-NL" b="1" dirty="0">
                <a:solidFill>
                  <a:srgbClr val="0000FF"/>
                </a:solidFill>
              </a:rPr>
              <a:t>1</a:t>
            </a:r>
            <a:r>
              <a:rPr lang="nl-NL" dirty="0"/>
              <a:t> -</a:t>
            </a:r>
          </a:p>
        </p:txBody>
      </p:sp>
      <p:pic>
        <p:nvPicPr>
          <p:cNvPr id="12" name="Afbeelding 11" descr="D:\Probus\Geschiedenis Wisk\Fourier f(x) = x 001.jpg">
            <a:extLst>
              <a:ext uri="{FF2B5EF4-FFF2-40B4-BE49-F238E27FC236}">
                <a16:creationId xmlns:a16="http://schemas.microsoft.com/office/drawing/2014/main" id="{C4902105-E208-41CD-A239-5CC4750C66CF}"/>
              </a:ext>
            </a:extLst>
          </p:cNvPr>
          <p:cNvPicPr/>
          <p:nvPr/>
        </p:nvPicPr>
        <p:blipFill>
          <a:blip r:embed="rId4" cstate="print"/>
          <a:srcRect/>
          <a:stretch>
            <a:fillRect/>
          </a:stretch>
        </p:blipFill>
        <p:spPr bwMode="auto">
          <a:xfrm>
            <a:off x="414710" y="1842992"/>
            <a:ext cx="3553015" cy="2076372"/>
          </a:xfrm>
          <a:prstGeom prst="rect">
            <a:avLst/>
          </a:prstGeom>
          <a:noFill/>
          <a:ln w="9525">
            <a:noFill/>
            <a:miter lim="800000"/>
            <a:headEnd/>
            <a:tailEnd/>
          </a:ln>
        </p:spPr>
      </p:pic>
      <p:sp>
        <p:nvSpPr>
          <p:cNvPr id="3" name="Tekstvak 2">
            <a:extLst>
              <a:ext uri="{FF2B5EF4-FFF2-40B4-BE49-F238E27FC236}">
                <a16:creationId xmlns:a16="http://schemas.microsoft.com/office/drawing/2014/main" id="{AC0B2081-73A0-4D9B-B4A8-C2611760EF4B}"/>
              </a:ext>
            </a:extLst>
          </p:cNvPr>
          <p:cNvSpPr txBox="1"/>
          <p:nvPr/>
        </p:nvSpPr>
        <p:spPr>
          <a:xfrm>
            <a:off x="1894615" y="1966020"/>
            <a:ext cx="360040" cy="369332"/>
          </a:xfrm>
          <a:prstGeom prst="rect">
            <a:avLst/>
          </a:prstGeom>
          <a:noFill/>
        </p:spPr>
        <p:txBody>
          <a:bodyPr wrap="square" rtlCol="0">
            <a:spAutoFit/>
          </a:bodyPr>
          <a:lstStyle/>
          <a:p>
            <a:r>
              <a:rPr lang="nl-NL" dirty="0"/>
              <a:t>Y</a:t>
            </a:r>
          </a:p>
        </p:txBody>
      </p:sp>
      <p:sp>
        <p:nvSpPr>
          <p:cNvPr id="14" name="Tekstvak 13">
            <a:extLst>
              <a:ext uri="{FF2B5EF4-FFF2-40B4-BE49-F238E27FC236}">
                <a16:creationId xmlns:a16="http://schemas.microsoft.com/office/drawing/2014/main" id="{EE83433E-3C0F-432A-A4B9-96AF2743BB5D}"/>
              </a:ext>
            </a:extLst>
          </p:cNvPr>
          <p:cNvSpPr txBox="1"/>
          <p:nvPr/>
        </p:nvSpPr>
        <p:spPr>
          <a:xfrm>
            <a:off x="3135941" y="2604693"/>
            <a:ext cx="360040" cy="369332"/>
          </a:xfrm>
          <a:prstGeom prst="rect">
            <a:avLst/>
          </a:prstGeom>
          <a:noFill/>
        </p:spPr>
        <p:txBody>
          <a:bodyPr wrap="square" rtlCol="0">
            <a:spAutoFit/>
          </a:bodyPr>
          <a:lstStyle/>
          <a:p>
            <a:r>
              <a:rPr lang="nl-NL" dirty="0"/>
              <a:t>X</a:t>
            </a:r>
          </a:p>
        </p:txBody>
      </p:sp>
      <p:sp>
        <p:nvSpPr>
          <p:cNvPr id="5" name="Pijl: rechts 4">
            <a:extLst>
              <a:ext uri="{FF2B5EF4-FFF2-40B4-BE49-F238E27FC236}">
                <a16:creationId xmlns:a16="http://schemas.microsoft.com/office/drawing/2014/main" id="{667909F3-03A2-4033-BA62-686A05506462}"/>
              </a:ext>
            </a:extLst>
          </p:cNvPr>
          <p:cNvSpPr/>
          <p:nvPr/>
        </p:nvSpPr>
        <p:spPr>
          <a:xfrm>
            <a:off x="3582065" y="2638353"/>
            <a:ext cx="978408" cy="242825"/>
          </a:xfrm>
          <a:prstGeom prst="rightArrow">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AC1D9239-5815-45DB-9F53-13A174B3C3C2}"/>
              </a:ext>
            </a:extLst>
          </p:cNvPr>
          <p:cNvSpPr txBox="1"/>
          <p:nvPr/>
        </p:nvSpPr>
        <p:spPr>
          <a:xfrm>
            <a:off x="4724648" y="2060848"/>
            <a:ext cx="278192" cy="523220"/>
          </a:xfrm>
          <a:prstGeom prst="rect">
            <a:avLst/>
          </a:prstGeom>
          <a:noFill/>
        </p:spPr>
        <p:txBody>
          <a:bodyPr wrap="square" rtlCol="0">
            <a:spAutoFit/>
          </a:bodyPr>
          <a:lstStyle/>
          <a:p>
            <a:r>
              <a:rPr lang="nl-NL" sz="2800" b="1" dirty="0">
                <a:solidFill>
                  <a:srgbClr val="009900"/>
                </a:solidFill>
              </a:rPr>
              <a:t>.</a:t>
            </a:r>
          </a:p>
        </p:txBody>
      </p:sp>
      <p:sp>
        <p:nvSpPr>
          <p:cNvPr id="18" name="Tekstvak 17">
            <a:extLst>
              <a:ext uri="{FF2B5EF4-FFF2-40B4-BE49-F238E27FC236}">
                <a16:creationId xmlns:a16="http://schemas.microsoft.com/office/drawing/2014/main" id="{2FBFB3B1-0BC3-49C3-9F8E-C0818291E1D3}"/>
              </a:ext>
            </a:extLst>
          </p:cNvPr>
          <p:cNvSpPr txBox="1"/>
          <p:nvPr/>
        </p:nvSpPr>
        <p:spPr>
          <a:xfrm>
            <a:off x="4880013" y="2716673"/>
            <a:ext cx="278192" cy="523220"/>
          </a:xfrm>
          <a:prstGeom prst="rect">
            <a:avLst/>
          </a:prstGeom>
          <a:noFill/>
        </p:spPr>
        <p:txBody>
          <a:bodyPr wrap="square" rtlCol="0">
            <a:spAutoFit/>
          </a:bodyPr>
          <a:lstStyle/>
          <a:p>
            <a:r>
              <a:rPr lang="nl-NL" sz="2800" b="1" dirty="0">
                <a:solidFill>
                  <a:srgbClr val="009900"/>
                </a:solidFill>
              </a:rPr>
              <a:t>.</a:t>
            </a:r>
          </a:p>
        </p:txBody>
      </p:sp>
      <p:sp>
        <p:nvSpPr>
          <p:cNvPr id="19" name="Tekstvak 18">
            <a:extLst>
              <a:ext uri="{FF2B5EF4-FFF2-40B4-BE49-F238E27FC236}">
                <a16:creationId xmlns:a16="http://schemas.microsoft.com/office/drawing/2014/main" id="{7D8238DB-4BDF-4F8A-901C-26B5C666BA51}"/>
              </a:ext>
            </a:extLst>
          </p:cNvPr>
          <p:cNvSpPr txBox="1"/>
          <p:nvPr/>
        </p:nvSpPr>
        <p:spPr>
          <a:xfrm>
            <a:off x="5034306" y="2960751"/>
            <a:ext cx="278192" cy="523220"/>
          </a:xfrm>
          <a:prstGeom prst="rect">
            <a:avLst/>
          </a:prstGeom>
          <a:noFill/>
        </p:spPr>
        <p:txBody>
          <a:bodyPr wrap="square" rtlCol="0">
            <a:spAutoFit/>
          </a:bodyPr>
          <a:lstStyle/>
          <a:p>
            <a:r>
              <a:rPr lang="nl-NL" sz="2800" b="1" dirty="0">
                <a:solidFill>
                  <a:srgbClr val="009900"/>
                </a:solidFill>
              </a:rPr>
              <a:t>.</a:t>
            </a:r>
          </a:p>
        </p:txBody>
      </p:sp>
      <p:sp>
        <p:nvSpPr>
          <p:cNvPr id="20" name="Tekstvak 19">
            <a:extLst>
              <a:ext uri="{FF2B5EF4-FFF2-40B4-BE49-F238E27FC236}">
                <a16:creationId xmlns:a16="http://schemas.microsoft.com/office/drawing/2014/main" id="{242089CB-D954-420A-BA3E-8F4055BD9D42}"/>
              </a:ext>
            </a:extLst>
          </p:cNvPr>
          <p:cNvSpPr txBox="1"/>
          <p:nvPr/>
        </p:nvSpPr>
        <p:spPr>
          <a:xfrm>
            <a:off x="5180786" y="3142442"/>
            <a:ext cx="278192" cy="523220"/>
          </a:xfrm>
          <a:prstGeom prst="rect">
            <a:avLst/>
          </a:prstGeom>
          <a:noFill/>
        </p:spPr>
        <p:txBody>
          <a:bodyPr wrap="square" rtlCol="0">
            <a:spAutoFit/>
          </a:bodyPr>
          <a:lstStyle/>
          <a:p>
            <a:r>
              <a:rPr lang="nl-NL" sz="2800" b="1" dirty="0">
                <a:solidFill>
                  <a:srgbClr val="009900"/>
                </a:solidFill>
              </a:rPr>
              <a:t>.</a:t>
            </a:r>
          </a:p>
        </p:txBody>
      </p:sp>
      <p:sp>
        <p:nvSpPr>
          <p:cNvPr id="21" name="Tekstvak 20">
            <a:extLst>
              <a:ext uri="{FF2B5EF4-FFF2-40B4-BE49-F238E27FC236}">
                <a16:creationId xmlns:a16="http://schemas.microsoft.com/office/drawing/2014/main" id="{6159B6B2-4BCA-492F-B546-9331908DEF84}"/>
              </a:ext>
            </a:extLst>
          </p:cNvPr>
          <p:cNvSpPr txBox="1"/>
          <p:nvPr/>
        </p:nvSpPr>
        <p:spPr>
          <a:xfrm>
            <a:off x="5346892" y="3232614"/>
            <a:ext cx="278192" cy="523220"/>
          </a:xfrm>
          <a:prstGeom prst="rect">
            <a:avLst/>
          </a:prstGeom>
          <a:noFill/>
        </p:spPr>
        <p:txBody>
          <a:bodyPr wrap="square" rtlCol="0">
            <a:spAutoFit/>
          </a:bodyPr>
          <a:lstStyle/>
          <a:p>
            <a:r>
              <a:rPr lang="nl-NL" sz="2800" b="1" dirty="0">
                <a:solidFill>
                  <a:srgbClr val="009900"/>
                </a:solidFill>
              </a:rPr>
              <a:t>.</a:t>
            </a:r>
          </a:p>
        </p:txBody>
      </p:sp>
      <p:sp>
        <p:nvSpPr>
          <p:cNvPr id="22" name="Tekstvak 21">
            <a:extLst>
              <a:ext uri="{FF2B5EF4-FFF2-40B4-BE49-F238E27FC236}">
                <a16:creationId xmlns:a16="http://schemas.microsoft.com/office/drawing/2014/main" id="{3616B635-3F15-49DE-BAF1-3205B96A51BB}"/>
              </a:ext>
            </a:extLst>
          </p:cNvPr>
          <p:cNvSpPr txBox="1"/>
          <p:nvPr/>
        </p:nvSpPr>
        <p:spPr>
          <a:xfrm>
            <a:off x="5529776" y="3286435"/>
            <a:ext cx="278192" cy="523220"/>
          </a:xfrm>
          <a:prstGeom prst="rect">
            <a:avLst/>
          </a:prstGeom>
          <a:noFill/>
        </p:spPr>
        <p:txBody>
          <a:bodyPr wrap="square" rtlCol="0">
            <a:spAutoFit/>
          </a:bodyPr>
          <a:lstStyle/>
          <a:p>
            <a:r>
              <a:rPr lang="nl-NL" sz="2800" b="1" dirty="0">
                <a:solidFill>
                  <a:srgbClr val="009900"/>
                </a:solidFill>
              </a:rPr>
              <a:t>.</a:t>
            </a:r>
          </a:p>
        </p:txBody>
      </p:sp>
      <p:sp>
        <p:nvSpPr>
          <p:cNvPr id="23" name="Tekstvak 22">
            <a:extLst>
              <a:ext uri="{FF2B5EF4-FFF2-40B4-BE49-F238E27FC236}">
                <a16:creationId xmlns:a16="http://schemas.microsoft.com/office/drawing/2014/main" id="{5EE254B0-0D63-47EA-8EAC-633CF024AFA6}"/>
              </a:ext>
            </a:extLst>
          </p:cNvPr>
          <p:cNvSpPr txBox="1"/>
          <p:nvPr/>
        </p:nvSpPr>
        <p:spPr>
          <a:xfrm>
            <a:off x="5706932" y="3323209"/>
            <a:ext cx="278192" cy="523220"/>
          </a:xfrm>
          <a:prstGeom prst="rect">
            <a:avLst/>
          </a:prstGeom>
          <a:noFill/>
        </p:spPr>
        <p:txBody>
          <a:bodyPr wrap="square" rtlCol="0">
            <a:spAutoFit/>
          </a:bodyPr>
          <a:lstStyle/>
          <a:p>
            <a:r>
              <a:rPr lang="nl-NL" sz="2800" b="1" dirty="0">
                <a:solidFill>
                  <a:srgbClr val="009900"/>
                </a:solidFill>
              </a:rPr>
              <a:t>.</a:t>
            </a:r>
          </a:p>
        </p:txBody>
      </p:sp>
      <p:cxnSp>
        <p:nvCxnSpPr>
          <p:cNvPr id="24" name="Rechte verbindingslijn 23">
            <a:extLst>
              <a:ext uri="{FF2B5EF4-FFF2-40B4-BE49-F238E27FC236}">
                <a16:creationId xmlns:a16="http://schemas.microsoft.com/office/drawing/2014/main" id="{4956EE25-C302-4F74-A606-83ED75701635}"/>
              </a:ext>
            </a:extLst>
          </p:cNvPr>
          <p:cNvCxnSpPr>
            <a:cxnSpLocks/>
          </p:cNvCxnSpPr>
          <p:nvPr/>
        </p:nvCxnSpPr>
        <p:spPr>
          <a:xfrm>
            <a:off x="4724648" y="3785540"/>
            <a:ext cx="1374415" cy="23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E29062DA-DC55-4EED-ACEC-BBF3C1C3EC73}"/>
              </a:ext>
            </a:extLst>
          </p:cNvPr>
          <p:cNvCxnSpPr>
            <a:cxnSpLocks/>
          </p:cNvCxnSpPr>
          <p:nvPr/>
        </p:nvCxnSpPr>
        <p:spPr>
          <a:xfrm>
            <a:off x="4696615" y="1895125"/>
            <a:ext cx="49960" cy="189391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B13D427C-EDC3-47FD-B1B8-5C0D4792EB43}"/>
              </a:ext>
            </a:extLst>
          </p:cNvPr>
          <p:cNvCxnSpPr>
            <a:cxnSpLocks/>
          </p:cNvCxnSpPr>
          <p:nvPr/>
        </p:nvCxnSpPr>
        <p:spPr>
          <a:xfrm flipV="1">
            <a:off x="1499088" y="2252655"/>
            <a:ext cx="1450667" cy="132036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xEl>
                                              <p:pRg st="10" end="10"/>
                                            </p:txEl>
                                          </p:spTgt>
                                        </p:tgtEl>
                                        <p:attrNameLst>
                                          <p:attrName>style.visibility</p:attrName>
                                        </p:attrNameLst>
                                      </p:cBhvr>
                                      <p:to>
                                        <p:strVal val="visible"/>
                                      </p:to>
                                    </p:set>
                                    <p:anim calcmode="lin" valueType="num">
                                      <p:cBhvr additive="base">
                                        <p:cTn id="15"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xEl>
                                              <p:pRg st="11" end="11"/>
                                            </p:txEl>
                                          </p:spTgt>
                                        </p:tgtEl>
                                        <p:attrNameLst>
                                          <p:attrName>style.visibility</p:attrName>
                                        </p:attrNameLst>
                                      </p:cBhvr>
                                      <p:to>
                                        <p:strVal val="visible"/>
                                      </p:to>
                                    </p:set>
                                    <p:anim calcmode="lin" valueType="num">
                                      <p:cBhvr additive="base">
                                        <p:cTn id="49" dur="500" fill="hold"/>
                                        <p:tgtEl>
                                          <p:spTgt spid="10">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txEl>
                                              <p:pRg st="11" end="11"/>
                                            </p:txEl>
                                          </p:spTgt>
                                        </p:tgtEl>
                                        <p:attrNameLst>
                                          <p:attrName>ppt_y</p:attrName>
                                        </p:attrNameLst>
                                      </p:cBhvr>
                                      <p:tavLst>
                                        <p:tav tm="0">
                                          <p:val>
                                            <p:strVal val="1+#ppt_h/2"/>
                                          </p:val>
                                        </p:tav>
                                        <p:tav tm="100000">
                                          <p:val>
                                            <p:strVal val="#ppt_y"/>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750"/>
                                        <p:tgtEl>
                                          <p:spTgt spid="5"/>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par>
                                <p:cTn id="58" presetID="2" presetClass="entr" presetSubtype="8"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childTnLst>
                          </p:cTn>
                        </p:par>
                        <p:par>
                          <p:cTn id="62" fill="hold">
                            <p:stCondLst>
                              <p:cond delay="2750"/>
                            </p:stCondLst>
                            <p:childTnLst>
                              <p:par>
                                <p:cTn id="63" presetID="1" presetClass="entr" presetSubtype="0" fill="hold" nodeType="after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0">
                                            <p:txEl>
                                              <p:pRg st="12" end="12"/>
                                            </p:txEl>
                                          </p:spTgt>
                                        </p:tgtEl>
                                        <p:attrNameLst>
                                          <p:attrName>style.visibility</p:attrName>
                                        </p:attrNameLst>
                                      </p:cBhvr>
                                      <p:to>
                                        <p:strVal val="visible"/>
                                      </p:to>
                                    </p:set>
                                    <p:anim calcmode="lin" valueType="num">
                                      <p:cBhvr additive="base">
                                        <p:cTn id="69" dur="500" fill="hold"/>
                                        <p:tgtEl>
                                          <p:spTgt spid="10">
                                            <p:txEl>
                                              <p:pRg st="12" end="1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0">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p:bldP spid="17" grpId="0"/>
      <p:bldP spid="3" grpId="0"/>
      <p:bldP spid="14" grpId="0"/>
      <p:bldP spid="5" grpId="0" animBg="1"/>
      <p:bldP spid="11" grpId="0"/>
      <p:bldP spid="18" grpId="0"/>
      <p:bldP spid="19" grpId="0"/>
      <p:bldP spid="20" grpId="0"/>
      <p:bldP spid="21" grpId="0"/>
      <p:bldP spid="22"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5" name="Tijdelijke aanduiding voor inhoud 4" descr="Boek Galois 001.jpg"/>
          <p:cNvPicPr>
            <a:picLocks noGrp="1" noChangeAspect="1"/>
          </p:cNvPicPr>
          <p:nvPr>
            <p:ph sz="quarter" idx="1"/>
          </p:nvPr>
        </p:nvPicPr>
        <p:blipFill>
          <a:blip r:embed="rId2" cstate="print"/>
          <a:stretch>
            <a:fillRect/>
          </a:stretch>
        </p:blipFill>
        <p:spPr>
          <a:xfrm>
            <a:off x="3359696" y="96462"/>
            <a:ext cx="4248472" cy="6698351"/>
          </a:xfrm>
        </p:spPr>
      </p:pic>
      <p:sp>
        <p:nvSpPr>
          <p:cNvPr id="4" name="Tijdelijke aanduiding voor dianummer 3"/>
          <p:cNvSpPr>
            <a:spLocks noGrp="1"/>
          </p:cNvSpPr>
          <p:nvPr>
            <p:ph type="sldNum" sz="quarter" idx="15"/>
          </p:nvPr>
        </p:nvSpPr>
        <p:spPr/>
        <p:txBody>
          <a:bodyPr/>
          <a:lstStyle/>
          <a:p>
            <a:fld id="{528DF2CE-BAE9-4C0B-A3F3-E37A484A2053}" type="slidenum">
              <a:rPr lang="nl-NL" smtClean="0"/>
              <a:pPr/>
              <a:t>44</a:t>
            </a:fld>
            <a:endParaRPr lang="nl-NL"/>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1663" y="330225"/>
            <a:ext cx="8219256" cy="868958"/>
          </a:xfrm>
        </p:spPr>
        <p:txBody>
          <a:bodyPr>
            <a:noAutofit/>
          </a:bodyPr>
          <a:lstStyle/>
          <a:p>
            <a:r>
              <a:rPr lang="nl-NL" sz="3600" b="1">
                <a:solidFill>
                  <a:schemeClr val="accent1">
                    <a:lumMod val="75000"/>
                  </a:schemeClr>
                </a:solidFill>
                <a:latin typeface="Yu Gothic UI Light" panose="020B0300000000000000" pitchFamily="34" charset="-128"/>
                <a:ea typeface="Yu Gothic UI Light" panose="020B0300000000000000" pitchFamily="34" charset="-128"/>
              </a:rPr>
              <a:t>Evariste</a:t>
            </a:r>
            <a: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t> Galois (1811-1832)</a:t>
            </a:r>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45</a:t>
            </a:fld>
            <a:endParaRPr lang="nl-NL"/>
          </a:p>
        </p:txBody>
      </p:sp>
      <p:sp>
        <p:nvSpPr>
          <p:cNvPr id="7" name="Tijdelijke aanduiding voor inhoud 6"/>
          <p:cNvSpPr txBox="1">
            <a:spLocks noGrp="1"/>
          </p:cNvSpPr>
          <p:nvPr>
            <p:ph sz="quarter" idx="1"/>
          </p:nvPr>
        </p:nvSpPr>
        <p:spPr>
          <a:xfrm>
            <a:off x="553763" y="1238500"/>
            <a:ext cx="10956088" cy="10033516"/>
          </a:xfrm>
          <a:prstGeom prst="rect">
            <a:avLst/>
          </a:prstGeom>
          <a:noFill/>
        </p:spPr>
        <p:txBody>
          <a:bodyPr wrap="square" rtlCol="0">
            <a:spAutoFit/>
          </a:bodyPr>
          <a:lstStyle/>
          <a:p>
            <a:r>
              <a:rPr lang="nl-NL" dirty="0" err="1"/>
              <a:t>Evariste</a:t>
            </a:r>
            <a:r>
              <a:rPr lang="nl-NL" dirty="0"/>
              <a:t> Galois is een fel republikeinse jongeling. Hij is maatschappelijk beschadigd door de zelfmoord van zijn vader en de afwijzingen van toelating tot </a:t>
            </a:r>
            <a:r>
              <a:rPr lang="nl-NL" dirty="0" err="1"/>
              <a:t>Ecòle</a:t>
            </a:r>
            <a:r>
              <a:rPr lang="nl-NL" dirty="0"/>
              <a:t> </a:t>
            </a:r>
            <a:r>
              <a:rPr lang="nl-NL" dirty="0" err="1"/>
              <a:t>Polytechnique</a:t>
            </a:r>
            <a:r>
              <a:rPr lang="nl-NL" dirty="0"/>
              <a:t>. </a:t>
            </a:r>
          </a:p>
          <a:p>
            <a:r>
              <a:rPr lang="nl-NL" dirty="0"/>
              <a:t>Die afwijzing strookt niet met een op 17 jarige leeftijd al gepubliceerd wetenschappelijke werk.</a:t>
            </a:r>
          </a:p>
          <a:p>
            <a:r>
              <a:rPr lang="nl-NL" dirty="0"/>
              <a:t>Vanwege een politiek en/of amoureus conflict wordt hij tot een duel uitgedaagd en overleeft dat niet en sterft op 20-jarige leeftijd.</a:t>
            </a:r>
          </a:p>
          <a:p>
            <a:r>
              <a:rPr lang="nl-NL" dirty="0"/>
              <a:t>De avond voor het duel heeft hij al zijn ideeën gehaast op papier gezet: </a:t>
            </a:r>
          </a:p>
          <a:p>
            <a:r>
              <a:rPr lang="nl-NL" dirty="0"/>
              <a:t>“</a:t>
            </a:r>
            <a:r>
              <a:rPr lang="nl-NL" i="1" dirty="0"/>
              <a:t>je </a:t>
            </a:r>
            <a:r>
              <a:rPr lang="nl-NL" i="1" dirty="0" err="1"/>
              <a:t>n’ai</a:t>
            </a:r>
            <a:r>
              <a:rPr lang="nl-NL" i="1" dirty="0"/>
              <a:t> pas </a:t>
            </a:r>
            <a:r>
              <a:rPr lang="nl-NL" i="1" dirty="0" err="1"/>
              <a:t>le</a:t>
            </a:r>
            <a:r>
              <a:rPr lang="nl-NL" i="1" dirty="0"/>
              <a:t> temp….”</a:t>
            </a:r>
            <a:r>
              <a:rPr lang="nl-NL" dirty="0"/>
              <a:t>; dat bleek een eerste  aanzet tot de </a:t>
            </a:r>
            <a:r>
              <a:rPr lang="nl-NL" b="1" dirty="0"/>
              <a:t>groepentheorie</a:t>
            </a:r>
            <a:r>
              <a:rPr lang="nl-NL" dirty="0"/>
              <a:t> te zijn, die het aanzien en de ontwikkeling van de wiskunde </a:t>
            </a:r>
            <a:r>
              <a:rPr lang="nl-NL" b="1" dirty="0"/>
              <a:t>totaal veranderde</a:t>
            </a:r>
            <a:r>
              <a:rPr lang="nl-NL" dirty="0"/>
              <a:t>. Hij introduceerde onder meer een nieuw fundamenteel wiskundig concept:  het begrip symmetrie.</a:t>
            </a:r>
          </a:p>
          <a:p>
            <a:r>
              <a:rPr lang="nl-NL" dirty="0"/>
              <a:t>Er wordt weleens gefilosofeerd over hoe de wiskunde zich zou hebben ontwikkeld als dit genie was blijven leven.</a:t>
            </a:r>
          </a:p>
          <a:p>
            <a:endParaRPr lang="nl-NL" i="1" dirty="0"/>
          </a:p>
          <a:p>
            <a:endParaRPr lang="nl-NL" i="1" dirty="0"/>
          </a:p>
          <a:p>
            <a:endParaRPr lang="nl-NL" i="1" dirty="0"/>
          </a:p>
          <a:p>
            <a:endParaRPr lang="nl-NL" i="1" dirty="0"/>
          </a:p>
          <a:p>
            <a:endParaRPr lang="nl-NL" i="1" dirty="0"/>
          </a:p>
          <a:p>
            <a:endParaRPr lang="nl-NL" i="1" dirty="0"/>
          </a:p>
          <a:p>
            <a:endParaRPr lang="nl-NL" i="1" dirty="0"/>
          </a:p>
          <a:p>
            <a:endParaRPr lang="nl-NL" i="1" dirty="0"/>
          </a:p>
          <a:p>
            <a:endParaRPr lang="nl-NL" i="1" dirty="0"/>
          </a:p>
          <a:p>
            <a:r>
              <a:rPr lang="nl-NL" i="1" dirty="0"/>
              <a:t> </a:t>
            </a:r>
          </a:p>
        </p:txBody>
      </p:sp>
      <p:pic>
        <p:nvPicPr>
          <p:cNvPr id="53252" name="Picture 4" descr="D:\Probus\Geschiedenis Wisk\Evariste_galois.jpg"/>
          <p:cNvPicPr>
            <a:picLocks noChangeAspect="1" noChangeArrowheads="1"/>
          </p:cNvPicPr>
          <p:nvPr/>
        </p:nvPicPr>
        <p:blipFill>
          <a:blip r:embed="rId3" cstate="print"/>
          <a:srcRect/>
          <a:stretch>
            <a:fillRect/>
          </a:stretch>
        </p:blipFill>
        <p:spPr bwMode="auto">
          <a:xfrm>
            <a:off x="964413" y="1238500"/>
            <a:ext cx="4226156" cy="5468388"/>
          </a:xfrm>
          <a:prstGeom prst="rect">
            <a:avLst/>
          </a:prstGeom>
          <a:noFill/>
        </p:spPr>
      </p:pic>
      <p:pic>
        <p:nvPicPr>
          <p:cNvPr id="6" name="Picture 4" descr="D:\Probus\Geschiedenis Wisk\Evariste_galois.jpg"/>
          <p:cNvPicPr>
            <a:picLocks noChangeAspect="1" noChangeArrowheads="1"/>
          </p:cNvPicPr>
          <p:nvPr/>
        </p:nvPicPr>
        <p:blipFill>
          <a:blip r:embed="rId3" cstate="print"/>
          <a:srcRect/>
          <a:stretch>
            <a:fillRect/>
          </a:stretch>
        </p:blipFill>
        <p:spPr bwMode="auto">
          <a:xfrm>
            <a:off x="10003283" y="0"/>
            <a:ext cx="1224304" cy="1584176"/>
          </a:xfrm>
          <a:prstGeom prst="rect">
            <a:avLst/>
          </a:prstGeom>
          <a:noFill/>
        </p:spPr>
      </p:pic>
      <p:pic>
        <p:nvPicPr>
          <p:cNvPr id="5" name="Afbeelding 4" descr="Afbeelding met tekst&#10;&#10;Automatisch gegenereerde beschrijving">
            <a:extLst>
              <a:ext uri="{FF2B5EF4-FFF2-40B4-BE49-F238E27FC236}">
                <a16:creationId xmlns:a16="http://schemas.microsoft.com/office/drawing/2014/main" id="{F7A0B8E4-DCD7-44A7-83B0-D019F3A72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128" y="1584176"/>
            <a:ext cx="4127337" cy="6260476"/>
          </a:xfrm>
          <a:prstGeom prst="rect">
            <a:avLst/>
          </a:prstGeom>
        </p:spPr>
      </p:pic>
      <p:sp>
        <p:nvSpPr>
          <p:cNvPr id="8" name="Ovaal 7">
            <a:extLst>
              <a:ext uri="{FF2B5EF4-FFF2-40B4-BE49-F238E27FC236}">
                <a16:creationId xmlns:a16="http://schemas.microsoft.com/office/drawing/2014/main" id="{51496514-F01F-4DF0-82CF-A29FBC4879F9}"/>
              </a:ext>
            </a:extLst>
          </p:cNvPr>
          <p:cNvSpPr/>
          <p:nvPr/>
        </p:nvSpPr>
        <p:spPr>
          <a:xfrm rot="20683066">
            <a:off x="7914744" y="6152427"/>
            <a:ext cx="1163595" cy="29682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3252"/>
                                        </p:tgtEl>
                                        <p:attrNameLst>
                                          <p:attrName>style.visibility</p:attrName>
                                        </p:attrNameLst>
                                      </p:cBhvr>
                                      <p:to>
                                        <p:strVal val="visible"/>
                                      </p:to>
                                    </p:set>
                                    <p:animEffect transition="in" filter="blinds(horizontal)">
                                      <p:cBhvr>
                                        <p:cTn id="15" dur="500"/>
                                        <p:tgtEl>
                                          <p:spTgt spid="5325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53252"/>
                                        </p:tgtEl>
                                      </p:cBhvr>
                                    </p:animEffect>
                                    <p:set>
                                      <p:cBhvr>
                                        <p:cTn id="20" dur="1" fill="hold">
                                          <p:stCondLst>
                                            <p:cond delay="499"/>
                                          </p:stCondLst>
                                        </p:cTn>
                                        <p:tgtEl>
                                          <p:spTgt spid="5325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2" presetClass="entr" presetSubtype="4" fill="hold" nodeType="withEffect">
                                  <p:stCondLst>
                                    <p:cond delay="0"/>
                                  </p:stCondLst>
                                  <p:childTnLst>
                                    <p:set>
                                      <p:cBhvr>
                                        <p:cTn id="56" dur="1" fill="hold">
                                          <p:stCondLst>
                                            <p:cond delay="0"/>
                                          </p:stCondLst>
                                        </p:cTn>
                                        <p:tgtEl>
                                          <p:spTgt spid="7">
                                            <p:txEl>
                                              <p:pRg st="5" end="5"/>
                                            </p:txEl>
                                          </p:spTgt>
                                        </p:tgtEl>
                                        <p:attrNameLst>
                                          <p:attrName>style.visibility</p:attrName>
                                        </p:attrNameLst>
                                      </p:cBhvr>
                                      <p:to>
                                        <p:strVal val="visible"/>
                                      </p:to>
                                    </p:set>
                                    <p:anim calcmode="lin" valueType="num">
                                      <p:cBhvr additive="base">
                                        <p:cTn id="5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416" y="-108121"/>
            <a:ext cx="7467600" cy="1143000"/>
          </a:xfrm>
        </p:spPr>
        <p:txBody>
          <a:bodyPr/>
          <a:lstStyle/>
          <a:p>
            <a:r>
              <a:rPr lang="nl-NL" b="1" dirty="0" err="1">
                <a:solidFill>
                  <a:schemeClr val="accent1">
                    <a:lumMod val="75000"/>
                  </a:schemeClr>
                </a:solidFill>
                <a:latin typeface="Yu Gothic UI Light" panose="020B0300000000000000" pitchFamily="34" charset="-128"/>
                <a:ea typeface="Yu Gothic UI Light" panose="020B0300000000000000" pitchFamily="34" charset="-128"/>
              </a:rPr>
              <a:t>Evariste</a:t>
            </a:r>
            <a:r>
              <a:rPr lang="nl-NL" b="1" dirty="0">
                <a:solidFill>
                  <a:schemeClr val="accent1">
                    <a:lumMod val="75000"/>
                  </a:schemeClr>
                </a:solidFill>
                <a:latin typeface="Yu Gothic UI Light" panose="020B0300000000000000" pitchFamily="34" charset="-128"/>
                <a:ea typeface="Yu Gothic UI Light" panose="020B0300000000000000" pitchFamily="34" charset="-128"/>
              </a:rPr>
              <a:t> </a:t>
            </a:r>
            <a:r>
              <a:rPr lang="nl-NL" b="1" dirty="0" err="1">
                <a:solidFill>
                  <a:schemeClr val="accent1">
                    <a:lumMod val="75000"/>
                  </a:schemeClr>
                </a:solidFill>
                <a:latin typeface="Yu Gothic UI Light" panose="020B0300000000000000" pitchFamily="34" charset="-128"/>
                <a:ea typeface="Yu Gothic UI Light" panose="020B0300000000000000" pitchFamily="34" charset="-128"/>
              </a:rPr>
              <a:t>Galois</a:t>
            </a:r>
            <a:endParaRPr lang="nl-NL" b="1" dirty="0">
              <a:solidFill>
                <a:schemeClr val="accent1">
                  <a:lumMod val="75000"/>
                </a:schemeClr>
              </a:solidFill>
              <a:latin typeface="Yu Gothic UI Light" panose="020B0300000000000000" pitchFamily="34" charset="-128"/>
              <a:ea typeface="Yu Gothic UI Light" panose="020B0300000000000000" pitchFamily="34" charset="-128"/>
            </a:endParaRPr>
          </a:p>
        </p:txBody>
      </p:sp>
      <p:sp>
        <p:nvSpPr>
          <p:cNvPr id="3" name="Tijdelijke aanduiding voor inhoud 2"/>
          <p:cNvSpPr>
            <a:spLocks noGrp="1"/>
          </p:cNvSpPr>
          <p:nvPr>
            <p:ph sz="quarter" idx="1"/>
          </p:nvPr>
        </p:nvSpPr>
        <p:spPr>
          <a:xfrm>
            <a:off x="526958" y="1111424"/>
            <a:ext cx="11124530" cy="5877272"/>
          </a:xfrm>
        </p:spPr>
        <p:txBody>
          <a:bodyPr>
            <a:normAutofit/>
          </a:bodyPr>
          <a:lstStyle/>
          <a:p>
            <a:r>
              <a:rPr lang="nl-NL" dirty="0"/>
              <a:t>Pas in 1846 wordt door Liouville de genialiteit van de ideeën</a:t>
            </a:r>
          </a:p>
          <a:p>
            <a:pPr marL="0" indent="0">
              <a:buNone/>
            </a:pPr>
            <a:r>
              <a:rPr lang="nl-NL" dirty="0"/>
              <a:t>    bekend en doorzien door onder meer Cauchy. </a:t>
            </a:r>
          </a:p>
          <a:p>
            <a:pPr marL="0" indent="0">
              <a:buNone/>
            </a:pPr>
            <a:r>
              <a:rPr lang="nl-NL" dirty="0"/>
              <a:t>    Later brengen publicaties van </a:t>
            </a:r>
            <a:r>
              <a:rPr lang="nl-NL" dirty="0" err="1"/>
              <a:t>Camil</a:t>
            </a:r>
            <a:r>
              <a:rPr lang="nl-NL" dirty="0"/>
              <a:t> Jordan, Felix Klein en </a:t>
            </a:r>
            <a:r>
              <a:rPr lang="nl-NL" dirty="0" err="1"/>
              <a:t>Sophus</a:t>
            </a:r>
            <a:r>
              <a:rPr lang="nl-NL" dirty="0"/>
              <a:t> Lie de </a:t>
            </a:r>
          </a:p>
          <a:p>
            <a:pPr marL="0" indent="0">
              <a:buNone/>
            </a:pPr>
            <a:r>
              <a:rPr lang="nl-NL"/>
              <a:t>    genialiteit </a:t>
            </a:r>
            <a:r>
              <a:rPr lang="nl-NL" dirty="0"/>
              <a:t>van Galois’ ideeën aan het licht (rond 1870).  </a:t>
            </a:r>
          </a:p>
          <a:p>
            <a:r>
              <a:rPr lang="nl-NL" dirty="0"/>
              <a:t> De theorie maakte het mogelijk om </a:t>
            </a:r>
            <a:r>
              <a:rPr lang="nl-NL" b="1" i="1" dirty="0"/>
              <a:t>te bewijzen </a:t>
            </a:r>
            <a:r>
              <a:rPr lang="nl-NL" dirty="0"/>
              <a:t>dat  </a:t>
            </a:r>
            <a:br>
              <a:rPr lang="nl-NL" dirty="0"/>
            </a:br>
            <a:r>
              <a:rPr lang="nl-NL" b="1" dirty="0"/>
              <a:t>i)</a:t>
            </a:r>
            <a:r>
              <a:rPr lang="nl-NL" dirty="0"/>
              <a:t> </a:t>
            </a:r>
            <a:r>
              <a:rPr lang="nl-NL" i="1" dirty="0"/>
              <a:t>x</a:t>
            </a:r>
            <a:r>
              <a:rPr lang="nl-NL" baseline="30000" dirty="0"/>
              <a:t>5 </a:t>
            </a:r>
            <a:r>
              <a:rPr lang="nl-NL" dirty="0"/>
              <a:t> + </a:t>
            </a:r>
            <a:r>
              <a:rPr lang="nl-NL" i="1" dirty="0"/>
              <a:t>ax</a:t>
            </a:r>
            <a:r>
              <a:rPr lang="nl-NL" baseline="30000" dirty="0"/>
              <a:t>4 </a:t>
            </a:r>
            <a:r>
              <a:rPr lang="nl-NL" dirty="0"/>
              <a:t> + </a:t>
            </a:r>
            <a:r>
              <a:rPr lang="nl-NL" i="1" dirty="0"/>
              <a:t>bx</a:t>
            </a:r>
            <a:r>
              <a:rPr lang="nl-NL" baseline="30000" dirty="0"/>
              <a:t>3   </a:t>
            </a:r>
            <a:r>
              <a:rPr lang="nl-NL" dirty="0"/>
              <a:t>+ c</a:t>
            </a:r>
            <a:r>
              <a:rPr lang="nl-NL" i="1" dirty="0"/>
              <a:t>x</a:t>
            </a:r>
            <a:r>
              <a:rPr lang="nl-NL" baseline="30000" dirty="0"/>
              <a:t>2</a:t>
            </a:r>
            <a:r>
              <a:rPr lang="nl-NL" dirty="0"/>
              <a:t>  + </a:t>
            </a:r>
            <a:r>
              <a:rPr lang="nl-NL" i="1" dirty="0"/>
              <a:t>dx</a:t>
            </a:r>
            <a:r>
              <a:rPr lang="nl-NL" baseline="30000" dirty="0"/>
              <a:t> </a:t>
            </a:r>
            <a:r>
              <a:rPr lang="nl-NL" dirty="0"/>
              <a:t> + </a:t>
            </a:r>
            <a:r>
              <a:rPr lang="nl-NL" i="1" dirty="0"/>
              <a:t>e</a:t>
            </a:r>
            <a:r>
              <a:rPr lang="nl-NL" dirty="0"/>
              <a:t> = 0 en alle nog hogere veeltermvergelijkingen geen algemene reële </a:t>
            </a:r>
            <a:r>
              <a:rPr lang="nl-NL" i="1" dirty="0"/>
              <a:t>algebraïsche</a:t>
            </a:r>
            <a:r>
              <a:rPr lang="nl-NL" dirty="0"/>
              <a:t> oplossingen hebben met welke wortelvormen (radicalen) dan ook,  </a:t>
            </a:r>
            <a:br>
              <a:rPr lang="nl-NL" dirty="0"/>
            </a:br>
            <a:r>
              <a:rPr lang="nl-NL" dirty="0"/>
              <a:t>(Abel-</a:t>
            </a:r>
            <a:r>
              <a:rPr lang="nl-NL" dirty="0" err="1"/>
              <a:t>Ruffini</a:t>
            </a:r>
            <a:r>
              <a:rPr lang="nl-NL" dirty="0"/>
              <a:t>, 1824)</a:t>
            </a:r>
          </a:p>
          <a:p>
            <a:r>
              <a:rPr lang="nl-NL" b="1" dirty="0"/>
              <a:t>ii)</a:t>
            </a:r>
            <a:r>
              <a:rPr lang="nl-NL" dirty="0"/>
              <a:t> de kwadratuur van de cirkel onmogelijk is, en tevens</a:t>
            </a:r>
          </a:p>
          <a:p>
            <a:r>
              <a:rPr lang="nl-NL" b="1" dirty="0"/>
              <a:t>iii) </a:t>
            </a:r>
            <a:r>
              <a:rPr lang="nl-NL" dirty="0"/>
              <a:t>de driedeling van een hoek met passer en liniaal onmogelijk is…….</a:t>
            </a:r>
          </a:p>
          <a:p>
            <a:r>
              <a:rPr lang="nl-NL" dirty="0"/>
              <a:t>Toepassingen van zijn (groepen)theorie in: de </a:t>
            </a:r>
            <a:r>
              <a:rPr lang="nl-NL" dirty="0" err="1"/>
              <a:t>quantumfysica</a:t>
            </a:r>
            <a:r>
              <a:rPr lang="nl-NL" dirty="0"/>
              <a:t>, kristallografie, cryptologie, scheikunde, waarschijnlijkheidsrekening en… in het ontwerp van de draaikubus van  Erna </a:t>
            </a:r>
            <a:r>
              <a:rPr lang="nl-NL" dirty="0" err="1"/>
              <a:t>Rubik</a:t>
            </a:r>
            <a:r>
              <a:rPr lang="nl-NL" dirty="0"/>
              <a:t>.</a:t>
            </a:r>
          </a:p>
          <a:p>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46</a:t>
            </a:fld>
            <a:endParaRPr lang="nl-NL"/>
          </a:p>
        </p:txBody>
      </p:sp>
      <p:sp>
        <p:nvSpPr>
          <p:cNvPr id="5632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nl-NL"/>
          </a:p>
        </p:txBody>
      </p:sp>
      <p:pic>
        <p:nvPicPr>
          <p:cNvPr id="7" name="Picture 4" descr="D:\Probus\Geschiedenis Wisk\Evariste_galois.jpg"/>
          <p:cNvPicPr>
            <a:picLocks noChangeAspect="1" noChangeArrowheads="1"/>
          </p:cNvPicPr>
          <p:nvPr/>
        </p:nvPicPr>
        <p:blipFill>
          <a:blip r:embed="rId2" cstate="print"/>
          <a:srcRect/>
          <a:stretch>
            <a:fillRect/>
          </a:stretch>
        </p:blipFill>
        <p:spPr bwMode="auto">
          <a:xfrm>
            <a:off x="10021690" y="-69583"/>
            <a:ext cx="1584467" cy="2050204"/>
          </a:xfrm>
          <a:prstGeom prst="rect">
            <a:avLst/>
          </a:prstGeom>
          <a:noFill/>
        </p:spPr>
      </p:pic>
      <p:pic>
        <p:nvPicPr>
          <p:cNvPr id="6" name="Afbeelding 5" descr="Afbeelding met cosmetisch&#10;&#10;Automatisch gegenereerde beschrijving">
            <a:extLst>
              <a:ext uri="{FF2B5EF4-FFF2-40B4-BE49-F238E27FC236}">
                <a16:creationId xmlns:a16="http://schemas.microsoft.com/office/drawing/2014/main" id="{C5F973B8-2AB7-47BC-94CB-24EC708AB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264" y="3220481"/>
            <a:ext cx="3400444" cy="3539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style.rotation</p:attrName>
                                        </p:attrNameLst>
                                      </p:cBhvr>
                                      <p:tavLst>
                                        <p:tav tm="0">
                                          <p:val>
                                            <p:fltVal val="90"/>
                                          </p:val>
                                        </p:tav>
                                        <p:tav tm="100000">
                                          <p:val>
                                            <p:fltVal val="0"/>
                                          </p:val>
                                        </p:tav>
                                      </p:tavLst>
                                    </p:anim>
                                    <p:animEffect transition="in" filter="fade">
                                      <p:cBhvr>
                                        <p:cTn id="4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9536" y="-387424"/>
            <a:ext cx="7467600" cy="1143000"/>
          </a:xfrm>
        </p:spPr>
        <p:txBody>
          <a:bodyPr>
            <a:normAutofit/>
          </a:body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“Historische” kwalificaties van wiskunde</a:t>
            </a:r>
          </a:p>
        </p:txBody>
      </p:sp>
      <p:sp>
        <p:nvSpPr>
          <p:cNvPr id="3" name="Tijdelijke aanduiding voor inhoud 2"/>
          <p:cNvSpPr>
            <a:spLocks noGrp="1"/>
          </p:cNvSpPr>
          <p:nvPr>
            <p:ph sz="quarter" idx="1"/>
          </p:nvPr>
        </p:nvSpPr>
        <p:spPr>
          <a:xfrm>
            <a:off x="407368" y="908720"/>
            <a:ext cx="11089231" cy="7056784"/>
          </a:xfrm>
        </p:spPr>
        <p:txBody>
          <a:bodyPr>
            <a:normAutofit lnSpcReduction="10000"/>
          </a:bodyPr>
          <a:lstStyle/>
          <a:p>
            <a:r>
              <a:rPr lang="nl-NL" b="1" dirty="0">
                <a:solidFill>
                  <a:schemeClr val="accent1">
                    <a:lumMod val="75000"/>
                  </a:schemeClr>
                </a:solidFill>
              </a:rPr>
              <a:t>Plato</a:t>
            </a:r>
            <a:r>
              <a:rPr lang="nl-NL" b="1" dirty="0">
                <a:solidFill>
                  <a:srgbClr val="FF3300"/>
                </a:solidFill>
              </a:rPr>
              <a:t>:</a:t>
            </a:r>
            <a:r>
              <a:rPr lang="nl-NL" dirty="0"/>
              <a:t> </a:t>
            </a:r>
            <a:r>
              <a:rPr lang="nl-NL" i="1" dirty="0"/>
              <a:t>Wat gymnastiek voor het lichaam is, is wiskunde voor de geest.</a:t>
            </a:r>
          </a:p>
          <a:p>
            <a:r>
              <a:rPr lang="nl-NL" b="1" dirty="0">
                <a:solidFill>
                  <a:srgbClr val="FF3300"/>
                </a:solidFill>
              </a:rPr>
              <a:t>Leonardo da Vinci:</a:t>
            </a:r>
            <a:r>
              <a:rPr lang="nl-NL" dirty="0"/>
              <a:t> ‘</a:t>
            </a:r>
            <a:r>
              <a:rPr lang="nl-NL" i="1" dirty="0"/>
              <a:t>Wie de mathematische zekerheden versmaadt, voedt zich met warwetenschap</a:t>
            </a:r>
          </a:p>
          <a:p>
            <a:r>
              <a:rPr lang="nl-NL" dirty="0"/>
              <a:t>(</a:t>
            </a:r>
            <a:r>
              <a:rPr lang="nl-NL" sz="2000" dirty="0"/>
              <a:t>en zal nooit het zwijgen weten op te leggen aan de tegenstrijdigheden van sofisterij, van welke men slechts een eeuwig marktgeschreeuw leert.</a:t>
            </a:r>
            <a:r>
              <a:rPr lang="nl-NL" i="1" dirty="0"/>
              <a:t>)</a:t>
            </a:r>
            <a:r>
              <a:rPr lang="nl-NL" dirty="0"/>
              <a:t>’ </a:t>
            </a:r>
          </a:p>
          <a:p>
            <a:r>
              <a:rPr lang="nl-NL" b="1" dirty="0">
                <a:solidFill>
                  <a:srgbClr val="FF3300"/>
                </a:solidFill>
              </a:rPr>
              <a:t>Pythagoras:</a:t>
            </a:r>
            <a:r>
              <a:rPr lang="nl-NL" dirty="0"/>
              <a:t> </a:t>
            </a:r>
            <a:r>
              <a:rPr lang="nl-NL" i="1" dirty="0"/>
              <a:t>Kennis vermenigvuldig je door het te delen</a:t>
            </a:r>
            <a:r>
              <a:rPr lang="nl-NL" dirty="0"/>
              <a:t>.</a:t>
            </a:r>
          </a:p>
          <a:p>
            <a:r>
              <a:rPr lang="nl-NL" b="1" dirty="0">
                <a:solidFill>
                  <a:srgbClr val="FF3300"/>
                </a:solidFill>
              </a:rPr>
              <a:t>Luther:</a:t>
            </a:r>
            <a:r>
              <a:rPr lang="nl-NL" dirty="0"/>
              <a:t> </a:t>
            </a:r>
            <a:r>
              <a:rPr lang="nl-NL" i="1" dirty="0"/>
              <a:t>Het</a:t>
            </a:r>
            <a:r>
              <a:rPr lang="nl-NL" dirty="0"/>
              <a:t> m</a:t>
            </a:r>
            <a:r>
              <a:rPr lang="nl-NL" i="1" dirty="0"/>
              <a:t>edicijn maakt mensen ziek, theologie maakt hen zondig en wiskunde maakt hen ongelukkig.</a:t>
            </a:r>
          </a:p>
          <a:p>
            <a:r>
              <a:rPr lang="nl-NL" b="1" dirty="0">
                <a:solidFill>
                  <a:schemeClr val="accent1">
                    <a:lumMod val="75000"/>
                  </a:schemeClr>
                </a:solidFill>
              </a:rPr>
              <a:t>Galilei</a:t>
            </a:r>
            <a:r>
              <a:rPr lang="nl-NL" b="1" dirty="0">
                <a:solidFill>
                  <a:srgbClr val="FF3300"/>
                </a:solidFill>
              </a:rPr>
              <a:t>:</a:t>
            </a:r>
            <a:r>
              <a:rPr lang="nl-NL" dirty="0"/>
              <a:t> </a:t>
            </a:r>
            <a:r>
              <a:rPr lang="nl-NL" i="1" dirty="0"/>
              <a:t>De</a:t>
            </a:r>
            <a:r>
              <a:rPr lang="nl-NL" dirty="0"/>
              <a:t> </a:t>
            </a:r>
            <a:r>
              <a:rPr lang="nl-NL" i="1" dirty="0"/>
              <a:t>natuurwetenschappen zijn geschreven in de taal van de wiskunde.</a:t>
            </a:r>
          </a:p>
          <a:p>
            <a:r>
              <a:rPr lang="nl-NL" b="1" dirty="0">
                <a:solidFill>
                  <a:schemeClr val="accent1">
                    <a:lumMod val="75000"/>
                  </a:schemeClr>
                </a:solidFill>
              </a:rPr>
              <a:t>Napoleon:</a:t>
            </a:r>
            <a:r>
              <a:rPr lang="nl-NL" dirty="0"/>
              <a:t> (geparafraseerd) </a:t>
            </a:r>
            <a:r>
              <a:rPr lang="nl-NL" i="1" dirty="0"/>
              <a:t>Een wetenschap bevat zoveel niveau als dat het wiskunde bevat.</a:t>
            </a:r>
            <a:endParaRPr lang="nl-NL" dirty="0"/>
          </a:p>
          <a:p>
            <a:r>
              <a:rPr lang="nl-NL" dirty="0"/>
              <a:t>Speciaal voor deze gelegenheid: </a:t>
            </a:r>
            <a:r>
              <a:rPr lang="nl-NL" b="1" dirty="0">
                <a:solidFill>
                  <a:schemeClr val="accent1">
                    <a:lumMod val="75000"/>
                  </a:schemeClr>
                </a:solidFill>
              </a:rPr>
              <a:t>J.W.L. </a:t>
            </a:r>
            <a:r>
              <a:rPr lang="nl-NL" b="1" dirty="0" err="1">
                <a:solidFill>
                  <a:schemeClr val="accent1">
                    <a:lumMod val="75000"/>
                  </a:schemeClr>
                </a:solidFill>
              </a:rPr>
              <a:t>Glaisher</a:t>
            </a:r>
            <a:r>
              <a:rPr lang="nl-NL" dirty="0"/>
              <a:t>:</a:t>
            </a:r>
            <a:br>
              <a:rPr lang="nl-NL" dirty="0"/>
            </a:br>
            <a:r>
              <a:rPr lang="nl-NL" i="1" dirty="0"/>
              <a:t>Geen vak verliest meer dan de wiskunde, als men het losmaakt van zijn geschiedenis</a:t>
            </a:r>
            <a:r>
              <a:rPr lang="nl-NL" dirty="0"/>
              <a:t>.</a:t>
            </a:r>
          </a:p>
          <a:p>
            <a:endParaRPr lang="nl-NL" dirty="0"/>
          </a:p>
          <a:p>
            <a:pPr>
              <a:buNone/>
            </a:pPr>
            <a:r>
              <a:rPr lang="nl-NL" dirty="0"/>
              <a:t> </a:t>
            </a:r>
            <a:br>
              <a:rPr lang="nl-NL" dirty="0"/>
            </a:br>
            <a:endParaRPr lang="nl-NL" dirty="0"/>
          </a:p>
          <a:p>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47</a:t>
            </a:fld>
            <a:endParaRPr lang="nl-NL"/>
          </a:p>
        </p:txBody>
      </p:sp>
    </p:spTree>
    <p:extLst>
      <p:ext uri="{BB962C8B-B14F-4D97-AF65-F5344CB8AC3E}">
        <p14:creationId xmlns:p14="http://schemas.microsoft.com/office/powerpoint/2010/main" val="122150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414DFC4B-5941-2097-37B5-8FB95DE8FA8C}"/>
                  </a:ext>
                </a:extLst>
              </p:cNvPr>
              <p:cNvSpPr>
                <a:spLocks noGrp="1"/>
              </p:cNvSpPr>
              <p:nvPr>
                <p:ph type="title"/>
              </p:nvPr>
            </p:nvSpPr>
            <p:spPr/>
            <p:txBody>
              <a:bodyPr/>
              <a:lstStyle/>
              <a:p>
                <a:r>
                  <a:rPr lang="nl-NL" dirty="0">
                    <a:solidFill>
                      <a:srgbClr val="FF0000"/>
                    </a:solidFill>
                  </a:rPr>
                  <a:t>Toepasssingen van </a:t>
                </a:r>
                <a14:m>
                  <m:oMath xmlns:m="http://schemas.openxmlformats.org/officeDocument/2006/math">
                    <m:r>
                      <a:rPr lang="nl-NL" i="1" smtClean="0">
                        <a:solidFill>
                          <a:srgbClr val="FF0000"/>
                        </a:solidFill>
                        <a:latin typeface="Cambria Math" panose="02040503050406030204" pitchFamily="18" charset="0"/>
                        <a:ea typeface="Cambria Math" panose="02040503050406030204" pitchFamily="18" charset="0"/>
                      </a:rPr>
                      <m:t>𝜋</m:t>
                    </m:r>
                  </m:oMath>
                </a14:m>
                <a:r>
                  <a:rPr lang="nl-NL" dirty="0">
                    <a:solidFill>
                      <a:srgbClr val="FF0000"/>
                    </a:solidFill>
                  </a:rPr>
                  <a:t>….</a:t>
                </a:r>
              </a:p>
            </p:txBody>
          </p:sp>
        </mc:Choice>
        <mc:Fallback xmlns="">
          <p:sp>
            <p:nvSpPr>
              <p:cNvPr id="2" name="Titel 1">
                <a:extLst>
                  <a:ext uri="{FF2B5EF4-FFF2-40B4-BE49-F238E27FC236}">
                    <a16:creationId xmlns:a16="http://schemas.microsoft.com/office/drawing/2014/main" id="{414DFC4B-5941-2097-37B5-8FB95DE8FA8C}"/>
                  </a:ext>
                </a:extLst>
              </p:cNvPr>
              <p:cNvSpPr>
                <a:spLocks noGrp="1" noRot="1" noChangeAspect="1" noMove="1" noResize="1" noEditPoints="1" noAdjustHandles="1" noChangeArrowheads="1" noChangeShapeType="1" noTextEdit="1"/>
              </p:cNvSpPr>
              <p:nvPr>
                <p:ph type="title"/>
              </p:nvPr>
            </p:nvSpPr>
            <p:spPr>
              <a:blipFill>
                <a:blip r:embed="rId2"/>
                <a:stretch>
                  <a:fillRect l="-1408" b="-1648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3F5EFE6B-BDB2-9115-F94F-186AA83C48A5}"/>
                  </a:ext>
                </a:extLst>
              </p:cNvPr>
              <p:cNvSpPr>
                <a:spLocks noGrp="1"/>
              </p:cNvSpPr>
              <p:nvPr>
                <p:ph sz="quarter" idx="1"/>
              </p:nvPr>
            </p:nvSpPr>
            <p:spPr/>
            <p:txBody>
              <a:bodyPr/>
              <a:lstStyle/>
              <a:p>
                <a:r>
                  <a:rPr lang="nl-NL" dirty="0"/>
                  <a:t>In de klassieke mechanica, fysica, bouwkunde, statistiek en wiskunde staan de toepassingen vol met het (transcendente) getal </a:t>
                </a:r>
                <a14:m>
                  <m:oMath xmlns:m="http://schemas.openxmlformats.org/officeDocument/2006/math">
                    <m:r>
                      <a:rPr lang="nl-NL" i="1" smtClean="0">
                        <a:latin typeface="Cambria Math" panose="02040503050406030204" pitchFamily="18" charset="0"/>
                        <a:ea typeface="Cambria Math" panose="02040503050406030204" pitchFamily="18" charset="0"/>
                      </a:rPr>
                      <m:t>𝜋</m:t>
                    </m:r>
                    <m:r>
                      <a:rPr lang="nl-NL" b="0" i="1" smtClean="0">
                        <a:latin typeface="Cambria Math" panose="02040503050406030204" pitchFamily="18" charset="0"/>
                        <a:ea typeface="Cambria Math" panose="02040503050406030204" pitchFamily="18" charset="0"/>
                      </a:rPr>
                      <m:t>.</m:t>
                    </m:r>
                  </m:oMath>
                </a14:m>
                <a:endParaRPr lang="nl-NL" b="0" dirty="0">
                  <a:ea typeface="Cambria Math" panose="02040503050406030204" pitchFamily="18" charset="0"/>
                </a:endParaRPr>
              </a:p>
              <a:p>
                <a:r>
                  <a:rPr lang="nl-NL" dirty="0"/>
                  <a:t>Maar ook in de relativiteits- en </a:t>
                </a:r>
                <a:r>
                  <a:rPr lang="nl-NL" dirty="0" err="1"/>
                  <a:t>quantum</a:t>
                </a:r>
                <a:r>
                  <a:rPr lang="nl-NL" dirty="0"/>
                  <a:t> theorie (Heisenberg) en in </a:t>
                </a:r>
              </a:p>
              <a:p>
                <a:r>
                  <a:rPr lang="nl-NL" dirty="0"/>
                  <a:t>de algoritmen uit de cryptografie (at random getallen generatie).</a:t>
                </a:r>
              </a:p>
            </p:txBody>
          </p:sp>
        </mc:Choice>
        <mc:Fallback xmlns="">
          <p:sp>
            <p:nvSpPr>
              <p:cNvPr id="3" name="Tijdelijke aanduiding voor inhoud 2">
                <a:extLst>
                  <a:ext uri="{FF2B5EF4-FFF2-40B4-BE49-F238E27FC236}">
                    <a16:creationId xmlns:a16="http://schemas.microsoft.com/office/drawing/2014/main" id="{3F5EFE6B-BDB2-9115-F94F-186AA83C48A5}"/>
                  </a:ext>
                </a:extLst>
              </p:cNvPr>
              <p:cNvSpPr>
                <a:spLocks noGrp="1" noRot="1" noChangeAspect="1" noMove="1" noResize="1" noEditPoints="1" noAdjustHandles="1" noChangeArrowheads="1" noChangeShapeType="1" noTextEdit="1"/>
              </p:cNvSpPr>
              <p:nvPr>
                <p:ph sz="quarter" idx="1"/>
              </p:nvPr>
            </p:nvSpPr>
            <p:spPr>
              <a:blipFill>
                <a:blip r:embed="rId3"/>
                <a:stretch>
                  <a:fillRect l="-245" t="-1001" r="-1715"/>
                </a:stretch>
              </a:blipFill>
            </p:spPr>
            <p:txBody>
              <a:bodyPr/>
              <a:lstStyle/>
              <a:p>
                <a:r>
                  <a:rPr lang="nl-NL">
                    <a:noFill/>
                  </a:rPr>
                  <a:t> </a:t>
                </a:r>
              </a:p>
            </p:txBody>
          </p:sp>
        </mc:Fallback>
      </mc:AlternateContent>
      <p:sp>
        <p:nvSpPr>
          <p:cNvPr id="4" name="Tijdelijke aanduiding voor dianummer 3">
            <a:extLst>
              <a:ext uri="{FF2B5EF4-FFF2-40B4-BE49-F238E27FC236}">
                <a16:creationId xmlns:a16="http://schemas.microsoft.com/office/drawing/2014/main" id="{976DB6A8-EE0B-911A-13CD-758A86B7CD22}"/>
              </a:ext>
            </a:extLst>
          </p:cNvPr>
          <p:cNvSpPr>
            <a:spLocks noGrp="1"/>
          </p:cNvSpPr>
          <p:nvPr>
            <p:ph type="sldNum" sz="quarter" idx="15"/>
          </p:nvPr>
        </p:nvSpPr>
        <p:spPr/>
        <p:txBody>
          <a:bodyPr/>
          <a:lstStyle/>
          <a:p>
            <a:fld id="{528DF2CE-BAE9-4C0B-A3F3-E37A484A2053}" type="slidenum">
              <a:rPr lang="nl-NL" smtClean="0"/>
              <a:pPr/>
              <a:t>5</a:t>
            </a:fld>
            <a:endParaRPr lang="nl-NL"/>
          </a:p>
        </p:txBody>
      </p:sp>
    </p:spTree>
    <p:extLst>
      <p:ext uri="{BB962C8B-B14F-4D97-AF65-F5344CB8AC3E}">
        <p14:creationId xmlns:p14="http://schemas.microsoft.com/office/powerpoint/2010/main" val="265222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2DB61-E48D-F7F7-4520-F452202670F5}"/>
              </a:ext>
            </a:extLst>
          </p:cNvPr>
          <p:cNvSpPr>
            <a:spLocks noGrp="1"/>
          </p:cNvSpPr>
          <p:nvPr>
            <p:ph type="title"/>
          </p:nvPr>
        </p:nvSpPr>
        <p:spPr>
          <a:xfrm>
            <a:off x="263352" y="10002"/>
            <a:ext cx="9956800" cy="1143000"/>
          </a:xfrm>
        </p:spPr>
        <p:txBody>
          <a:bodyPr>
            <a:normAutofit/>
          </a:bodyPr>
          <a:lstStyle/>
          <a:p>
            <a:r>
              <a:rPr lang="nl-NL" sz="4000" dirty="0">
                <a:solidFill>
                  <a:srgbClr val="FF0000"/>
                </a:solidFill>
              </a:rPr>
              <a:t> </a:t>
            </a:r>
          </a:p>
        </p:txBody>
      </p:sp>
      <p:sp>
        <p:nvSpPr>
          <p:cNvPr id="3" name="Tijdelijke aanduiding voor inhoud 2">
            <a:extLst>
              <a:ext uri="{FF2B5EF4-FFF2-40B4-BE49-F238E27FC236}">
                <a16:creationId xmlns:a16="http://schemas.microsoft.com/office/drawing/2014/main" id="{C4533FCF-0719-32FC-E378-525D6AE50C6B}"/>
              </a:ext>
            </a:extLst>
          </p:cNvPr>
          <p:cNvSpPr>
            <a:spLocks noGrp="1"/>
          </p:cNvSpPr>
          <p:nvPr>
            <p:ph sz="quarter" idx="1"/>
          </p:nvPr>
        </p:nvSpPr>
        <p:spPr>
          <a:xfrm>
            <a:off x="-1181680" y="-1729550"/>
            <a:ext cx="11037884" cy="4873752"/>
          </a:xfrm>
        </p:spPr>
        <p:txBody>
          <a:bodyPr>
            <a:normAutofit/>
          </a:bodyPr>
          <a:lstStyle/>
          <a:p>
            <a:pPr marL="2377440" lvl="8" indent="0">
              <a:buNone/>
            </a:pPr>
            <a:endParaRPr lang="nl-NL" dirty="0"/>
          </a:p>
          <a:p>
            <a:r>
              <a:rPr lang="nl-NL" dirty="0"/>
              <a:t> </a:t>
            </a:r>
          </a:p>
          <a:p>
            <a:r>
              <a:rPr lang="nl-NL" dirty="0"/>
              <a:t> </a:t>
            </a:r>
          </a:p>
          <a:p>
            <a:r>
              <a:rPr lang="nl-NL" dirty="0"/>
              <a:t> </a:t>
            </a:r>
          </a:p>
          <a:p>
            <a:endParaRPr lang="nl-NL" dirty="0"/>
          </a:p>
          <a:p>
            <a:r>
              <a:rPr lang="nl-NL" dirty="0"/>
              <a:t> </a:t>
            </a:r>
          </a:p>
          <a:p>
            <a:r>
              <a:rPr lang="nl-NL" dirty="0"/>
              <a:t> </a:t>
            </a:r>
          </a:p>
          <a:p>
            <a:pPr marL="0" indent="0">
              <a:buNone/>
            </a:pPr>
            <a:r>
              <a:rPr lang="nl-NL" dirty="0"/>
              <a:t> </a:t>
            </a:r>
          </a:p>
        </p:txBody>
      </p:sp>
      <p:sp>
        <p:nvSpPr>
          <p:cNvPr id="4" name="Tijdelijke aanduiding voor dianummer 3">
            <a:extLst>
              <a:ext uri="{FF2B5EF4-FFF2-40B4-BE49-F238E27FC236}">
                <a16:creationId xmlns:a16="http://schemas.microsoft.com/office/drawing/2014/main" id="{2B7235F2-F195-E18F-72DD-D19E0F1AC2D6}"/>
              </a:ext>
            </a:extLst>
          </p:cNvPr>
          <p:cNvSpPr>
            <a:spLocks noGrp="1"/>
          </p:cNvSpPr>
          <p:nvPr>
            <p:ph type="sldNum" sz="quarter" idx="15"/>
          </p:nvPr>
        </p:nvSpPr>
        <p:spPr/>
        <p:txBody>
          <a:bodyPr/>
          <a:lstStyle/>
          <a:p>
            <a:fld id="{528DF2CE-BAE9-4C0B-A3F3-E37A484A2053}" type="slidenum">
              <a:rPr lang="nl-NL" smtClean="0"/>
              <a:pPr/>
              <a:t>6</a:t>
            </a:fld>
            <a:endParaRPr lang="nl-NL"/>
          </a:p>
        </p:txBody>
      </p:sp>
      <p:pic>
        <p:nvPicPr>
          <p:cNvPr id="5" name="Picture 2" descr="Wiskunde online -----">
            <a:extLst>
              <a:ext uri="{FF2B5EF4-FFF2-40B4-BE49-F238E27FC236}">
                <a16:creationId xmlns:a16="http://schemas.microsoft.com/office/drawing/2014/main" id="{EF7DF5A6-834D-B0AB-3184-4326247EC49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10022"/>
          <a:stretch/>
        </p:blipFill>
        <p:spPr bwMode="auto">
          <a:xfrm>
            <a:off x="737810" y="2047172"/>
            <a:ext cx="2423212" cy="23731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5817301-5FDE-E28B-12BC-98BABD4BB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296" y="2001694"/>
            <a:ext cx="2524206" cy="24130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CF581D47-1E0F-0C3B-A2E3-1D46086AD415}"/>
                  </a:ext>
                </a:extLst>
              </p:cNvPr>
              <p:cNvSpPr txBox="1"/>
              <p:nvPr/>
            </p:nvSpPr>
            <p:spPr>
              <a:xfrm>
                <a:off x="-52644" y="4005203"/>
                <a:ext cx="4623900" cy="461665"/>
              </a:xfrm>
              <a:prstGeom prst="rect">
                <a:avLst/>
              </a:prstGeom>
              <a:noFill/>
            </p:spPr>
            <p:txBody>
              <a:bodyPr wrap="square" rtlCol="0">
                <a:spAutoFit/>
              </a:bodyPr>
              <a:lstStyle/>
              <a:p>
                <a:r>
                  <a:rPr lang="nl-NL" sz="2400" dirty="0"/>
                  <a:t>        </a:t>
                </a:r>
                <a14:m>
                  <m:oMath xmlns:m="http://schemas.openxmlformats.org/officeDocument/2006/math">
                    <m:r>
                      <a:rPr lang="nl-NL" sz="2400" b="0" i="1" smtClean="0">
                        <a:latin typeface="Cambria Math" panose="02040503050406030204" pitchFamily="18" charset="0"/>
                      </a:rPr>
                      <m:t> </m:t>
                    </m:r>
                  </m:oMath>
                </a14:m>
                <a:r>
                  <a:rPr lang="nl-NL" sz="2400" dirty="0"/>
                  <a:t> </a:t>
                </a:r>
              </a:p>
            </p:txBody>
          </p:sp>
        </mc:Choice>
        <mc:Fallback xmlns="">
          <p:sp>
            <p:nvSpPr>
              <p:cNvPr id="6" name="Tekstvak 5">
                <a:extLst>
                  <a:ext uri="{FF2B5EF4-FFF2-40B4-BE49-F238E27FC236}">
                    <a16:creationId xmlns:a16="http://schemas.microsoft.com/office/drawing/2014/main" id="{CF581D47-1E0F-0C3B-A2E3-1D46086AD415}"/>
                  </a:ext>
                </a:extLst>
              </p:cNvPr>
              <p:cNvSpPr txBox="1">
                <a:spLocks noRot="1" noChangeAspect="1" noMove="1" noResize="1" noEditPoints="1" noAdjustHandles="1" noChangeArrowheads="1" noChangeShapeType="1" noTextEdit="1"/>
              </p:cNvSpPr>
              <p:nvPr/>
            </p:nvSpPr>
            <p:spPr>
              <a:xfrm>
                <a:off x="-52644" y="4005203"/>
                <a:ext cx="4623900" cy="461665"/>
              </a:xfrm>
              <a:prstGeom prst="rect">
                <a:avLst/>
              </a:prstGeom>
              <a:blipFill>
                <a:blip r:embed="rId5"/>
                <a:stretch>
                  <a:fillRect/>
                </a:stretch>
              </a:blipFill>
            </p:spPr>
            <p:txBody>
              <a:bodyPr/>
              <a:lstStyle/>
              <a:p>
                <a:r>
                  <a:rPr lang="nl-NL">
                    <a:noFill/>
                  </a:rPr>
                  <a:t> </a:t>
                </a:r>
              </a:p>
            </p:txBody>
          </p:sp>
        </mc:Fallback>
      </mc:AlternateContent>
      <p:pic>
        <p:nvPicPr>
          <p:cNvPr id="1026" name="Picture 2">
            <a:extLst>
              <a:ext uri="{FF2B5EF4-FFF2-40B4-BE49-F238E27FC236}">
                <a16:creationId xmlns:a16="http://schemas.microsoft.com/office/drawing/2014/main" id="{24F06FCF-6B60-0E56-510C-EA93E3FAA3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9988" y="3985708"/>
            <a:ext cx="3814715" cy="275717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IMG-20190425-WA0001.jpg">
            <a:extLst>
              <a:ext uri="{FF2B5EF4-FFF2-40B4-BE49-F238E27FC236}">
                <a16:creationId xmlns:a16="http://schemas.microsoft.com/office/drawing/2014/main" id="{4D825B3F-B596-DD0F-EF8A-9A59647B1A54}"/>
              </a:ext>
            </a:extLst>
          </p:cNvPr>
          <p:cNvPicPr>
            <a:picLocks noChangeAspect="1"/>
          </p:cNvPicPr>
          <p:nvPr/>
        </p:nvPicPr>
        <p:blipFill>
          <a:blip r:embed="rId7" cstate="print"/>
          <a:stretch>
            <a:fillRect/>
          </a:stretch>
        </p:blipFill>
        <p:spPr>
          <a:xfrm>
            <a:off x="6832639" y="782636"/>
            <a:ext cx="4232297" cy="5001804"/>
          </a:xfrm>
          <a:prstGeom prst="rect">
            <a:avLst/>
          </a:prstGeom>
        </p:spPr>
      </p:pic>
      <p:sp>
        <p:nvSpPr>
          <p:cNvPr id="8" name="Tekstvak 7">
            <a:extLst>
              <a:ext uri="{FF2B5EF4-FFF2-40B4-BE49-F238E27FC236}">
                <a16:creationId xmlns:a16="http://schemas.microsoft.com/office/drawing/2014/main" id="{33B22146-DDC5-9BE1-322E-0B7E8C517B73}"/>
              </a:ext>
            </a:extLst>
          </p:cNvPr>
          <p:cNvSpPr txBox="1"/>
          <p:nvPr/>
        </p:nvSpPr>
        <p:spPr>
          <a:xfrm>
            <a:off x="551383" y="266065"/>
            <a:ext cx="5566520" cy="707886"/>
          </a:xfrm>
          <a:prstGeom prst="rect">
            <a:avLst/>
          </a:prstGeom>
          <a:noFill/>
        </p:spPr>
        <p:txBody>
          <a:bodyPr wrap="square" rtlCol="0">
            <a:spAutoFit/>
          </a:bodyPr>
          <a:lstStyle/>
          <a:p>
            <a:r>
              <a:rPr lang="nl-NL" sz="4000" dirty="0">
                <a:solidFill>
                  <a:srgbClr val="FF0000"/>
                </a:solidFill>
              </a:rPr>
              <a:t>Nog wat Archimedes</a:t>
            </a:r>
          </a:p>
        </p:txBody>
      </p: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B4B131B5-0FE7-1E9D-87BE-DF626201B8FA}"/>
                  </a:ext>
                </a:extLst>
              </p:cNvPr>
              <p:cNvSpPr txBox="1"/>
              <p:nvPr/>
            </p:nvSpPr>
            <p:spPr>
              <a:xfrm>
                <a:off x="551383" y="4483966"/>
                <a:ext cx="8830683" cy="1591398"/>
              </a:xfrm>
              <a:prstGeom prst="rect">
                <a:avLst/>
              </a:prstGeom>
              <a:noFill/>
            </p:spPr>
            <p:txBody>
              <a:bodyPr wrap="square" rtlCol="0">
                <a:spAutoFit/>
              </a:bodyPr>
              <a:lstStyle/>
              <a:p>
                <a14:m>
                  <m:oMath xmlns:m="http://schemas.openxmlformats.org/officeDocument/2006/math">
                    <m:r>
                      <a:rPr lang="nl-NL" sz="3200" i="1" smtClean="0">
                        <a:latin typeface="Cambria Math" panose="02040503050406030204" pitchFamily="18" charset="0"/>
                      </a:rPr>
                      <m:t>𝑟</m:t>
                    </m:r>
                    <m:r>
                      <a:rPr lang="nl-NL" sz="3200" i="1" smtClean="0">
                        <a:latin typeface="Cambria Math" panose="02040503050406030204" pitchFamily="18" charset="0"/>
                      </a:rPr>
                      <m:t>= </m:t>
                    </m:r>
                    <m:sSup>
                      <m:sSupPr>
                        <m:ctrlPr>
                          <a:rPr lang="nl-NL" sz="3200" i="1">
                            <a:latin typeface="Cambria Math" panose="02040503050406030204" pitchFamily="18" charset="0"/>
                          </a:rPr>
                        </m:ctrlPr>
                      </m:sSupPr>
                      <m:e>
                        <m:r>
                          <a:rPr lang="nl-NL" sz="3200" i="1">
                            <a:latin typeface="Cambria Math" panose="02040503050406030204" pitchFamily="18" charset="0"/>
                          </a:rPr>
                          <m:t>𝑒</m:t>
                        </m:r>
                      </m:e>
                      <m:sup>
                        <m:r>
                          <a:rPr lang="nl-NL" sz="3200" i="1">
                            <a:latin typeface="Cambria Math" panose="02040503050406030204" pitchFamily="18" charset="0"/>
                            <a:ea typeface="Cambria Math" panose="02040503050406030204" pitchFamily="18" charset="0"/>
                          </a:rPr>
                          <m:t>𝜃</m:t>
                        </m:r>
                      </m:sup>
                    </m:sSup>
                    <m:r>
                      <m:rPr>
                        <m:nor/>
                      </m:rPr>
                      <a:rPr lang="nl-NL" sz="3200" dirty="0"/>
                      <m:t>, </m:t>
                    </m:r>
                    <m:r>
                      <m:rPr>
                        <m:nor/>
                      </m:rPr>
                      <a:rPr lang="nl-NL" sz="3200" dirty="0"/>
                      <m:t>toen</m:t>
                    </m:r>
                    <m:r>
                      <m:rPr>
                        <m:nor/>
                      </m:rPr>
                      <a:rPr lang="nl-NL" sz="3200" dirty="0"/>
                      <m:t> </m:t>
                    </m:r>
                    <m:r>
                      <m:rPr>
                        <m:nor/>
                      </m:rPr>
                      <a:rPr lang="nl-NL" sz="3200" dirty="0"/>
                      <m:t>als</m:t>
                    </m:r>
                    <m:r>
                      <m:rPr>
                        <m:nor/>
                      </m:rPr>
                      <a:rPr lang="nl-NL" sz="3200" dirty="0"/>
                      <m:t> ‘</m:t>
                    </m:r>
                    <m:r>
                      <m:rPr>
                        <m:nor/>
                      </m:rPr>
                      <a:rPr lang="nl-NL" sz="3200" dirty="0"/>
                      <m:t>n</m:t>
                    </m:r>
                    <m:r>
                      <m:rPr>
                        <m:nor/>
                      </m:rPr>
                      <a:rPr lang="nl-NL" sz="3200" dirty="0"/>
                      <m:t> </m:t>
                    </m:r>
                    <m:r>
                      <m:rPr>
                        <m:nor/>
                      </m:rPr>
                      <a:rPr lang="nl-NL" sz="3200" dirty="0"/>
                      <m:t>meetkundige</m:t>
                    </m:r>
                    <m:r>
                      <m:rPr>
                        <m:nor/>
                      </m:rPr>
                      <a:rPr lang="nl-NL" sz="3200" dirty="0"/>
                      <m:t> </m:t>
                    </m:r>
                    <m:r>
                      <m:rPr>
                        <m:nor/>
                      </m:rPr>
                      <a:rPr lang="nl-NL" sz="3200" dirty="0"/>
                      <m:t>verhouding</m:t>
                    </m:r>
                  </m:oMath>
                </a14:m>
                <a:r>
                  <a:rPr lang="nl-NL" sz="3200" dirty="0"/>
                  <a:t>  tussen straal en hoek, nu de spiraal van Archimedes.</a:t>
                </a:r>
              </a:p>
            </p:txBody>
          </p:sp>
        </mc:Choice>
        <mc:Fallback xmlns="">
          <p:sp>
            <p:nvSpPr>
              <p:cNvPr id="10" name="Tekstvak 9">
                <a:extLst>
                  <a:ext uri="{FF2B5EF4-FFF2-40B4-BE49-F238E27FC236}">
                    <a16:creationId xmlns:a16="http://schemas.microsoft.com/office/drawing/2014/main" id="{B4B131B5-0FE7-1E9D-87BE-DF626201B8FA}"/>
                  </a:ext>
                </a:extLst>
              </p:cNvPr>
              <p:cNvSpPr txBox="1">
                <a:spLocks noRot="1" noChangeAspect="1" noMove="1" noResize="1" noEditPoints="1" noAdjustHandles="1" noChangeArrowheads="1" noChangeShapeType="1" noTextEdit="1"/>
              </p:cNvSpPr>
              <p:nvPr/>
            </p:nvSpPr>
            <p:spPr>
              <a:xfrm>
                <a:off x="551383" y="4483966"/>
                <a:ext cx="8830683" cy="1591398"/>
              </a:xfrm>
              <a:prstGeom prst="rect">
                <a:avLst/>
              </a:prstGeom>
              <a:blipFill>
                <a:blip r:embed="rId8"/>
                <a:stretch>
                  <a:fillRect l="-1725" b="-11494"/>
                </a:stretch>
              </a:blipFill>
            </p:spPr>
            <p:txBody>
              <a:bodyPr/>
              <a:lstStyle/>
              <a:p>
                <a:r>
                  <a:rPr lang="nl-NL">
                    <a:noFill/>
                  </a:rPr>
                  <a:t> </a:t>
                </a:r>
              </a:p>
            </p:txBody>
          </p:sp>
        </mc:Fallback>
      </mc:AlternateContent>
    </p:spTree>
    <p:extLst>
      <p:ext uri="{BB962C8B-B14F-4D97-AF65-F5344CB8AC3E}">
        <p14:creationId xmlns:p14="http://schemas.microsoft.com/office/powerpoint/2010/main" val="100654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30"/>
                                        </p:tgtEl>
                                      </p:cBhvr>
                                    </p:animEffect>
                                    <p:set>
                                      <p:cBhvr>
                                        <p:cTn id="30" dur="1" fill="hold">
                                          <p:stCondLst>
                                            <p:cond delay="499"/>
                                          </p:stCondLst>
                                        </p:cTn>
                                        <p:tgtEl>
                                          <p:spTgt spid="103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384" y="-99392"/>
            <a:ext cx="9947976" cy="1143000"/>
          </a:xfrm>
        </p:spPr>
        <p:txBody>
          <a:bodyPr>
            <a:normAutofit/>
          </a:bodyPr>
          <a:lstStyle/>
          <a:p>
            <a:r>
              <a:rPr lang="nl-NL" sz="3600" b="1" dirty="0">
                <a:solidFill>
                  <a:srgbClr val="FF0000"/>
                </a:solidFill>
                <a:latin typeface="Yu Gothic UI Semilight" panose="020B0400000000000000" pitchFamily="34" charset="-128"/>
                <a:ea typeface="Yu Gothic UI Semilight" panose="020B0400000000000000" pitchFamily="34" charset="-128"/>
              </a:rPr>
              <a:t>worstelingen in de wiskunde in de 16</a:t>
            </a:r>
            <a:r>
              <a:rPr lang="nl-NL" sz="3600" b="1" baseline="30000" dirty="0">
                <a:solidFill>
                  <a:srgbClr val="FF0000"/>
                </a:solidFill>
                <a:latin typeface="Yu Gothic UI Semilight" panose="020B0400000000000000" pitchFamily="34" charset="-128"/>
                <a:ea typeface="Yu Gothic UI Semilight" panose="020B0400000000000000" pitchFamily="34" charset="-128"/>
              </a:rPr>
              <a:t>e</a:t>
            </a:r>
            <a:r>
              <a:rPr lang="nl-NL" sz="3600" b="1" dirty="0">
                <a:solidFill>
                  <a:srgbClr val="FF0000"/>
                </a:solidFill>
                <a:latin typeface="Yu Gothic UI Semilight" panose="020B0400000000000000" pitchFamily="34" charset="-128"/>
                <a:ea typeface="Yu Gothic UI Semilight" panose="020B0400000000000000" pitchFamily="34" charset="-128"/>
              </a:rPr>
              <a:t> en 17</a:t>
            </a:r>
            <a:r>
              <a:rPr lang="nl-NL" sz="3600" b="1" baseline="30000" dirty="0">
                <a:solidFill>
                  <a:srgbClr val="FF0000"/>
                </a:solidFill>
                <a:latin typeface="Yu Gothic UI Semilight" panose="020B0400000000000000" pitchFamily="34" charset="-128"/>
                <a:ea typeface="Yu Gothic UI Semilight" panose="020B0400000000000000" pitchFamily="34" charset="-128"/>
              </a:rPr>
              <a:t>e</a:t>
            </a:r>
            <a:r>
              <a:rPr lang="nl-NL" sz="3600" b="1" dirty="0">
                <a:solidFill>
                  <a:srgbClr val="FF0000"/>
                </a:solidFill>
                <a:latin typeface="Yu Gothic UI Semilight" panose="020B0400000000000000" pitchFamily="34" charset="-128"/>
                <a:ea typeface="Yu Gothic UI Semilight" panose="020B0400000000000000" pitchFamily="34" charset="-128"/>
              </a:rPr>
              <a:t>  eeuw</a:t>
            </a:r>
          </a:p>
        </p:txBody>
      </p:sp>
      <mc:AlternateContent xmlns:mc="http://schemas.openxmlformats.org/markup-compatibility/2006" xmlns:a14="http://schemas.microsoft.com/office/drawing/2010/main">
        <mc:Choice Requires="a14">
          <p:sp>
            <p:nvSpPr>
              <p:cNvPr id="3" name="Tijdelijke aanduiding voor inhoud 2"/>
              <p:cNvSpPr>
                <a:spLocks noGrp="1"/>
              </p:cNvSpPr>
              <p:nvPr>
                <p:ph sz="quarter" idx="1"/>
              </p:nvPr>
            </p:nvSpPr>
            <p:spPr>
              <a:xfrm>
                <a:off x="336561" y="1196752"/>
                <a:ext cx="10884080" cy="5814392"/>
              </a:xfrm>
            </p:spPr>
            <p:txBody>
              <a:bodyPr>
                <a:normAutofit/>
              </a:bodyPr>
              <a:lstStyle/>
              <a:p>
                <a:r>
                  <a:rPr lang="nl-NL" dirty="0"/>
                  <a:t>Het “begrip” </a:t>
                </a:r>
                <a:r>
                  <a:rPr lang="nl-NL" i="1" dirty="0"/>
                  <a:t>oneindig</a:t>
                </a:r>
                <a:r>
                  <a:rPr lang="nl-NL" dirty="0"/>
                  <a:t> (i.c. “oneindig veel”, “oneindig klein”) lijkt nog onhanteerbaar. Er zijn ook filosofische en theologische weerstanden (het denkbeeldig oneindig versus het concreet oneindige). </a:t>
                </a:r>
              </a:p>
              <a:p>
                <a:r>
                  <a:rPr lang="nl-NL" dirty="0"/>
                  <a:t>De eindvorm “0</a:t>
                </a:r>
                <a:r>
                  <a:rPr lang="nl-NL" dirty="0">
                    <a:latin typeface="Century Schoolbook" panose="02040604050505020304" pitchFamily="18" charset="0"/>
                  </a:rPr>
                  <a:t>∙</a:t>
                </a:r>
                <a14:m>
                  <m:oMath xmlns:m="http://schemas.openxmlformats.org/officeDocument/2006/math">
                    <m:r>
                      <a:rPr lang="nl-NL"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m:t>
                    </m:r>
                  </m:oMath>
                </a14:m>
                <a:r>
                  <a:rPr lang="nl-NL" dirty="0"/>
                  <a:t> levert verschillende uitkomsten. “ </a:t>
                </a:r>
                <a14:m>
                  <m:oMath xmlns:m="http://schemas.openxmlformats.org/officeDocument/2006/math">
                    <m:f>
                      <m:fPr>
                        <m:ctrlPr>
                          <a:rPr lang="nl-NL" i="1" smtClean="0">
                            <a:latin typeface="Cambria Math" panose="02040503050406030204" pitchFamily="18" charset="0"/>
                          </a:rPr>
                        </m:ctrlPr>
                      </m:fPr>
                      <m:num>
                        <m:r>
                          <a:rPr lang="nl-NL" i="1" smtClean="0">
                            <a:latin typeface="Cambria Math" panose="02040503050406030204" pitchFamily="18" charset="0"/>
                            <a:ea typeface="Cambria Math" panose="02040503050406030204" pitchFamily="18" charset="0"/>
                          </a:rPr>
                          <m:t>∞</m:t>
                        </m:r>
                      </m:num>
                      <m:den>
                        <m:r>
                          <a:rPr lang="nl-NL" i="1" smtClean="0">
                            <a:latin typeface="Cambria Math" panose="02040503050406030204" pitchFamily="18" charset="0"/>
                            <a:ea typeface="Cambria Math" panose="02040503050406030204" pitchFamily="18" charset="0"/>
                          </a:rPr>
                          <m:t>∞</m:t>
                        </m:r>
                      </m:den>
                    </m:f>
                  </m:oMath>
                </a14:m>
                <a:r>
                  <a:rPr lang="nl-NL" dirty="0"/>
                  <a:t>” en </a:t>
                </a:r>
                <a14:m>
                  <m:oMath xmlns:m="http://schemas.openxmlformats.org/officeDocument/2006/math">
                    <m:r>
                      <a:rPr lang="nl-NL" b="0" i="0" smtClean="0">
                        <a:latin typeface="Cambria Math" panose="02040503050406030204" pitchFamily="18" charset="0"/>
                      </a:rPr>
                      <m:t>"</m:t>
                    </m:r>
                    <m:f>
                      <m:fPr>
                        <m:ctrlPr>
                          <a:rPr lang="nl-NL" i="1" smtClean="0">
                            <a:latin typeface="Cambria Math" panose="02040503050406030204" pitchFamily="18" charset="0"/>
                          </a:rPr>
                        </m:ctrlPr>
                      </m:fPr>
                      <m:num>
                        <m:r>
                          <a:rPr lang="nl-NL" b="0" i="1" smtClean="0">
                            <a:latin typeface="Cambria Math" panose="02040503050406030204" pitchFamily="18" charset="0"/>
                          </a:rPr>
                          <m:t>0</m:t>
                        </m:r>
                      </m:num>
                      <m:den>
                        <m:r>
                          <a:rPr lang="nl-NL" b="0" i="1" smtClean="0">
                            <a:latin typeface="Cambria Math" panose="02040503050406030204" pitchFamily="18" charset="0"/>
                          </a:rPr>
                          <m:t>0</m:t>
                        </m:r>
                      </m:den>
                    </m:f>
                    <m:r>
                      <a:rPr lang="nl-NL" b="0" i="1" smtClean="0">
                        <a:latin typeface="Cambria Math" panose="02040503050406030204" pitchFamily="18" charset="0"/>
                      </a:rPr>
                      <m:t>"</m:t>
                    </m:r>
                  </m:oMath>
                </a14:m>
                <a:r>
                  <a:rPr lang="nl-NL" dirty="0"/>
                  <a:t> evenzo (wat voor raaklijn- of snelheidsbepalingen vooralsnog lastig lijkt en opgelost moet worden). </a:t>
                </a:r>
              </a:p>
              <a:p>
                <a:r>
                  <a:rPr lang="nl-NL" dirty="0"/>
                  <a:t>Wat is de uitkomst van 1 – 1 + 1 – 1 + 1 – 1 + ….</a:t>
                </a:r>
              </a:p>
              <a:p>
                <a:r>
                  <a:rPr lang="nl-NL" dirty="0"/>
                  <a:t>Wat zijn die oneindig kleine grootheden (differentialen) waarmee soms gerekend kan worden en later weer verwaarloosbaar klein, of naar 0 convergeren.</a:t>
                </a:r>
              </a:p>
              <a:p>
                <a:r>
                  <a:rPr lang="nl-NL" dirty="0"/>
                  <a:t>Galilei formuleert in 1638 een “paradox”. </a:t>
                </a:r>
                <a:br>
                  <a:rPr lang="nl-NL" dirty="0"/>
                </a:br>
                <a:r>
                  <a:rPr lang="nl-NL" dirty="0"/>
                  <a:t>De verzameling </a:t>
                </a:r>
                <a:r>
                  <a:rPr lang="nl-NL" b="1" i="1" dirty="0">
                    <a:effectLst>
                      <a:outerShdw blurRad="38100" dist="38100" dir="2700000" algn="tl">
                        <a:srgbClr val="000000">
                          <a:alpha val="43137"/>
                        </a:srgbClr>
                      </a:outerShdw>
                    </a:effectLst>
                  </a:rPr>
                  <a:t>N</a:t>
                </a:r>
                <a:r>
                  <a:rPr lang="nl-NL" dirty="0"/>
                  <a:t> =  { 1, 2, 3, 4, 5, 6,….} lijkt meer elementen te bevatten dan de verzameling kwadraten </a:t>
                </a:r>
                <a:r>
                  <a:rPr lang="nl-NL" b="1" i="1" dirty="0">
                    <a:effectLst>
                      <a:outerShdw blurRad="38100" dist="38100" dir="2700000" algn="tl">
                        <a:srgbClr val="000000">
                          <a:alpha val="43137"/>
                        </a:srgbClr>
                      </a:outerShdw>
                    </a:effectLst>
                  </a:rPr>
                  <a:t>K</a:t>
                </a:r>
                <a:r>
                  <a:rPr lang="nl-NL" dirty="0"/>
                  <a:t> = {1, 4, 9, 16, 25,….}. Niettemin zijn de verzameling </a:t>
                </a:r>
                <a:r>
                  <a:rPr lang="nl-NL" b="1" i="1" dirty="0">
                    <a:effectLst>
                      <a:outerShdw blurRad="38100" dist="38100" dir="2700000" algn="tl">
                        <a:srgbClr val="000000">
                          <a:alpha val="43137"/>
                        </a:srgbClr>
                      </a:outerShdw>
                    </a:effectLst>
                  </a:rPr>
                  <a:t>N</a:t>
                </a:r>
                <a:r>
                  <a:rPr lang="nl-NL" dirty="0"/>
                  <a:t> en </a:t>
                </a:r>
                <a:r>
                  <a:rPr lang="nl-NL" b="1" i="1" dirty="0">
                    <a:effectLst>
                      <a:outerShdw blurRad="38100" dist="38100" dir="2700000" algn="tl">
                        <a:srgbClr val="000000">
                          <a:alpha val="43137"/>
                        </a:srgbClr>
                      </a:outerShdw>
                    </a:effectLst>
                  </a:rPr>
                  <a:t>K</a:t>
                </a:r>
                <a:r>
                  <a:rPr lang="nl-NL" dirty="0"/>
                  <a:t> één-op-één op elkaar af te beelden.</a:t>
                </a:r>
              </a:p>
              <a:p>
                <a:endParaRPr lang="nl-NL" dirty="0"/>
              </a:p>
            </p:txBody>
          </p:sp>
        </mc:Choice>
        <mc:Fallback xmlns="">
          <p:sp>
            <p:nvSpPr>
              <p:cNvPr id="3" name="Tijdelijke aanduiding voor inhoud 2"/>
              <p:cNvSpPr>
                <a:spLocks noGrp="1" noRot="1" noChangeAspect="1" noMove="1" noResize="1" noEditPoints="1" noAdjustHandles="1" noChangeArrowheads="1" noChangeShapeType="1" noTextEdit="1"/>
              </p:cNvSpPr>
              <p:nvPr>
                <p:ph sz="quarter" idx="1"/>
              </p:nvPr>
            </p:nvSpPr>
            <p:spPr>
              <a:xfrm>
                <a:off x="336561" y="1196752"/>
                <a:ext cx="10884080" cy="5814392"/>
              </a:xfrm>
              <a:blipFill>
                <a:blip r:embed="rId3"/>
                <a:stretch>
                  <a:fillRect l="-224" t="-839" r="-392" b="-524"/>
                </a:stretch>
              </a:blipFill>
            </p:spPr>
            <p:txBody>
              <a:bodyPr/>
              <a:lstStyle/>
              <a:p>
                <a:r>
                  <a:rPr lang="nl-NL">
                    <a:noFill/>
                  </a:rPr>
                  <a:t> </a:t>
                </a:r>
              </a:p>
            </p:txBody>
          </p:sp>
        </mc:Fallback>
      </mc:AlternateContent>
      <p:sp>
        <p:nvSpPr>
          <p:cNvPr id="4" name="Tijdelijke aanduiding voor dianummer 3"/>
          <p:cNvSpPr>
            <a:spLocks noGrp="1"/>
          </p:cNvSpPr>
          <p:nvPr>
            <p:ph type="sldNum" sz="quarter" idx="15"/>
          </p:nvPr>
        </p:nvSpPr>
        <p:spPr/>
        <p:txBody>
          <a:bodyPr/>
          <a:lstStyle/>
          <a:p>
            <a:fld id="{528DF2CE-BAE9-4C0B-A3F3-E37A484A2053}" type="slidenum">
              <a:rPr lang="nl-NL" smtClean="0"/>
              <a:pPr/>
              <a:t>7</a:t>
            </a:fld>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D16FCE-CA84-D5C6-0857-BC79BA75CECE}"/>
              </a:ext>
            </a:extLst>
          </p:cNvPr>
          <p:cNvSpPr>
            <a:spLocks noGrp="1"/>
          </p:cNvSpPr>
          <p:nvPr>
            <p:ph type="title"/>
          </p:nvPr>
        </p:nvSpPr>
        <p:spPr>
          <a:xfrm>
            <a:off x="869443" y="192522"/>
            <a:ext cx="9956800" cy="1143000"/>
          </a:xfrm>
        </p:spPr>
        <p:txBody>
          <a:bodyPr/>
          <a:lstStyle/>
          <a:p>
            <a:r>
              <a:rPr lang="nl-NL" dirty="0">
                <a:solidFill>
                  <a:srgbClr val="FF0000"/>
                </a:solidFill>
              </a:rPr>
              <a:t>worstelingen</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83736BCB-AA3E-5A9A-E18A-78174AFCB32A}"/>
                  </a:ext>
                </a:extLst>
              </p:cNvPr>
              <p:cNvSpPr>
                <a:spLocks noGrp="1"/>
              </p:cNvSpPr>
              <p:nvPr>
                <p:ph sz="quarter" idx="1"/>
              </p:nvPr>
            </p:nvSpPr>
            <p:spPr>
              <a:xfrm>
                <a:off x="609600" y="1600200"/>
                <a:ext cx="9956800" cy="5257800"/>
              </a:xfrm>
            </p:spPr>
            <p:txBody>
              <a:bodyPr>
                <a:normAutofit/>
              </a:bodyPr>
              <a:lstStyle/>
              <a:p>
                <a:pPr lvl="8"/>
                <a:r>
                  <a:rPr lang="nl-NL" dirty="0"/>
                  <a:t> </a:t>
                </a:r>
              </a:p>
              <a:p>
                <a:endParaRPr lang="nl-NL" dirty="0"/>
              </a:p>
              <a:p>
                <a:endParaRPr lang="nl-NL" dirty="0"/>
              </a:p>
              <a:p>
                <a:endParaRPr lang="nl-NL" dirty="0"/>
              </a:p>
              <a:p>
                <a:r>
                  <a:rPr lang="nl-NL" dirty="0"/>
                  <a:t>PM: dit speelde ook nog: waarom zijn veeltermvergelijkingen van de graad 5 en hoger niet oplosbaar, zoals de vierkantsvergelijking, de derde en </a:t>
                </a:r>
                <a:r>
                  <a:rPr lang="nl-NL" dirty="0" err="1"/>
                  <a:t>vierdegraad</a:t>
                </a:r>
                <a:r>
                  <a:rPr lang="nl-NL" dirty="0"/>
                  <a:t> veeltermvergelijking.</a:t>
                </a:r>
              </a:p>
              <a:p>
                <a:r>
                  <a:rPr lang="nl-NL" dirty="0"/>
                  <a:t>En waarom kunnen we met passer en liniaal geen cirkel construeren met een voorgeschreven oppervlakte (het probleem van de kwadratuur van de cirkel).</a:t>
                </a:r>
              </a:p>
              <a:p>
                <a:r>
                  <a:rPr lang="nl-NL" dirty="0"/>
                  <a:t>Heeft de vergelijking </a:t>
                </a:r>
                <a:r>
                  <a:rPr lang="nl-NL" i="1" dirty="0" err="1"/>
                  <a:t>a</a:t>
                </a:r>
                <a:r>
                  <a:rPr lang="nl-NL" i="1" baseline="30000" dirty="0" err="1"/>
                  <a:t>n</a:t>
                </a:r>
                <a:r>
                  <a:rPr lang="nl-NL" dirty="0"/>
                  <a:t> + </a:t>
                </a:r>
                <a:r>
                  <a:rPr lang="nl-NL" i="1" dirty="0" err="1"/>
                  <a:t>b</a:t>
                </a:r>
                <a:r>
                  <a:rPr lang="nl-NL" i="1" baseline="30000" dirty="0" err="1"/>
                  <a:t>n</a:t>
                </a:r>
                <a:r>
                  <a:rPr lang="nl-NL" dirty="0"/>
                  <a:t> = </a:t>
                </a:r>
                <a:r>
                  <a:rPr lang="nl-NL" i="1" dirty="0" err="1"/>
                  <a:t>c</a:t>
                </a:r>
                <a:r>
                  <a:rPr lang="nl-NL" i="1" baseline="30000" dirty="0" err="1"/>
                  <a:t>n</a:t>
                </a:r>
                <a:r>
                  <a:rPr lang="nl-NL" dirty="0"/>
                  <a:t> voor geen enkele natuurlijke n </a:t>
                </a:r>
                <a14:m>
                  <m:oMath xmlns:m="http://schemas.openxmlformats.org/officeDocument/2006/math">
                    <m:r>
                      <a:rPr lang="nl-NL" i="1" smtClean="0">
                        <a:latin typeface="Cambria Math" panose="02040503050406030204" pitchFamily="18" charset="0"/>
                        <a:ea typeface="Cambria Math" panose="02040503050406030204" pitchFamily="18" charset="0"/>
                      </a:rPr>
                      <m:t>≥</m:t>
                    </m:r>
                  </m:oMath>
                </a14:m>
                <a:r>
                  <a:rPr lang="nl-NL" dirty="0"/>
                  <a:t> 3 een oplossing met gehele getallen </a:t>
                </a:r>
                <a:r>
                  <a:rPr lang="nl-NL" i="1" dirty="0"/>
                  <a:t>a</a:t>
                </a:r>
                <a:r>
                  <a:rPr lang="nl-NL" dirty="0"/>
                  <a:t>, </a:t>
                </a:r>
                <a:r>
                  <a:rPr lang="nl-NL" i="1" dirty="0"/>
                  <a:t>b</a:t>
                </a:r>
                <a:r>
                  <a:rPr lang="nl-NL" dirty="0"/>
                  <a:t> en </a:t>
                </a:r>
                <a:r>
                  <a:rPr lang="nl-NL" i="1" dirty="0"/>
                  <a:t>c</a:t>
                </a:r>
                <a:r>
                  <a:rPr lang="nl-NL" dirty="0"/>
                  <a:t>?</a:t>
                </a:r>
              </a:p>
            </p:txBody>
          </p:sp>
        </mc:Choice>
        <mc:Fallback xmlns="">
          <p:sp>
            <p:nvSpPr>
              <p:cNvPr id="3" name="Tijdelijke aanduiding voor inhoud 2">
                <a:extLst>
                  <a:ext uri="{FF2B5EF4-FFF2-40B4-BE49-F238E27FC236}">
                    <a16:creationId xmlns:a16="http://schemas.microsoft.com/office/drawing/2014/main" id="{83736BCB-AA3E-5A9A-E18A-78174AFCB32A}"/>
                  </a:ext>
                </a:extLst>
              </p:cNvPr>
              <p:cNvSpPr>
                <a:spLocks noGrp="1" noRot="1" noChangeAspect="1" noMove="1" noResize="1" noEditPoints="1" noAdjustHandles="1" noChangeArrowheads="1" noChangeShapeType="1" noTextEdit="1"/>
              </p:cNvSpPr>
              <p:nvPr>
                <p:ph sz="quarter" idx="1"/>
              </p:nvPr>
            </p:nvSpPr>
            <p:spPr>
              <a:xfrm>
                <a:off x="609600" y="1600200"/>
                <a:ext cx="9956800" cy="5257800"/>
              </a:xfrm>
              <a:blipFill>
                <a:blip r:embed="rId2"/>
                <a:stretch>
                  <a:fillRect l="-245" t="-232"/>
                </a:stretch>
              </a:blipFill>
            </p:spPr>
            <p:txBody>
              <a:bodyPr/>
              <a:lstStyle/>
              <a:p>
                <a:r>
                  <a:rPr lang="nl-NL">
                    <a:noFill/>
                  </a:rPr>
                  <a:t> </a:t>
                </a:r>
              </a:p>
            </p:txBody>
          </p:sp>
        </mc:Fallback>
      </mc:AlternateContent>
      <p:sp>
        <p:nvSpPr>
          <p:cNvPr id="4" name="Tijdelijke aanduiding voor dianummer 3">
            <a:extLst>
              <a:ext uri="{FF2B5EF4-FFF2-40B4-BE49-F238E27FC236}">
                <a16:creationId xmlns:a16="http://schemas.microsoft.com/office/drawing/2014/main" id="{CDC0CF8F-CA56-75C7-82A9-55E718EAD9F6}"/>
              </a:ext>
            </a:extLst>
          </p:cNvPr>
          <p:cNvSpPr>
            <a:spLocks noGrp="1"/>
          </p:cNvSpPr>
          <p:nvPr>
            <p:ph type="sldNum" sz="quarter" idx="15"/>
          </p:nvPr>
        </p:nvSpPr>
        <p:spPr/>
        <p:txBody>
          <a:bodyPr/>
          <a:lstStyle/>
          <a:p>
            <a:fld id="{528DF2CE-BAE9-4C0B-A3F3-E37A484A2053}" type="slidenum">
              <a:rPr lang="nl-NL" smtClean="0"/>
              <a:pPr/>
              <a:t>8</a:t>
            </a:fld>
            <a:endParaRPr lang="nl-NL"/>
          </a:p>
        </p:txBody>
      </p:sp>
      <p:sp>
        <p:nvSpPr>
          <p:cNvPr id="7" name="Tekstvak 6">
            <a:extLst>
              <a:ext uri="{FF2B5EF4-FFF2-40B4-BE49-F238E27FC236}">
                <a16:creationId xmlns:a16="http://schemas.microsoft.com/office/drawing/2014/main" id="{68DAFF50-4171-F2D5-42DF-636F51B695F2}"/>
              </a:ext>
            </a:extLst>
          </p:cNvPr>
          <p:cNvSpPr txBox="1"/>
          <p:nvPr/>
        </p:nvSpPr>
        <p:spPr>
          <a:xfrm>
            <a:off x="869442" y="1506654"/>
            <a:ext cx="10123101" cy="1015663"/>
          </a:xfrm>
          <a:prstGeom prst="rect">
            <a:avLst/>
          </a:prstGeom>
          <a:solidFill>
            <a:schemeClr val="bg1">
              <a:lumMod val="85000"/>
            </a:schemeClr>
          </a:solidFill>
        </p:spPr>
        <p:txBody>
          <a:bodyPr wrap="square" rtlCol="0">
            <a:spAutoFit/>
          </a:bodyPr>
          <a:lstStyle/>
          <a:p>
            <a:r>
              <a:rPr lang="nl-NL" sz="2000" dirty="0"/>
              <a:t>De Grieken hadden ook al veel gefilosofeerd over het begrip oneindig veel (denkbeeldig en concreet) en oneindig klein. Maar die beschouwingen leverde meer paradoxen op dan inzicht en hanteerbare omgang met het begrip.</a:t>
            </a:r>
          </a:p>
        </p:txBody>
      </p:sp>
    </p:spTree>
    <p:extLst>
      <p:ext uri="{BB962C8B-B14F-4D97-AF65-F5344CB8AC3E}">
        <p14:creationId xmlns:p14="http://schemas.microsoft.com/office/powerpoint/2010/main" val="427577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9376" y="260648"/>
            <a:ext cx="9956800" cy="1143000"/>
          </a:xfrm>
        </p:spPr>
        <p:txBody>
          <a:bodyPr>
            <a:normAutofit/>
          </a:bodyPr>
          <a:lstStyle/>
          <a:p>
            <a: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t>Behoefte aan nieuwe wiskunde</a:t>
            </a:r>
          </a:p>
        </p:txBody>
      </p:sp>
      <p:sp>
        <p:nvSpPr>
          <p:cNvPr id="3" name="Tijdelijke aanduiding voor inhoud 2"/>
          <p:cNvSpPr>
            <a:spLocks noGrp="1"/>
          </p:cNvSpPr>
          <p:nvPr>
            <p:ph sz="quarter" idx="1"/>
          </p:nvPr>
        </p:nvSpPr>
        <p:spPr>
          <a:xfrm>
            <a:off x="243656" y="1600200"/>
            <a:ext cx="9956800" cy="5257800"/>
          </a:xfrm>
        </p:spPr>
        <p:txBody>
          <a:bodyPr>
            <a:normAutofit fontScale="92500"/>
          </a:bodyPr>
          <a:lstStyle/>
          <a:p>
            <a:r>
              <a:rPr lang="nl-NL" dirty="0"/>
              <a:t>In 1478 verschijnt weliswaar het eerste </a:t>
            </a:r>
            <a:r>
              <a:rPr lang="nl-NL" i="1" dirty="0"/>
              <a:t>gedrukte </a:t>
            </a:r>
            <a:r>
              <a:rPr lang="nl-NL" dirty="0"/>
              <a:t>wiskundeboek, in Noord Italië (</a:t>
            </a:r>
            <a:r>
              <a:rPr lang="nl-NL" dirty="0" err="1"/>
              <a:t>Treviso</a:t>
            </a:r>
            <a:r>
              <a:rPr lang="nl-NL" dirty="0"/>
              <a:t>); een rekenhandboek voor kooplieden(!), bankiers en ondernemers  </a:t>
            </a:r>
            <a:r>
              <a:rPr lang="nl-NL" sz="2800" b="1" dirty="0">
                <a:solidFill>
                  <a:schemeClr val="accent1">
                    <a:lumMod val="75000"/>
                  </a:schemeClr>
                </a:solidFill>
              </a:rPr>
              <a:t>maar</a:t>
            </a:r>
            <a:r>
              <a:rPr lang="nl-NL" dirty="0"/>
              <a:t>:</a:t>
            </a:r>
          </a:p>
          <a:p>
            <a:r>
              <a:rPr lang="nl-NL" dirty="0"/>
              <a:t>voor de beschrijving van en berekening aan de nieuwe begrippen zoals: beweging, snelheid, versnelling, optimalisering en later de lucht- en warmte-stroming en energie beschouwingen is geen wiskunde voorhanden. Die “dynamische” wiskunde moet nog ontwikkeld worden.</a:t>
            </a:r>
          </a:p>
          <a:p>
            <a:r>
              <a:rPr lang="nl-NL" dirty="0"/>
              <a:t> Illustratief is het (laatste) boek van </a:t>
            </a:r>
            <a:r>
              <a:rPr lang="nl-NL" dirty="0" err="1"/>
              <a:t>Galileo</a:t>
            </a:r>
            <a:r>
              <a:rPr lang="nl-NL" dirty="0"/>
              <a:t> Galilei uit 1638 . Hij schreef dat tijdens zijn huisarrest in Florence en dat naar Leiden werd gesmokkeld om daar uitgegeven te worden (….).</a:t>
            </a:r>
          </a:p>
          <a:p>
            <a:r>
              <a:rPr lang="nl-NL" dirty="0"/>
              <a:t>De titel was </a:t>
            </a:r>
            <a:r>
              <a:rPr lang="it-IT" b="1" i="1" dirty="0">
                <a:solidFill>
                  <a:srgbClr val="5F6368"/>
                </a:solidFill>
                <a:latin typeface="+mj-lt"/>
              </a:rPr>
              <a:t>Discorsi e dimostrazioni matematiche intorno a due nuove scienze</a:t>
            </a:r>
            <a:r>
              <a:rPr lang="it-IT" b="1" i="1" dirty="0">
                <a:solidFill>
                  <a:srgbClr val="4D5156"/>
                </a:solidFill>
                <a:latin typeface="+mj-lt"/>
              </a:rPr>
              <a:t> attinenti alla meccanica e ai movimenti locali:</a:t>
            </a:r>
          </a:p>
          <a:p>
            <a:r>
              <a:rPr lang="nl-NL" i="1" dirty="0"/>
              <a:t> Gesprekken en wiskundige bewijzen aangaande twee nieuwe wetenschappen materiaalkunde en kinematica.</a:t>
            </a:r>
            <a:endParaRPr lang="nl-NL" i="1" dirty="0">
              <a:latin typeface="+mj-lt"/>
            </a:endParaRPr>
          </a:p>
          <a:p>
            <a:endParaRPr lang="nl-NL" dirty="0"/>
          </a:p>
          <a:p>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9</a:t>
            </a:fld>
            <a:endParaRPr lang="nl-NL"/>
          </a:p>
        </p:txBody>
      </p:sp>
      <p:pic>
        <p:nvPicPr>
          <p:cNvPr id="11" name="Picture 4" descr="DISCORSI E DIMOSTRAZIONI MATEMATICHE INTORNO A DUE NUOVE SCIENZE (Italian  Edition) eBook : Galilei, Galileo: Amazon.nl: Kindle Store">
            <a:extLst>
              <a:ext uri="{FF2B5EF4-FFF2-40B4-BE49-F238E27FC236}">
                <a16:creationId xmlns:a16="http://schemas.microsoft.com/office/drawing/2014/main" id="{A044AB36-D624-C9EA-864A-4BEF7D9E86A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3620" r="33620" b="11600"/>
          <a:stretch/>
        </p:blipFill>
        <p:spPr bwMode="auto">
          <a:xfrm>
            <a:off x="6826952" y="11594"/>
            <a:ext cx="4824536" cy="68348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2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2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20801</TotalTime>
  <Words>5922</Words>
  <Application>Microsoft Office PowerPoint</Application>
  <PresentationFormat>Breedbeeld</PresentationFormat>
  <Paragraphs>506</Paragraphs>
  <Slides>47</Slides>
  <Notes>24</Notes>
  <HiddenSlides>0</HiddenSlides>
  <MMClips>1</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47</vt:i4>
      </vt:variant>
    </vt:vector>
  </HeadingPairs>
  <TitlesOfParts>
    <vt:vector size="59" baseType="lpstr">
      <vt:lpstr>Yu Gothic UI Light</vt:lpstr>
      <vt:lpstr>Yu Gothic UI Semilight</vt:lpstr>
      <vt:lpstr>Arial</vt:lpstr>
      <vt:lpstr>Arial</vt:lpstr>
      <vt:lpstr>Calibri</vt:lpstr>
      <vt:lpstr>Cambria Math</vt:lpstr>
      <vt:lpstr>Century Schoolbook</vt:lpstr>
      <vt:lpstr>Google Sans</vt:lpstr>
      <vt:lpstr>Times New Roman</vt:lpstr>
      <vt:lpstr>Wingdings</vt:lpstr>
      <vt:lpstr>Wingdings 2</vt:lpstr>
      <vt:lpstr>Oriel</vt:lpstr>
      <vt:lpstr> </vt:lpstr>
      <vt:lpstr>Hoe ver waren we gekomen ?</vt:lpstr>
      <vt:lpstr> </vt:lpstr>
      <vt:lpstr>DE schatting van π in de Griekse wiskunde</vt:lpstr>
      <vt:lpstr>Toepasssingen van π….</vt:lpstr>
      <vt:lpstr> </vt:lpstr>
      <vt:lpstr>worstelingen in de wiskunde in de 16e en 17e  eeuw</vt:lpstr>
      <vt:lpstr>worstelingen</vt:lpstr>
      <vt:lpstr>Behoefte aan nieuwe wiskunde</vt:lpstr>
      <vt:lpstr>Galileo Galilei (1564-1642)  “De natuurwetenschappen zijn geschreven in de taal van de wiskunde” </vt:lpstr>
      <vt:lpstr>Principe van Pierre de Fermat (1601-1665)</vt:lpstr>
      <vt:lpstr> ”  </vt:lpstr>
      <vt:lpstr>RenÉ Descartes (1596-1650)   De methodische twijfelaar ) (Cogito, ergo sum) </vt:lpstr>
      <vt:lpstr>René Descartes   </vt:lpstr>
      <vt:lpstr>Christian Huygens (1629-1695) het melancholische genie  </vt:lpstr>
      <vt:lpstr>Constructies volgens de kettinglijn (bron Wikipedia)</vt:lpstr>
      <vt:lpstr>Andere vindingn van Huygens</vt:lpstr>
      <vt:lpstr> Andere vindingn van Huygens  </vt:lpstr>
      <vt:lpstr>Nog een toepassing: Brachistochrone</vt:lpstr>
      <vt:lpstr>Toepssingen</vt:lpstr>
      <vt:lpstr>Huygens’ nalatenschap</vt:lpstr>
      <vt:lpstr>PowerPoint-presentatie</vt:lpstr>
      <vt:lpstr> </vt:lpstr>
      <vt:lpstr>De Verlichting</vt:lpstr>
      <vt:lpstr>gottfried Wilhelm Leibniz (1646-1716)</vt:lpstr>
      <vt:lpstr>gottfried Wilhelm Leibniz (1646-1716)</vt:lpstr>
      <vt:lpstr>Helpt het als we de renteperiode bij samengestelde  interest blijven verkleinen? (Jacob Bernoulli (1655 – 1705))                                                               </vt:lpstr>
      <vt:lpstr>Hoe wisten de Babyloniërs hoe groot √2 was? (in YBC 7289)</vt:lpstr>
      <vt:lpstr> Leibniz en Newton in Babylon…. </vt:lpstr>
      <vt:lpstr>Euler en het toen actuele Köningsbergen bruggenprobleem:  is het mogelijk om een wandeling te maken over de bruggen van Köningsberg (zie afbeelding), waarbij iedere brug maar een keer wordt bewandeld en je eindigt bij het beginpunt. PM: Köningsbergen heet thans Kaliningrad                                                                                                                      </vt:lpstr>
      <vt:lpstr>grafentheorie</vt:lpstr>
      <vt:lpstr>PowerPoint-presentatie</vt:lpstr>
      <vt:lpstr>Eulers betekenis voor de wiskunde </vt:lpstr>
      <vt:lpstr>Eindige elementen methode.</vt:lpstr>
      <vt:lpstr>Eulers oplossing van het knikprobleem en de Balkvergelijking van Euler-Bernoulli.  </vt:lpstr>
      <vt:lpstr> </vt:lpstr>
      <vt:lpstr> Eulers betekenis voor de wiskunde, de Productformule</vt:lpstr>
      <vt:lpstr>Daniel Bernoulli (1700-1782)</vt:lpstr>
      <vt:lpstr>De negentiende eeuw</vt:lpstr>
      <vt:lpstr>Fourier Analyse</vt:lpstr>
      <vt:lpstr>Fourier ontwikkeling van functies</vt:lpstr>
      <vt:lpstr>PowerPoint-presentatie</vt:lpstr>
      <vt:lpstr>Fourier-Transformatie</vt:lpstr>
      <vt:lpstr>PowerPoint-presentatie</vt:lpstr>
      <vt:lpstr>Evariste Galois (1811-1832)</vt:lpstr>
      <vt:lpstr>Evariste Galois</vt:lpstr>
      <vt:lpstr>“Historische” kwalificaties van wiskunde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 Geschiedenis van de Wiskunde (1)</dc:title>
  <dc:creator>user</dc:creator>
  <cp:lastModifiedBy>Roel Van Asselt</cp:lastModifiedBy>
  <cp:revision>517</cp:revision>
  <dcterms:created xsi:type="dcterms:W3CDTF">2017-09-06T15:28:48Z</dcterms:created>
  <dcterms:modified xsi:type="dcterms:W3CDTF">2024-03-16T10:11:25Z</dcterms:modified>
</cp:coreProperties>
</file>