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9.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256" r:id="rId2"/>
    <p:sldId id="257" r:id="rId3"/>
    <p:sldId id="261" r:id="rId4"/>
    <p:sldId id="332" r:id="rId5"/>
    <p:sldId id="414" r:id="rId6"/>
    <p:sldId id="260" r:id="rId7"/>
    <p:sldId id="309" r:id="rId8"/>
    <p:sldId id="337" r:id="rId9"/>
    <p:sldId id="392" r:id="rId10"/>
    <p:sldId id="395" r:id="rId11"/>
    <p:sldId id="266" r:id="rId12"/>
    <p:sldId id="383" r:id="rId13"/>
    <p:sldId id="388" r:id="rId14"/>
    <p:sldId id="384" r:id="rId15"/>
    <p:sldId id="267" r:id="rId16"/>
    <p:sldId id="312" r:id="rId17"/>
    <p:sldId id="439" r:id="rId18"/>
    <p:sldId id="440" r:id="rId19"/>
    <p:sldId id="335" r:id="rId20"/>
    <p:sldId id="271" r:id="rId21"/>
    <p:sldId id="273" r:id="rId22"/>
    <p:sldId id="274" r:id="rId23"/>
    <p:sldId id="275" r:id="rId24"/>
    <p:sldId id="304" r:id="rId25"/>
    <p:sldId id="382" r:id="rId26"/>
    <p:sldId id="318" r:id="rId27"/>
    <p:sldId id="441" r:id="rId28"/>
    <p:sldId id="341" r:id="rId29"/>
    <p:sldId id="418" r:id="rId30"/>
    <p:sldId id="291" r:id="rId31"/>
    <p:sldId id="276" r:id="rId32"/>
    <p:sldId id="434" r:id="rId33"/>
    <p:sldId id="433" r:id="rId34"/>
    <p:sldId id="319" r:id="rId35"/>
    <p:sldId id="379" r:id="rId36"/>
    <p:sldId id="339" r:id="rId37"/>
    <p:sldId id="340" r:id="rId38"/>
    <p:sldId id="416" r:id="rId39"/>
    <p:sldId id="417" r:id="rId40"/>
    <p:sldId id="390" r:id="rId41"/>
    <p:sldId id="408" r:id="rId42"/>
    <p:sldId id="380" r:id="rId43"/>
    <p:sldId id="329"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44" end="86"/>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009900"/>
    <a:srgbClr val="00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7" autoAdjust="0"/>
    <p:restoredTop sz="93430" autoAdjust="0"/>
  </p:normalViewPr>
  <p:slideViewPr>
    <p:cSldViewPr>
      <p:cViewPr>
        <p:scale>
          <a:sx n="200" d="100"/>
          <a:sy n="200" d="100"/>
        </p:scale>
        <p:origin x="-2466" y="-1662"/>
      </p:cViewPr>
      <p:guideLst>
        <p:guide orient="horz" pos="2160"/>
        <p:guide pos="3840"/>
      </p:guideLst>
    </p:cSldViewPr>
  </p:slideViewPr>
  <p:outlineViewPr>
    <p:cViewPr>
      <p:scale>
        <a:sx n="33" d="100"/>
        <a:sy n="33" d="100"/>
      </p:scale>
      <p:origin x="0" y="29587"/>
    </p:cViewPr>
  </p:outlineViewPr>
  <p:notesTextViewPr>
    <p:cViewPr>
      <p:scale>
        <a:sx n="100" d="100"/>
        <a:sy n="100" d="100"/>
      </p:scale>
      <p:origin x="0" y="0"/>
    </p:cViewPr>
  </p:notesTextViewPr>
  <p:notesViewPr>
    <p:cSldViewPr>
      <p:cViewPr varScale="1">
        <p:scale>
          <a:sx n="75" d="100"/>
          <a:sy n="75" d="100"/>
        </p:scale>
        <p:origin x="4092" y="31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079219-2A5A-466E-829D-88F5646DF719}" type="datetimeFigureOut">
              <a:rPr lang="nl-NL" smtClean="0"/>
              <a:pPr/>
              <a:t>15-3-2024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0769BB-B3FE-43B1-80F5-EE7BF5FB3F64}" type="slidenum">
              <a:rPr lang="nl-NL" smtClean="0"/>
              <a:pPr/>
              <a:t>‹nr.›</a:t>
            </a:fld>
            <a:endParaRPr 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21-01-12T12:24:50.1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17657 14834 0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21-01-12T12:24:51.5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20285 13388 0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21-01-12T12:24:54.2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18909 11553 0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21-01-12T12:24:59.4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15840 388 0,'17'0'47</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21-01-12T12:25:02.2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15081 3263 0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21-01-12T12:25:03.1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15081 3263 0</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21-01-12T12:25:11.2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14252 14199 0</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21-01-12T12:25:12.5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12788 14870 0,'0'0'0,"0"35"172,0-18-156</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21-01-12T12:28:19.5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6103 2469 0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55699-8B62-4868-B9C7-58DCC6D81A8D}" type="datetimeFigureOut">
              <a:rPr lang="nl-NL" smtClean="0"/>
              <a:pPr/>
              <a:t>15-3-2024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54781D-07E3-4463-B397-96082AA9169D}"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l.wikipedia.org/wiki/Zeno%27s_paradoxe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nl.wikipedia.org/wiki/Schaken" TargetMode="External"/><Relationship Id="rId3" Type="http://schemas.openxmlformats.org/officeDocument/2006/relationships/hyperlink" Target="https://nl.wikipedia.org/wiki/Arts" TargetMode="External"/><Relationship Id="rId7" Type="http://schemas.openxmlformats.org/officeDocument/2006/relationships/hyperlink" Target="https://nl.wikipedia.org/wiki/Dromen"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nl.wikipedia.org/wiki/Natuurkunde" TargetMode="External"/><Relationship Id="rId11" Type="http://schemas.openxmlformats.org/officeDocument/2006/relationships/hyperlink" Target="https://nl.wikipedia.org/wiki/Wiskunde" TargetMode="External"/><Relationship Id="rId5" Type="http://schemas.openxmlformats.org/officeDocument/2006/relationships/hyperlink" Target="https://nl.wikipedia.org/wiki/Astrologie" TargetMode="External"/><Relationship Id="rId10" Type="http://schemas.openxmlformats.org/officeDocument/2006/relationships/hyperlink" Target="https://nl.wikipedia.org/wiki/Kansspel" TargetMode="External"/><Relationship Id="rId4" Type="http://schemas.openxmlformats.org/officeDocument/2006/relationships/hyperlink" Target="https://nl.wikipedia.org/wiki/Wiskundige" TargetMode="External"/><Relationship Id="rId9" Type="http://schemas.openxmlformats.org/officeDocument/2006/relationships/hyperlink" Target="https://nl.wikipedia.org/wiki/Muziek"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nl.wikipedia.org/wiki/Mercurius_(planeet)" TargetMode="External"/><Relationship Id="rId13" Type="http://schemas.openxmlformats.org/officeDocument/2006/relationships/hyperlink" Target="https://nl.wikipedia.org/wiki/Ninurta" TargetMode="External"/><Relationship Id="rId18" Type="http://schemas.openxmlformats.org/officeDocument/2006/relationships/hyperlink" Target="https://nl.wikipedia.org/wiki/Sin_(mythologie)" TargetMode="External"/><Relationship Id="rId3" Type="http://schemas.openxmlformats.org/officeDocument/2006/relationships/hyperlink" Target="https://nl.wikipedia.org/w/index.php?title=Babylonische_astrologie&amp;veaction=edit&amp;section=1" TargetMode="External"/><Relationship Id="rId7" Type="http://schemas.openxmlformats.org/officeDocument/2006/relationships/hyperlink" Target="https://nl.wikipedia.org/wiki/Saturnus_(planeet)" TargetMode="External"/><Relationship Id="rId12" Type="http://schemas.openxmlformats.org/officeDocument/2006/relationships/hyperlink" Target="https://nl.wikipedia.org/wiki/Ishtar_(godin)" TargetMode="External"/><Relationship Id="rId17" Type="http://schemas.openxmlformats.org/officeDocument/2006/relationships/hyperlink" Target="https://nl.wikipedia.org/wiki/Nergal_(god)" TargetMode="External"/><Relationship Id="rId2" Type="http://schemas.openxmlformats.org/officeDocument/2006/relationships/slide" Target="../slides/slide14.xml"/><Relationship Id="rId16" Type="http://schemas.openxmlformats.org/officeDocument/2006/relationships/hyperlink" Target="https://nl.wikipedia.org/w/index.php?title=Nebo_(god)&amp;action=edit&amp;redlink=1" TargetMode="External"/><Relationship Id="rId1" Type="http://schemas.openxmlformats.org/officeDocument/2006/relationships/notesMaster" Target="../notesMasters/notesMaster1.xml"/><Relationship Id="rId6" Type="http://schemas.openxmlformats.org/officeDocument/2006/relationships/hyperlink" Target="https://nl.wikipedia.org/wiki/Venus_(planeet)" TargetMode="External"/><Relationship Id="rId11" Type="http://schemas.openxmlformats.org/officeDocument/2006/relationships/hyperlink" Target="https://nl.wikipedia.org/wiki/Marduk_(god)" TargetMode="External"/><Relationship Id="rId5" Type="http://schemas.openxmlformats.org/officeDocument/2006/relationships/hyperlink" Target="https://nl.wikipedia.org/wiki/Jupiter_(planeet)" TargetMode="External"/><Relationship Id="rId15" Type="http://schemas.openxmlformats.org/officeDocument/2006/relationships/hyperlink" Target="https://nl.wikipedia.org/wiki/Nabu" TargetMode="External"/><Relationship Id="rId10" Type="http://schemas.openxmlformats.org/officeDocument/2006/relationships/hyperlink" Target="https://nl.wikipedia.org/wiki/Kleitablet" TargetMode="External"/><Relationship Id="rId19" Type="http://schemas.openxmlformats.org/officeDocument/2006/relationships/hyperlink" Target="https://nl.wikipedia.org/wiki/Shamash" TargetMode="External"/><Relationship Id="rId4" Type="http://schemas.openxmlformats.org/officeDocument/2006/relationships/hyperlink" Target="https://nl.wikipedia.org/w/index.php?title=Babylonische_astrologie&amp;action=edit&amp;section=1" TargetMode="External"/><Relationship Id="rId9" Type="http://schemas.openxmlformats.org/officeDocument/2006/relationships/hyperlink" Target="https://nl.wikipedia.org/wiki/Mars_(planeet)" TargetMode="External"/><Relationship Id="rId14" Type="http://schemas.openxmlformats.org/officeDocument/2006/relationships/hyperlink" Target="https://nl.wikipedia.org/w/index.php?title=Ninib&amp;action=edit&amp;redlink=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De Schotse Egyptoloog Henry </a:t>
            </a:r>
            <a:r>
              <a:rPr lang="nl-NL" dirty="0" err="1"/>
              <a:t>Rhind</a:t>
            </a:r>
            <a:r>
              <a:rPr lang="nl-NL" dirty="0"/>
              <a:t> kocht in 1828 deze rol op een markt in Luxor…. Het ligt nu in het Brits Museum in Londen.</a:t>
            </a:r>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6</a:t>
            </a:fld>
            <a:endParaRPr lang="nl-NL"/>
          </a:p>
        </p:txBody>
      </p:sp>
    </p:spTree>
    <p:extLst>
      <p:ext uri="{BB962C8B-B14F-4D97-AF65-F5344CB8AC3E}">
        <p14:creationId xmlns:p14="http://schemas.microsoft.com/office/powerpoint/2010/main" val="426031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Het </a:t>
            </a:r>
            <a:r>
              <a:rPr lang="nl-NL" dirty="0" err="1"/>
              <a:t>deelbaarheidvraagstuk</a:t>
            </a:r>
            <a:r>
              <a:rPr lang="nl-NL" dirty="0"/>
              <a:t> (het “oneindig kleine”) loste </a:t>
            </a:r>
            <a:r>
              <a:rPr lang="nl-NL" dirty="0" err="1"/>
              <a:t>Democritus</a:t>
            </a:r>
            <a:r>
              <a:rPr lang="nl-NL" dirty="0"/>
              <a:t> (rond 475 </a:t>
            </a:r>
            <a:r>
              <a:rPr lang="nl-NL" dirty="0" err="1"/>
              <a:t>vC</a:t>
            </a:r>
            <a:r>
              <a:rPr lang="nl-NL" dirty="0"/>
              <a:t>)  op door zeer kleine, niet verder deelbare </a:t>
            </a:r>
            <a:r>
              <a:rPr lang="nl-NL" baseline="0" dirty="0"/>
              <a:t>deeltjes te introduceren: de atomen (?); de discussie over wat zich dan tussen die atomen bevond liep vast. Bestaat “het niets”?</a:t>
            </a:r>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22</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 Archimedes op Koning </a:t>
            </a:r>
            <a:r>
              <a:rPr lang="nl-NL" dirty="0" err="1"/>
              <a:t>Archidemos</a:t>
            </a:r>
            <a:r>
              <a:rPr lang="nl-NL" dirty="0"/>
              <a:t> III, koning van Sparta en tijdgenoot van Archimedes.</a:t>
            </a:r>
            <a:br>
              <a:rPr lang="nl-NL" dirty="0"/>
            </a:br>
            <a:r>
              <a:rPr lang="nl-NL" dirty="0"/>
              <a:t>Eureka! Wordt pas 200 jaar later voor de eerste keer aan gerefereerd door </a:t>
            </a:r>
            <a:r>
              <a:rPr lang="nl-NL" dirty="0" err="1"/>
              <a:t>Vitruvius</a:t>
            </a:r>
            <a:r>
              <a:rPr lang="nl-NL" dirty="0"/>
              <a:t> (militair, architect en ingenieur).</a:t>
            </a:r>
          </a:p>
          <a:p>
            <a:r>
              <a:rPr lang="nl-NL" dirty="0"/>
              <a:t>212 is zeker, 287???. Pas rond 1200 </a:t>
            </a:r>
            <a:r>
              <a:rPr lang="nl-NL" dirty="0" err="1"/>
              <a:t>nC</a:t>
            </a:r>
            <a:r>
              <a:rPr lang="nl-NL" dirty="0"/>
              <a:t> wordt geschreven over de dood van Archimedes in 212, als 75 jarige, dus volgt 287…. (</a:t>
            </a:r>
            <a:r>
              <a:rPr lang="nl-NL" dirty="0" err="1"/>
              <a:t>Nazoeke</a:t>
            </a:r>
            <a:r>
              <a:rPr lang="nl-NL" dirty="0"/>
              <a:t>: was dat Johan </a:t>
            </a:r>
            <a:r>
              <a:rPr lang="nl-NL" dirty="0" err="1"/>
              <a:t>Tetzes</a:t>
            </a:r>
            <a:r>
              <a:rPr lang="nl-NL" dirty="0"/>
              <a:t>). </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23</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Een Japans psychiater kent 83.431 decimalen van </a:t>
            </a:r>
            <a:r>
              <a:rPr lang="nl-NL" dirty="0" err="1"/>
              <a:t>pie</a:t>
            </a:r>
            <a:r>
              <a:rPr lang="nl-NL" dirty="0"/>
              <a:t> uit het hoofd….. Er zijn er 22 biljoen bekend ( 9 </a:t>
            </a:r>
            <a:r>
              <a:rPr lang="nl-NL" dirty="0" err="1"/>
              <a:t>Tera</a:t>
            </a:r>
            <a:r>
              <a:rPr lang="nl-NL" dirty="0"/>
              <a:t>)</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24</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Eureka!  </a:t>
            </a:r>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28</a:t>
            </a:fld>
            <a:endParaRPr lang="nl-NL"/>
          </a:p>
        </p:txBody>
      </p:sp>
    </p:spTree>
    <p:extLst>
      <p:ext uri="{BB962C8B-B14F-4D97-AF65-F5344CB8AC3E}">
        <p14:creationId xmlns:p14="http://schemas.microsoft.com/office/powerpoint/2010/main" val="3540731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Het slot </a:t>
            </a:r>
            <a:r>
              <a:rPr lang="nl-NL" dirty="0" err="1"/>
              <a:t>Ricasoli</a:t>
            </a:r>
            <a:r>
              <a:rPr lang="nl-NL" dirty="0"/>
              <a:t> is mede gebruikt om </a:t>
            </a:r>
            <a:r>
              <a:rPr lang="nl-NL" dirty="0" err="1"/>
              <a:t>Alexandrie</a:t>
            </a:r>
            <a:r>
              <a:rPr lang="nl-NL" dirty="0"/>
              <a:t> na te bouwen voor de Spaanse film Agora uit 2009 (kosten film: 30 miljoen Euro). Hoofdrol </a:t>
            </a:r>
            <a:r>
              <a:rPr lang="nl-NL" b="1" dirty="0"/>
              <a:t>Rachel </a:t>
            </a:r>
            <a:r>
              <a:rPr lang="nl-NL" b="1" dirty="0" err="1"/>
              <a:t>Weisz</a:t>
            </a:r>
            <a:r>
              <a:rPr lang="nl-NL" b="1" dirty="0"/>
              <a:t>.</a:t>
            </a:r>
            <a:br>
              <a:rPr lang="nl-NL" b="1" dirty="0"/>
            </a:br>
            <a:r>
              <a:rPr lang="nl-NL" b="0" dirty="0"/>
              <a:t>380-395 Theodosius I verklaart het Christendom tot staatsgodsdienst (in W- en O-Romeinse rijk??). Veel conflicten tussen joden en christenen in A.</a:t>
            </a:r>
            <a:endParaRPr lang="nl-NL" b="1"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31</a:t>
            </a:fld>
            <a:endParaRPr lang="nl-NL"/>
          </a:p>
        </p:txBody>
      </p:sp>
    </p:spTree>
    <p:extLst>
      <p:ext uri="{BB962C8B-B14F-4D97-AF65-F5344CB8AC3E}">
        <p14:creationId xmlns:p14="http://schemas.microsoft.com/office/powerpoint/2010/main" val="3654809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Breteuil</a:t>
            </a:r>
            <a:r>
              <a:rPr lang="nl-NL" dirty="0"/>
              <a:t>: mede vertaalster (met </a:t>
            </a:r>
            <a:r>
              <a:rPr lang="nl-NL" dirty="0" err="1"/>
              <a:t>Volaire</a:t>
            </a:r>
            <a:r>
              <a:rPr lang="nl-NL" dirty="0"/>
              <a:t>) van </a:t>
            </a:r>
            <a:r>
              <a:rPr lang="nl-NL" dirty="0" err="1"/>
              <a:t>Newtons</a:t>
            </a:r>
            <a:r>
              <a:rPr lang="nl-NL" dirty="0"/>
              <a:t> </a:t>
            </a:r>
            <a:r>
              <a:rPr lang="nl-NL" b="0" i="0" dirty="0" err="1">
                <a:solidFill>
                  <a:srgbClr val="202124"/>
                </a:solidFill>
                <a:effectLst/>
                <a:latin typeface="Google Sans"/>
              </a:rPr>
              <a:t>Philosophiae</a:t>
            </a:r>
            <a:r>
              <a:rPr lang="nl-NL" b="0" i="0" dirty="0">
                <a:solidFill>
                  <a:srgbClr val="202124"/>
                </a:solidFill>
                <a:effectLst/>
                <a:latin typeface="Google Sans"/>
              </a:rPr>
              <a:t> Naturalis </a:t>
            </a:r>
            <a:r>
              <a:rPr lang="nl-NL" b="0" i="0" dirty="0" err="1">
                <a:solidFill>
                  <a:srgbClr val="202124"/>
                </a:solidFill>
                <a:effectLst/>
                <a:latin typeface="Google Sans"/>
              </a:rPr>
              <a:t>Principia</a:t>
            </a:r>
            <a:r>
              <a:rPr lang="nl-NL" b="0" i="0" dirty="0">
                <a:solidFill>
                  <a:srgbClr val="202124"/>
                </a:solidFill>
                <a:effectLst/>
                <a:latin typeface="Google Sans"/>
              </a:rPr>
              <a:t> Mathematica in het Frans, met hulp van ‘s </a:t>
            </a:r>
            <a:r>
              <a:rPr lang="nl-NL" b="0" i="0" dirty="0" err="1">
                <a:solidFill>
                  <a:srgbClr val="202124"/>
                </a:solidFill>
                <a:effectLst/>
                <a:latin typeface="Google Sans"/>
              </a:rPr>
              <a:t>Gravezande</a:t>
            </a:r>
            <a:r>
              <a:rPr lang="nl-NL" b="0" i="0" dirty="0">
                <a:solidFill>
                  <a:srgbClr val="202124"/>
                </a:solidFill>
                <a:effectLst/>
                <a:latin typeface="Google Sans"/>
              </a:rPr>
              <a:t>.</a:t>
            </a:r>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33</a:t>
            </a:fld>
            <a:endParaRPr lang="nl-NL"/>
          </a:p>
        </p:txBody>
      </p:sp>
    </p:spTree>
    <p:extLst>
      <p:ext uri="{BB962C8B-B14F-4D97-AF65-F5344CB8AC3E}">
        <p14:creationId xmlns:p14="http://schemas.microsoft.com/office/powerpoint/2010/main" val="891869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Het trivium bestond uit grammatica, retorica en logica; met het quadrivium de 7 vrije Romeinse kunsten.</a:t>
            </a:r>
            <a:br>
              <a:rPr lang="nl-NL" dirty="0"/>
            </a:br>
            <a:r>
              <a:rPr lang="nl-NL" dirty="0"/>
              <a:t>Naast </a:t>
            </a:r>
            <a:r>
              <a:rPr lang="nl-NL" dirty="0" err="1"/>
              <a:t>Boethius</a:t>
            </a:r>
            <a:r>
              <a:rPr lang="nl-NL" dirty="0"/>
              <a:t> wellicht ook </a:t>
            </a:r>
            <a:r>
              <a:rPr lang="nl-NL" dirty="0" err="1"/>
              <a:t>Diophantus</a:t>
            </a:r>
            <a:r>
              <a:rPr lang="nl-NL" dirty="0"/>
              <a:t> te noemen, maar D’s </a:t>
            </a:r>
            <a:r>
              <a:rPr lang="nl-NL" dirty="0" err="1"/>
              <a:t>leefperiode</a:t>
            </a:r>
            <a:r>
              <a:rPr lang="nl-NL" dirty="0"/>
              <a:t> is niet duidelijk.</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34</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Cordoba en </a:t>
            </a:r>
            <a:r>
              <a:rPr lang="nl-NL" dirty="0" err="1"/>
              <a:t>Toledo</a:t>
            </a:r>
            <a:r>
              <a:rPr lang="nl-NL" dirty="0"/>
              <a:t>.</a:t>
            </a:r>
          </a:p>
          <a:p>
            <a:r>
              <a:rPr lang="nl-NL" dirty="0"/>
              <a:t>De Franse monnik </a:t>
            </a:r>
            <a:r>
              <a:rPr lang="nl-NL" dirty="0" err="1"/>
              <a:t>Gerbert</a:t>
            </a:r>
            <a:r>
              <a:rPr lang="nl-NL" dirty="0"/>
              <a:t> (946-1003), trekt als een van de eerste Latijnse geleerden naar Spanje om daar van de Arabieren nieuwe wiskunde te leren en deze in Europa sterk propageert, maar is vooral bekend geworden als paus </a:t>
            </a:r>
            <a:r>
              <a:rPr lang="nl-NL" dirty="0" err="1"/>
              <a:t>Silvester</a:t>
            </a:r>
            <a:r>
              <a:rPr lang="nl-NL" dirty="0"/>
              <a:t> II (999 – 1003).</a:t>
            </a:r>
          </a:p>
          <a:p>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35</a:t>
            </a:fld>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De Middellandse zee was een Islamitische binnenzee geworden. Bagdad de culturele en wetenschappelijke hoofdstad van de wereld.</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36</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39</a:t>
            </a:fld>
            <a:endParaRPr lang="nl-NL"/>
          </a:p>
        </p:txBody>
      </p:sp>
    </p:spTree>
    <p:extLst>
      <p:ext uri="{BB962C8B-B14F-4D97-AF65-F5344CB8AC3E}">
        <p14:creationId xmlns:p14="http://schemas.microsoft.com/office/powerpoint/2010/main" val="2835413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Egyptenaren gebruikten voor het </a:t>
            </a:r>
            <a:r>
              <a:rPr lang="nl-NL" dirty="0" err="1"/>
              <a:t>verhoudingdgetal</a:t>
            </a:r>
            <a:r>
              <a:rPr lang="nl-NL" dirty="0"/>
              <a:t> (omtrek : middellijn) niet de lette (Griekse….) letter  </a:t>
            </a:r>
            <a:r>
              <a:rPr lang="el-GR" sz="1200" b="1" i="1" dirty="0">
                <a:solidFill>
                  <a:srgbClr val="009900"/>
                </a:solidFill>
              </a:rPr>
              <a:t>π</a:t>
            </a:r>
            <a:r>
              <a:rPr lang="nl-NL" sz="1200" b="1" i="1" dirty="0">
                <a:solidFill>
                  <a:srgbClr val="009900"/>
                </a:solidFill>
              </a:rPr>
              <a:t>. </a:t>
            </a:r>
            <a:r>
              <a:rPr lang="nl-NL" sz="1200" b="0" i="0" dirty="0">
                <a:solidFill>
                  <a:schemeClr val="tx1"/>
                </a:solidFill>
              </a:rPr>
              <a:t>Die letter is geïntroduceerd door W. Jones, in 1706 en door Euler definitief in gebruik genomen.</a:t>
            </a:r>
          </a:p>
          <a:p>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7</a:t>
            </a:fld>
            <a:endParaRPr lang="nl-NL"/>
          </a:p>
        </p:txBody>
      </p:sp>
    </p:spTree>
    <p:extLst>
      <p:ext uri="{BB962C8B-B14F-4D97-AF65-F5344CB8AC3E}">
        <p14:creationId xmlns:p14="http://schemas.microsoft.com/office/powerpoint/2010/main" val="3841392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r>
              <a:rPr lang="nl-NL" dirty="0">
                <a:hlinkClick r:id="rId3"/>
              </a:rPr>
              <a:t>Zeno's paradoxen - Wikipedia</a:t>
            </a:r>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40</a:t>
            </a:fld>
            <a:endParaRPr lang="nl-NL"/>
          </a:p>
        </p:txBody>
      </p:sp>
    </p:spTree>
    <p:extLst>
      <p:ext uri="{BB962C8B-B14F-4D97-AF65-F5344CB8AC3E}">
        <p14:creationId xmlns:p14="http://schemas.microsoft.com/office/powerpoint/2010/main" val="2578990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sz="1200" b="0" i="0" kern="1200" dirty="0">
                <a:solidFill>
                  <a:schemeClr val="tx1"/>
                </a:solidFill>
                <a:latin typeface="+mn-lt"/>
                <a:ea typeface="+mn-ea"/>
                <a:cs typeface="+mn-cs"/>
              </a:rPr>
              <a:t>In </a:t>
            </a:r>
            <a:r>
              <a:rPr lang="nl-NL" sz="1200" b="0" i="0" kern="1200" dirty="0" err="1">
                <a:solidFill>
                  <a:schemeClr val="tx1"/>
                </a:solidFill>
                <a:latin typeface="+mn-lt"/>
                <a:ea typeface="+mn-ea"/>
                <a:cs typeface="+mn-cs"/>
              </a:rPr>
              <a:t>Pavia</a:t>
            </a:r>
            <a:r>
              <a:rPr lang="nl-NL" sz="1200" b="0" i="0" kern="1200" baseline="0" dirty="0">
                <a:solidFill>
                  <a:schemeClr val="tx1"/>
                </a:solidFill>
                <a:latin typeface="+mn-lt"/>
                <a:ea typeface="+mn-ea"/>
                <a:cs typeface="+mn-cs"/>
              </a:rPr>
              <a:t> en Bologna.</a:t>
            </a:r>
            <a:endParaRPr lang="nl-NL" sz="1200" b="0" i="0" kern="1200" dirty="0">
              <a:solidFill>
                <a:schemeClr val="tx1"/>
              </a:solidFill>
              <a:latin typeface="+mn-lt"/>
              <a:ea typeface="+mn-ea"/>
              <a:cs typeface="+mn-cs"/>
            </a:endParaRPr>
          </a:p>
          <a:p>
            <a:r>
              <a:rPr lang="nl-NL" sz="1200" b="0" i="0" kern="1200" dirty="0">
                <a:solidFill>
                  <a:schemeClr val="tx1"/>
                </a:solidFill>
                <a:latin typeface="+mn-lt"/>
                <a:ea typeface="+mn-ea"/>
                <a:cs typeface="+mn-cs"/>
              </a:rPr>
              <a:t>Naast zijn verdiensten als </a:t>
            </a:r>
            <a:r>
              <a:rPr lang="nl-NL" sz="1200" b="0" i="0" u="none" strike="noStrike" kern="1200" dirty="0">
                <a:solidFill>
                  <a:schemeClr val="tx1"/>
                </a:solidFill>
                <a:latin typeface="+mn-lt"/>
                <a:ea typeface="+mn-ea"/>
                <a:cs typeface="+mn-cs"/>
                <a:hlinkClick r:id="rId3" tooltip="Arts"/>
              </a:rPr>
              <a:t>arts</a:t>
            </a:r>
            <a:r>
              <a:rPr lang="nl-NL" sz="1200" b="0" i="0" kern="1200" dirty="0">
                <a:solidFill>
                  <a:schemeClr val="tx1"/>
                </a:solidFill>
                <a:latin typeface="+mn-lt"/>
                <a:ea typeface="+mn-ea"/>
                <a:cs typeface="+mn-cs"/>
              </a:rPr>
              <a:t> en </a:t>
            </a:r>
            <a:r>
              <a:rPr lang="nl-NL" sz="1200" b="0" i="0" u="none" strike="noStrike" kern="1200" dirty="0">
                <a:solidFill>
                  <a:schemeClr val="tx1"/>
                </a:solidFill>
                <a:latin typeface="+mn-lt"/>
                <a:ea typeface="+mn-ea"/>
                <a:cs typeface="+mn-cs"/>
                <a:hlinkClick r:id="rId4" tooltip="Wiskundige"/>
              </a:rPr>
              <a:t>wiskundige</a:t>
            </a:r>
            <a:r>
              <a:rPr lang="nl-NL" sz="1200" b="0" i="0" kern="1200" dirty="0">
                <a:solidFill>
                  <a:schemeClr val="tx1"/>
                </a:solidFill>
                <a:latin typeface="+mn-lt"/>
                <a:ea typeface="+mn-ea"/>
                <a:cs typeface="+mn-cs"/>
              </a:rPr>
              <a:t> vond hij ook nog de tijd om te schrijven. Hij schreef 131 boeken en 111 manuscripten over allerlei onderwerpen (</a:t>
            </a:r>
            <a:r>
              <a:rPr lang="nl-NL" sz="1200" b="0" i="0" u="none" strike="noStrike" kern="1200" dirty="0">
                <a:solidFill>
                  <a:schemeClr val="tx1"/>
                </a:solidFill>
                <a:latin typeface="+mn-lt"/>
                <a:ea typeface="+mn-ea"/>
                <a:cs typeface="+mn-cs"/>
                <a:hlinkClick r:id="rId5" tooltip="Astrologie"/>
              </a:rPr>
              <a:t>astrologie</a:t>
            </a:r>
            <a:r>
              <a:rPr lang="nl-NL" sz="1200" b="0" i="0" kern="1200" dirty="0">
                <a:solidFill>
                  <a:schemeClr val="tx1"/>
                </a:solidFill>
                <a:latin typeface="+mn-lt"/>
                <a:ea typeface="+mn-ea"/>
                <a:cs typeface="+mn-cs"/>
              </a:rPr>
              <a:t>, </a:t>
            </a:r>
            <a:r>
              <a:rPr lang="nl-NL" sz="1200" b="0" i="0" u="none" strike="noStrike" kern="1200" dirty="0">
                <a:solidFill>
                  <a:schemeClr val="tx1"/>
                </a:solidFill>
                <a:latin typeface="+mn-lt"/>
                <a:ea typeface="+mn-ea"/>
                <a:cs typeface="+mn-cs"/>
                <a:hlinkClick r:id="rId6" tooltip="Natuurkunde"/>
              </a:rPr>
              <a:t>natuurkunde</a:t>
            </a:r>
            <a:r>
              <a:rPr lang="nl-NL" sz="1200" b="0" i="0" kern="1200" dirty="0">
                <a:solidFill>
                  <a:schemeClr val="tx1"/>
                </a:solidFill>
                <a:latin typeface="+mn-lt"/>
                <a:ea typeface="+mn-ea"/>
                <a:cs typeface="+mn-cs"/>
              </a:rPr>
              <a:t>, </a:t>
            </a:r>
            <a:r>
              <a:rPr lang="nl-NL" sz="1200" b="0" i="0" u="none" strike="noStrike" kern="1200" dirty="0">
                <a:solidFill>
                  <a:schemeClr val="tx1"/>
                </a:solidFill>
                <a:latin typeface="+mn-lt"/>
                <a:ea typeface="+mn-ea"/>
                <a:cs typeface="+mn-cs"/>
                <a:hlinkClick r:id="rId7" tooltip="Dromen"/>
              </a:rPr>
              <a:t>dromen</a:t>
            </a:r>
            <a:r>
              <a:rPr lang="nl-NL" sz="1200" b="0" i="0" kern="1200" dirty="0">
                <a:solidFill>
                  <a:schemeClr val="tx1"/>
                </a:solidFill>
                <a:latin typeface="+mn-lt"/>
                <a:ea typeface="+mn-ea"/>
                <a:cs typeface="+mn-cs"/>
              </a:rPr>
              <a:t>, </a:t>
            </a:r>
            <a:r>
              <a:rPr lang="nl-NL" sz="1200" b="0" i="0" u="none" strike="noStrike" kern="1200" dirty="0">
                <a:solidFill>
                  <a:schemeClr val="tx1"/>
                </a:solidFill>
                <a:latin typeface="+mn-lt"/>
                <a:ea typeface="+mn-ea"/>
                <a:cs typeface="+mn-cs"/>
                <a:hlinkClick r:id="rId8" tooltip="Schaken"/>
              </a:rPr>
              <a:t>schaken</a:t>
            </a:r>
            <a:r>
              <a:rPr lang="nl-NL" sz="1200" b="0" i="0" kern="1200" dirty="0">
                <a:solidFill>
                  <a:schemeClr val="tx1"/>
                </a:solidFill>
                <a:latin typeface="+mn-lt"/>
                <a:ea typeface="+mn-ea"/>
                <a:cs typeface="+mn-cs"/>
              </a:rPr>
              <a:t>, </a:t>
            </a:r>
            <a:r>
              <a:rPr lang="nl-NL" sz="1200" b="0" i="0" u="none" strike="noStrike" kern="1200" dirty="0">
                <a:solidFill>
                  <a:schemeClr val="tx1"/>
                </a:solidFill>
                <a:latin typeface="+mn-lt"/>
                <a:ea typeface="+mn-ea"/>
                <a:cs typeface="+mn-cs"/>
                <a:hlinkClick r:id="rId9" tooltip="Muziek"/>
              </a:rPr>
              <a:t>muziek</a:t>
            </a:r>
            <a:r>
              <a:rPr lang="nl-NL" sz="1200" b="0" i="0" kern="1200" dirty="0">
                <a:solidFill>
                  <a:schemeClr val="tx1"/>
                </a:solidFill>
                <a:latin typeface="+mn-lt"/>
                <a:ea typeface="+mn-ea"/>
                <a:cs typeface="+mn-cs"/>
              </a:rPr>
              <a:t>, </a:t>
            </a:r>
            <a:r>
              <a:rPr lang="nl-NL" sz="1200" b="0" i="0" u="none" strike="noStrike" kern="1200" dirty="0">
                <a:solidFill>
                  <a:schemeClr val="tx1"/>
                </a:solidFill>
                <a:latin typeface="+mn-lt"/>
                <a:ea typeface="+mn-ea"/>
                <a:cs typeface="+mn-cs"/>
                <a:hlinkClick r:id="rId10" tooltip="Kansspel"/>
              </a:rPr>
              <a:t>kansspelen</a:t>
            </a:r>
            <a:r>
              <a:rPr lang="nl-NL" sz="1200" b="0" i="0" kern="1200" dirty="0">
                <a:solidFill>
                  <a:schemeClr val="tx1"/>
                </a:solidFill>
                <a:latin typeface="+mn-lt"/>
                <a:ea typeface="+mn-ea"/>
                <a:cs typeface="+mn-cs"/>
              </a:rPr>
              <a:t>, </a:t>
            </a:r>
            <a:r>
              <a:rPr lang="nl-NL" sz="1200" b="0" i="0" u="none" strike="noStrike" kern="1200" dirty="0">
                <a:solidFill>
                  <a:schemeClr val="tx1"/>
                </a:solidFill>
                <a:latin typeface="+mn-lt"/>
                <a:ea typeface="+mn-ea"/>
                <a:cs typeface="+mn-cs"/>
                <a:hlinkClick r:id="rId11" tooltip="Wiskunde"/>
              </a:rPr>
              <a:t>wiskunde</a:t>
            </a:r>
            <a:r>
              <a:rPr lang="nl-NL" sz="1200" b="0" i="0" kern="1200" dirty="0">
                <a:solidFill>
                  <a:schemeClr val="tx1"/>
                </a:solidFill>
                <a:latin typeface="+mn-lt"/>
                <a:ea typeface="+mn-ea"/>
                <a:cs typeface="+mn-cs"/>
              </a:rPr>
              <a:t>)  </a:t>
            </a:r>
          </a:p>
          <a:p>
            <a:r>
              <a:rPr lang="nl-NL" sz="1200" b="0" i="0" kern="1200" dirty="0">
                <a:solidFill>
                  <a:schemeClr val="tx1"/>
                </a:solidFill>
                <a:latin typeface="+mn-lt"/>
                <a:ea typeface="+mn-ea"/>
                <a:cs typeface="+mn-cs"/>
              </a:rPr>
              <a:t>Hij werd uitgenodigd om naar Schotland, naar kardinaal Hamilton, te gaan die aan astma lijden te behandelen. Hij slaagde erin om hem te genezen met behulp van de moderne zorg voor die tijd: verwijder veren en alle stof(deeltjes) en onderhoud een goed dieet. Hij volgde de voorschriften van </a:t>
            </a:r>
            <a:r>
              <a:rPr lang="nl-NL" sz="1200" b="0" i="0" kern="1200" dirty="0" err="1">
                <a:solidFill>
                  <a:schemeClr val="tx1"/>
                </a:solidFill>
                <a:latin typeface="+mn-lt"/>
                <a:ea typeface="+mn-ea"/>
                <a:cs typeface="+mn-cs"/>
              </a:rPr>
              <a:t>Maimonides</a:t>
            </a:r>
            <a:r>
              <a:rPr lang="nl-NL" sz="1200" b="0" i="0" kern="1200" dirty="0">
                <a:solidFill>
                  <a:schemeClr val="tx1"/>
                </a:solidFill>
                <a:latin typeface="+mn-lt"/>
                <a:ea typeface="+mn-ea"/>
                <a:cs typeface="+mn-cs"/>
              </a:rPr>
              <a:t>. De kardinaal genas, en </a:t>
            </a:r>
            <a:r>
              <a:rPr lang="nl-NL" sz="1200" b="0" i="0" kern="1200" dirty="0" err="1">
                <a:solidFill>
                  <a:schemeClr val="tx1"/>
                </a:solidFill>
                <a:latin typeface="+mn-lt"/>
                <a:ea typeface="+mn-ea"/>
                <a:cs typeface="+mn-cs"/>
              </a:rPr>
              <a:t>reputaie</a:t>
            </a:r>
            <a:r>
              <a:rPr lang="nl-NL" sz="1200" b="0" i="0" kern="1200" dirty="0">
                <a:solidFill>
                  <a:schemeClr val="tx1"/>
                </a:solidFill>
                <a:latin typeface="+mn-lt"/>
                <a:ea typeface="+mn-ea"/>
                <a:cs typeface="+mn-cs"/>
              </a:rPr>
              <a:t> van </a:t>
            </a:r>
            <a:r>
              <a:rPr lang="nl-NL" sz="1200" b="0" i="0" kern="1200" dirty="0" err="1">
                <a:solidFill>
                  <a:schemeClr val="tx1"/>
                </a:solidFill>
                <a:latin typeface="+mn-lt"/>
                <a:ea typeface="+mn-ea"/>
                <a:cs typeface="+mn-cs"/>
              </a:rPr>
              <a:t>Cardano</a:t>
            </a:r>
            <a:r>
              <a:rPr lang="nl-NL" sz="1200" b="0" i="0" kern="1200" baseline="0" dirty="0">
                <a:solidFill>
                  <a:schemeClr val="tx1"/>
                </a:solidFill>
                <a:latin typeface="+mn-lt"/>
                <a:ea typeface="+mn-ea"/>
                <a:cs typeface="+mn-cs"/>
              </a:rPr>
              <a:t> was gevestigd.</a:t>
            </a:r>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42</a:t>
            </a:fld>
            <a:endParaRPr 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Experiment en theorie, inductief en deductief, </a:t>
            </a:r>
            <a:r>
              <a:rPr lang="nl-NL" dirty="0" err="1"/>
              <a:t>daet</a:t>
            </a:r>
            <a:r>
              <a:rPr lang="nl-NL" baseline="0" dirty="0"/>
              <a:t> en </a:t>
            </a:r>
            <a:r>
              <a:rPr lang="nl-NL" baseline="0" dirty="0" err="1"/>
              <a:t>spiegheling</a:t>
            </a:r>
            <a:r>
              <a:rPr lang="nl-NL" baseline="0" dirty="0"/>
              <a:t>, </a:t>
            </a:r>
            <a:r>
              <a:rPr lang="nl-NL" baseline="0" dirty="0" err="1"/>
              <a:t>emperie</a:t>
            </a:r>
            <a:r>
              <a:rPr lang="nl-NL" baseline="0" dirty="0"/>
              <a:t> en ratio.</a:t>
            </a:r>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43</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13</a:t>
            </a:fld>
            <a:endParaRPr lang="nl-NL"/>
          </a:p>
        </p:txBody>
      </p:sp>
    </p:spTree>
    <p:extLst>
      <p:ext uri="{BB962C8B-B14F-4D97-AF65-F5344CB8AC3E}">
        <p14:creationId xmlns:p14="http://schemas.microsoft.com/office/powerpoint/2010/main" val="1483868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Linux Libertine"/>
              </a:rPr>
              <a:t>Planeten en goden</a:t>
            </a:r>
            <a:r>
              <a:rPr lang="nl-NL" b="0" i="0" dirty="0">
                <a:solidFill>
                  <a:srgbClr val="54595D"/>
                </a:solidFill>
                <a:effectLst/>
                <a:latin typeface="Arial" panose="020B0604020202020204" pitchFamily="34" charset="0"/>
              </a:rPr>
              <a:t>[</a:t>
            </a:r>
            <a:r>
              <a:rPr lang="nl-NL" b="0" i="0" u="none" strike="noStrike" dirty="0">
                <a:solidFill>
                  <a:srgbClr val="0645AD"/>
                </a:solidFill>
                <a:effectLst/>
                <a:latin typeface="Arial" panose="020B0604020202020204" pitchFamily="34" charset="0"/>
                <a:hlinkClick r:id="rId3" tooltip="Bewerk dit kopje: Planeten en goden"/>
              </a:rPr>
              <a:t>bewerken</a:t>
            </a:r>
            <a:r>
              <a:rPr lang="nl-NL" b="0" i="0" dirty="0">
                <a:solidFill>
                  <a:srgbClr val="54595D"/>
                </a:solidFill>
                <a:effectLst/>
                <a:latin typeface="Arial" panose="020B0604020202020204" pitchFamily="34" charset="0"/>
              </a:rPr>
              <a:t> | </a:t>
            </a:r>
            <a:r>
              <a:rPr lang="nl-NL" b="0" i="0" u="none" strike="noStrike" dirty="0">
                <a:solidFill>
                  <a:srgbClr val="0645AD"/>
                </a:solidFill>
                <a:effectLst/>
                <a:latin typeface="Arial" panose="020B0604020202020204" pitchFamily="34" charset="0"/>
                <a:hlinkClick r:id="rId4" tooltip="Bewerk dit kopje: Planeten en goden"/>
              </a:rPr>
              <a:t>brontekst bewerken</a:t>
            </a:r>
            <a:r>
              <a:rPr lang="nl-NL" b="0" i="0" dirty="0">
                <a:solidFill>
                  <a:srgbClr val="54595D"/>
                </a:solidFill>
                <a:effectLst/>
                <a:latin typeface="Arial" panose="020B0604020202020204" pitchFamily="34" charset="0"/>
              </a:rPr>
              <a:t>]</a:t>
            </a:r>
            <a:endParaRPr lang="nl-NL" b="0" i="0" dirty="0">
              <a:solidFill>
                <a:srgbClr val="000000"/>
              </a:solidFill>
              <a:effectLst/>
              <a:latin typeface="Linux Libertine"/>
            </a:endParaRPr>
          </a:p>
          <a:p>
            <a:pPr algn="l"/>
            <a:r>
              <a:rPr lang="nl-NL" b="0" i="0" dirty="0">
                <a:solidFill>
                  <a:srgbClr val="202122"/>
                </a:solidFill>
                <a:effectLst/>
                <a:latin typeface="Arial" panose="020B0604020202020204" pitchFamily="34" charset="0"/>
              </a:rPr>
              <a:t>Van de planeten waren er vijf gekend: </a:t>
            </a:r>
            <a:r>
              <a:rPr lang="nl-NL" b="0" i="0" u="none" strike="noStrike" dirty="0">
                <a:solidFill>
                  <a:srgbClr val="0645AD"/>
                </a:solidFill>
                <a:effectLst/>
                <a:latin typeface="Arial" panose="020B0604020202020204" pitchFamily="34" charset="0"/>
                <a:hlinkClick r:id="rId5" tooltip="Jupiter (planeet)"/>
              </a:rPr>
              <a:t>Jupiter</a:t>
            </a:r>
            <a:r>
              <a:rPr lang="nl-NL" b="0" i="0" dirty="0">
                <a:solidFill>
                  <a:srgbClr val="202122"/>
                </a:solidFill>
                <a:effectLst/>
                <a:latin typeface="Arial" panose="020B0604020202020204" pitchFamily="34" charset="0"/>
              </a:rPr>
              <a:t>, </a:t>
            </a:r>
            <a:r>
              <a:rPr lang="nl-NL" b="0" i="0" u="none" strike="noStrike" dirty="0">
                <a:solidFill>
                  <a:srgbClr val="0645AD"/>
                </a:solidFill>
                <a:effectLst/>
                <a:latin typeface="Arial" panose="020B0604020202020204" pitchFamily="34" charset="0"/>
                <a:hlinkClick r:id="rId6" tooltip="Venus (planeet)"/>
              </a:rPr>
              <a:t>Venus</a:t>
            </a:r>
            <a:r>
              <a:rPr lang="nl-NL" b="0" i="0" dirty="0">
                <a:solidFill>
                  <a:srgbClr val="202122"/>
                </a:solidFill>
                <a:effectLst/>
                <a:latin typeface="Arial" panose="020B0604020202020204" pitchFamily="34" charset="0"/>
              </a:rPr>
              <a:t>, </a:t>
            </a:r>
            <a:r>
              <a:rPr lang="nl-NL" b="0" i="0" u="none" strike="noStrike" dirty="0">
                <a:solidFill>
                  <a:srgbClr val="0645AD"/>
                </a:solidFill>
                <a:effectLst/>
                <a:latin typeface="Arial" panose="020B0604020202020204" pitchFamily="34" charset="0"/>
                <a:hlinkClick r:id="rId7" tooltip="Saturnus (planeet)"/>
              </a:rPr>
              <a:t>Saturnus</a:t>
            </a:r>
            <a:r>
              <a:rPr lang="nl-NL" b="0" i="0" dirty="0">
                <a:solidFill>
                  <a:srgbClr val="202122"/>
                </a:solidFill>
                <a:effectLst/>
                <a:latin typeface="Arial" panose="020B0604020202020204" pitchFamily="34" charset="0"/>
              </a:rPr>
              <a:t>, </a:t>
            </a:r>
            <a:r>
              <a:rPr lang="nl-NL" b="0" i="0" u="none" strike="noStrike" dirty="0">
                <a:solidFill>
                  <a:srgbClr val="0645AD"/>
                </a:solidFill>
                <a:effectLst/>
                <a:latin typeface="Arial" panose="020B0604020202020204" pitchFamily="34" charset="0"/>
                <a:hlinkClick r:id="rId8" tooltip="Mercurius (planeet)"/>
              </a:rPr>
              <a:t>Mercurius</a:t>
            </a:r>
            <a:r>
              <a:rPr lang="nl-NL" b="0" i="0" dirty="0">
                <a:solidFill>
                  <a:srgbClr val="202122"/>
                </a:solidFill>
                <a:effectLst/>
                <a:latin typeface="Arial" panose="020B0604020202020204" pitchFamily="34" charset="0"/>
              </a:rPr>
              <a:t> en </a:t>
            </a:r>
            <a:r>
              <a:rPr lang="nl-NL" b="0" i="0" u="none" strike="noStrike" dirty="0">
                <a:solidFill>
                  <a:srgbClr val="0645AD"/>
                </a:solidFill>
                <a:effectLst/>
                <a:latin typeface="Arial" panose="020B0604020202020204" pitchFamily="34" charset="0"/>
                <a:hlinkClick r:id="rId9" tooltip="Mars (planeet)"/>
              </a:rPr>
              <a:t>Mars</a:t>
            </a:r>
            <a:r>
              <a:rPr lang="nl-NL" b="0" i="0" dirty="0">
                <a:solidFill>
                  <a:srgbClr val="202122"/>
                </a:solidFill>
                <a:effectLst/>
                <a:latin typeface="Arial" panose="020B0604020202020204" pitchFamily="34" charset="0"/>
              </a:rPr>
              <a:t> - en in deze volgorde werden zij ook vermeld in de oudere literatuur op de </a:t>
            </a:r>
            <a:r>
              <a:rPr lang="nl-NL" b="0" i="0" u="none" strike="noStrike" dirty="0">
                <a:solidFill>
                  <a:srgbClr val="0645AD"/>
                </a:solidFill>
                <a:effectLst/>
                <a:latin typeface="Arial" panose="020B0604020202020204" pitchFamily="34" charset="0"/>
                <a:hlinkClick r:id="rId10" tooltip="Kleitablet"/>
              </a:rPr>
              <a:t>kleitabletten</a:t>
            </a:r>
            <a:r>
              <a:rPr lang="nl-NL" b="0" i="0" dirty="0">
                <a:solidFill>
                  <a:srgbClr val="202122"/>
                </a:solidFill>
                <a:effectLst/>
                <a:latin typeface="Arial" panose="020B0604020202020204" pitchFamily="34" charset="0"/>
              </a:rPr>
              <a:t>. In latere teksten wisselen Mercurius en Saturnus van plaats.</a:t>
            </a:r>
          </a:p>
          <a:p>
            <a:pPr algn="l"/>
            <a:r>
              <a:rPr lang="nl-NL" b="0" i="0" dirty="0">
                <a:solidFill>
                  <a:srgbClr val="202122"/>
                </a:solidFill>
                <a:effectLst/>
                <a:latin typeface="Arial" panose="020B0604020202020204" pitchFamily="34" charset="0"/>
              </a:rPr>
              <a:t>Elk van deze planeten werd met een god uit het Babylonische pantheon geïdentificeerd:</a:t>
            </a:r>
          </a:p>
          <a:p>
            <a:pPr algn="l">
              <a:buFont typeface="Arial" panose="020B0604020202020204" pitchFamily="34" charset="0"/>
              <a:buChar char="•"/>
            </a:pPr>
            <a:r>
              <a:rPr lang="nl-NL" b="0" i="0" dirty="0">
                <a:solidFill>
                  <a:srgbClr val="202122"/>
                </a:solidFill>
                <a:effectLst/>
                <a:latin typeface="Arial" panose="020B0604020202020204" pitchFamily="34" charset="0"/>
              </a:rPr>
              <a:t>Jupiter met </a:t>
            </a:r>
            <a:r>
              <a:rPr lang="nl-NL" b="0" i="0" u="none" strike="noStrike" dirty="0" err="1">
                <a:solidFill>
                  <a:srgbClr val="0645AD"/>
                </a:solidFill>
                <a:effectLst/>
                <a:latin typeface="Arial" panose="020B0604020202020204" pitchFamily="34" charset="0"/>
                <a:hlinkClick r:id="rId11" tooltip="Marduk (god)"/>
              </a:rPr>
              <a:t>Marduk</a:t>
            </a:r>
            <a:r>
              <a:rPr lang="nl-NL" b="0" i="0" dirty="0">
                <a:solidFill>
                  <a:srgbClr val="202122"/>
                </a:solidFill>
                <a:effectLst/>
                <a:latin typeface="Arial" panose="020B0604020202020204" pitchFamily="34" charset="0"/>
              </a:rPr>
              <a:t>,</a:t>
            </a:r>
          </a:p>
          <a:p>
            <a:pPr algn="l">
              <a:buFont typeface="Arial" panose="020B0604020202020204" pitchFamily="34" charset="0"/>
              <a:buChar char="•"/>
            </a:pPr>
            <a:r>
              <a:rPr lang="nl-NL" b="0" i="0" dirty="0">
                <a:solidFill>
                  <a:srgbClr val="202122"/>
                </a:solidFill>
                <a:effectLst/>
                <a:latin typeface="Arial" panose="020B0604020202020204" pitchFamily="34" charset="0"/>
              </a:rPr>
              <a:t>Venus met de godin </a:t>
            </a:r>
            <a:r>
              <a:rPr lang="nl-NL" b="0" i="0" u="none" strike="noStrike" dirty="0" err="1">
                <a:solidFill>
                  <a:srgbClr val="0645AD"/>
                </a:solidFill>
                <a:effectLst/>
                <a:latin typeface="Arial" panose="020B0604020202020204" pitchFamily="34" charset="0"/>
                <a:hlinkClick r:id="rId12" tooltip="Ishtar (godin)"/>
              </a:rPr>
              <a:t>Ishtar</a:t>
            </a:r>
            <a:r>
              <a:rPr lang="nl-NL" b="0" i="0" dirty="0">
                <a:solidFill>
                  <a:srgbClr val="202122"/>
                </a:solidFill>
                <a:effectLst/>
                <a:latin typeface="Arial" panose="020B0604020202020204" pitchFamily="34" charset="0"/>
              </a:rPr>
              <a:t>,</a:t>
            </a:r>
          </a:p>
          <a:p>
            <a:pPr algn="l">
              <a:buFont typeface="Arial" panose="020B0604020202020204" pitchFamily="34" charset="0"/>
              <a:buChar char="•"/>
            </a:pPr>
            <a:r>
              <a:rPr lang="nl-NL" b="0" i="0" dirty="0">
                <a:solidFill>
                  <a:srgbClr val="202122"/>
                </a:solidFill>
                <a:effectLst/>
                <a:latin typeface="Arial" panose="020B0604020202020204" pitchFamily="34" charset="0"/>
              </a:rPr>
              <a:t>Saturnus met </a:t>
            </a:r>
            <a:r>
              <a:rPr lang="nl-NL" b="0" i="0" u="none" strike="noStrike" dirty="0" err="1">
                <a:solidFill>
                  <a:srgbClr val="0645AD"/>
                </a:solidFill>
                <a:effectLst/>
                <a:latin typeface="Arial" panose="020B0604020202020204" pitchFamily="34" charset="0"/>
                <a:hlinkClick r:id="rId13" tooltip="Ninurta"/>
              </a:rPr>
              <a:t>Ninurta</a:t>
            </a:r>
            <a:r>
              <a:rPr lang="nl-NL" b="0" i="0" dirty="0">
                <a:solidFill>
                  <a:srgbClr val="202122"/>
                </a:solidFill>
                <a:effectLst/>
                <a:latin typeface="Arial" panose="020B0604020202020204" pitchFamily="34" charset="0"/>
              </a:rPr>
              <a:t> (</a:t>
            </a:r>
            <a:r>
              <a:rPr lang="nl-NL" b="0" i="0" u="none" strike="noStrike" dirty="0" err="1">
                <a:solidFill>
                  <a:srgbClr val="BA0000"/>
                </a:solidFill>
                <a:effectLst/>
                <a:latin typeface="Arial" panose="020B0604020202020204" pitchFamily="34" charset="0"/>
                <a:hlinkClick r:id="rId14" tooltip="Ninib (de pagina bestaat niet)"/>
              </a:rPr>
              <a:t>Ninib</a:t>
            </a:r>
            <a:r>
              <a:rPr lang="nl-NL" b="0" i="0" dirty="0">
                <a:solidFill>
                  <a:srgbClr val="202122"/>
                </a:solidFill>
                <a:effectLst/>
                <a:latin typeface="Arial" panose="020B0604020202020204" pitchFamily="34" charset="0"/>
              </a:rPr>
              <a:t>),</a:t>
            </a:r>
          </a:p>
          <a:p>
            <a:pPr algn="l">
              <a:buFont typeface="Arial" panose="020B0604020202020204" pitchFamily="34" charset="0"/>
              <a:buChar char="•"/>
            </a:pPr>
            <a:r>
              <a:rPr lang="nl-NL" b="0" i="0" dirty="0">
                <a:solidFill>
                  <a:srgbClr val="202122"/>
                </a:solidFill>
                <a:effectLst/>
                <a:latin typeface="Arial" panose="020B0604020202020204" pitchFamily="34" charset="0"/>
              </a:rPr>
              <a:t>Mercurius met </a:t>
            </a:r>
            <a:r>
              <a:rPr lang="nl-NL" b="0" i="0" u="none" strike="noStrike" dirty="0" err="1">
                <a:solidFill>
                  <a:srgbClr val="0645AD"/>
                </a:solidFill>
                <a:effectLst/>
                <a:latin typeface="Arial" panose="020B0604020202020204" pitchFamily="34" charset="0"/>
                <a:hlinkClick r:id="rId15" tooltip="Nabu"/>
              </a:rPr>
              <a:t>Nabu</a:t>
            </a:r>
            <a:r>
              <a:rPr lang="nl-NL" b="0" i="0" dirty="0">
                <a:solidFill>
                  <a:srgbClr val="202122"/>
                </a:solidFill>
                <a:effectLst/>
                <a:latin typeface="Arial" panose="020B0604020202020204" pitchFamily="34" charset="0"/>
              </a:rPr>
              <a:t> (</a:t>
            </a:r>
            <a:r>
              <a:rPr lang="nl-NL" b="0" i="0" u="none" strike="noStrike" dirty="0" err="1">
                <a:solidFill>
                  <a:srgbClr val="BA0000"/>
                </a:solidFill>
                <a:effectLst/>
                <a:latin typeface="Arial" panose="020B0604020202020204" pitchFamily="34" charset="0"/>
                <a:hlinkClick r:id="rId16" tooltip="Nebo (god) (de pagina bestaat niet)"/>
              </a:rPr>
              <a:t>Nebo</a:t>
            </a:r>
            <a:r>
              <a:rPr lang="nl-NL" b="0" i="0" dirty="0">
                <a:solidFill>
                  <a:srgbClr val="202122"/>
                </a:solidFill>
                <a:effectLst/>
                <a:latin typeface="Arial" panose="020B0604020202020204" pitchFamily="34" charset="0"/>
              </a:rPr>
              <a:t>),</a:t>
            </a:r>
          </a:p>
          <a:p>
            <a:pPr algn="l">
              <a:buFont typeface="Arial" panose="020B0604020202020204" pitchFamily="34" charset="0"/>
              <a:buChar char="•"/>
            </a:pPr>
            <a:r>
              <a:rPr lang="nl-NL" b="0" i="0" dirty="0">
                <a:solidFill>
                  <a:srgbClr val="202122"/>
                </a:solidFill>
                <a:effectLst/>
                <a:latin typeface="Arial" panose="020B0604020202020204" pitchFamily="34" charset="0"/>
              </a:rPr>
              <a:t>en Mars met </a:t>
            </a:r>
            <a:r>
              <a:rPr lang="nl-NL" b="0" i="0" u="none" strike="noStrike" dirty="0" err="1">
                <a:solidFill>
                  <a:srgbClr val="0645AD"/>
                </a:solidFill>
                <a:effectLst/>
                <a:latin typeface="Arial" panose="020B0604020202020204" pitchFamily="34" charset="0"/>
                <a:hlinkClick r:id="rId17" tooltip="Nergal (god)"/>
              </a:rPr>
              <a:t>Nergal</a:t>
            </a:r>
            <a:r>
              <a:rPr lang="nl-NL" b="0" i="0" dirty="0">
                <a:solidFill>
                  <a:srgbClr val="202122"/>
                </a:solidFill>
                <a:effectLst/>
                <a:latin typeface="Arial" panose="020B0604020202020204" pitchFamily="34" charset="0"/>
              </a:rPr>
              <a:t>.</a:t>
            </a:r>
          </a:p>
          <a:p>
            <a:pPr algn="l"/>
            <a:r>
              <a:rPr lang="nl-NL" b="0" i="0" dirty="0">
                <a:solidFill>
                  <a:srgbClr val="202122"/>
                </a:solidFill>
                <a:effectLst/>
                <a:latin typeface="Arial" panose="020B0604020202020204" pitchFamily="34" charset="0"/>
              </a:rPr>
              <a:t>De bewegingen van zon, maan en de 5 planeten werden beschouwd als de activiteit van deze vijf goden, die samen met de </a:t>
            </a:r>
            <a:r>
              <a:rPr lang="nl-NL" b="0" i="0" dirty="0" err="1">
                <a:solidFill>
                  <a:srgbClr val="202122"/>
                </a:solidFill>
                <a:effectLst/>
                <a:latin typeface="Arial" panose="020B0604020202020204" pitchFamily="34" charset="0"/>
              </a:rPr>
              <a:t>maangod</a:t>
            </a:r>
            <a:r>
              <a:rPr lang="nl-NL" b="0" i="0" dirty="0">
                <a:solidFill>
                  <a:srgbClr val="202122"/>
                </a:solidFill>
                <a:effectLst/>
                <a:latin typeface="Arial" panose="020B0604020202020204" pitchFamily="34" charset="0"/>
              </a:rPr>
              <a:t> </a:t>
            </a:r>
            <a:r>
              <a:rPr lang="nl-NL" b="0" i="0" u="none" strike="noStrike" dirty="0" err="1">
                <a:solidFill>
                  <a:srgbClr val="0645AD"/>
                </a:solidFill>
                <a:effectLst/>
                <a:latin typeface="Arial" panose="020B0604020202020204" pitchFamily="34" charset="0"/>
                <a:hlinkClick r:id="rId18" tooltip="Sin (mythologie)"/>
              </a:rPr>
              <a:t>Sin</a:t>
            </a:r>
            <a:r>
              <a:rPr lang="nl-NL" b="0" i="0" dirty="0">
                <a:solidFill>
                  <a:srgbClr val="202122"/>
                </a:solidFill>
                <a:effectLst/>
                <a:latin typeface="Arial" panose="020B0604020202020204" pitchFamily="34" charset="0"/>
              </a:rPr>
              <a:t> en de zonnegod </a:t>
            </a:r>
            <a:r>
              <a:rPr lang="nl-NL" b="0" i="0" u="none" strike="noStrike" dirty="0" err="1">
                <a:solidFill>
                  <a:srgbClr val="0645AD"/>
                </a:solidFill>
                <a:effectLst/>
                <a:latin typeface="Arial" panose="020B0604020202020204" pitchFamily="34" charset="0"/>
                <a:hlinkClick r:id="rId19" tooltip="Shamash"/>
              </a:rPr>
              <a:t>Shamash</a:t>
            </a:r>
            <a:r>
              <a:rPr lang="nl-NL" b="0" i="0" dirty="0">
                <a:solidFill>
                  <a:srgbClr val="202122"/>
                </a:solidFill>
                <a:effectLst/>
                <a:latin typeface="Arial" panose="020B0604020202020204" pitchFamily="34" charset="0"/>
              </a:rPr>
              <a:t> gebeurtenissen op aarde voorbereidden. Vandaar ook het belang om deze 'tekens' tijdig te interpreteren zodat voorspeld kon worden wat de goden van plan waren.</a:t>
            </a:r>
          </a:p>
          <a:p>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14</a:t>
            </a:fld>
            <a:endParaRPr lang="nl-NL"/>
          </a:p>
        </p:txBody>
      </p:sp>
    </p:spTree>
    <p:extLst>
      <p:ext uri="{BB962C8B-B14F-4D97-AF65-F5344CB8AC3E}">
        <p14:creationId xmlns:p14="http://schemas.microsoft.com/office/powerpoint/2010/main" val="3712355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Thales, reisde veel importeerde veel wiskunde uit Egypte en Babylon naar Griekenland. Mogelijk rijk geworden door tijdige aankoop van enorme olijfgaarden aan de Turkse westkust na een aantal mislukte olijfoogsten. Toen de productie weer op gang kwam was zijn familie </a:t>
            </a:r>
            <a:r>
              <a:rPr lang="nl-NL" dirty="0" err="1"/>
              <a:t>oligargist</a:t>
            </a:r>
            <a:r>
              <a:rPr lang="nl-NL" dirty="0"/>
              <a:t> aldaar.</a:t>
            </a:r>
            <a:br>
              <a:rPr lang="nl-NL" dirty="0"/>
            </a:br>
            <a:r>
              <a:rPr lang="nl-NL" dirty="0"/>
              <a:t>Verder is er niets van hem bekend.</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15</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154781D-07E3-4463-B397-96082AA9169D}" type="slidenum">
              <a:rPr lang="nl-NL" smtClean="0"/>
              <a:pPr/>
              <a:t>16</a:t>
            </a:fld>
            <a:endParaRPr lang="nl-NL"/>
          </a:p>
        </p:txBody>
      </p:sp>
    </p:spTree>
    <p:extLst>
      <p:ext uri="{BB962C8B-B14F-4D97-AF65-F5344CB8AC3E}">
        <p14:creationId xmlns:p14="http://schemas.microsoft.com/office/powerpoint/2010/main" val="256256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Dus er bleek: niet ieder lijnstuk is een (gebroken) veelvoud van een lengte-</a:t>
            </a:r>
            <a:r>
              <a:rPr lang="nl-NL" baseline="0" dirty="0"/>
              <a:t>eenheid te zijn. </a:t>
            </a:r>
            <a:r>
              <a:rPr lang="nl-NL" dirty="0"/>
              <a:t> Er bleken dus in de </a:t>
            </a:r>
            <a:r>
              <a:rPr lang="nl-NL" b="1" dirty="0"/>
              <a:t>meet</a:t>
            </a:r>
            <a:r>
              <a:rPr lang="nl-NL" dirty="0"/>
              <a:t>kunde lijnstukken te bestaan, die </a:t>
            </a:r>
            <a:r>
              <a:rPr lang="nl-NL" b="1" dirty="0"/>
              <a:t>onmeet</a:t>
            </a:r>
            <a:r>
              <a:rPr lang="nl-NL" dirty="0"/>
              <a:t>baar waren. </a:t>
            </a:r>
            <a:r>
              <a:rPr lang="nl-NL" dirty="0" err="1"/>
              <a:t>Eudoxus</a:t>
            </a:r>
            <a:r>
              <a:rPr lang="nl-NL" dirty="0"/>
              <a:t> (408-455) helpt en onderscheidt</a:t>
            </a:r>
            <a:r>
              <a:rPr lang="nl-NL" baseline="0" dirty="0"/>
              <a:t> </a:t>
            </a:r>
            <a:r>
              <a:rPr lang="nl-NL" i="1" baseline="0" dirty="0"/>
              <a:t>getallen</a:t>
            </a:r>
            <a:r>
              <a:rPr lang="nl-NL" baseline="0" dirty="0"/>
              <a:t> en verhoudingen (</a:t>
            </a:r>
            <a:r>
              <a:rPr lang="nl-NL" i="1" baseline="0" dirty="0"/>
              <a:t>lengten</a:t>
            </a:r>
            <a:r>
              <a:rPr lang="nl-NL" baseline="0" dirty="0"/>
              <a:t>) van lijnstukken: getallen zijn steeds meetbaar, verhoudingen van lijnstukken kunnen onmeetbaar zijn.</a:t>
            </a:r>
            <a:endParaRPr lang="nl-NL" dirty="0"/>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19</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a:t>Stelling </a:t>
            </a:r>
            <a:r>
              <a:rPr lang="nl-NL" dirty="0"/>
              <a:t>5, boek II</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20</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Bij</a:t>
            </a:r>
            <a:r>
              <a:rPr lang="nl-NL" baseline="0" dirty="0"/>
              <a:t> Euclides nog steeds eindige lijnen (lijnstukken) die wel verlengt kunnen worden, maar oneindige lijnen zijn er niet (buiten het toenmalige helaal). Ook zit de toe[</a:t>
            </a:r>
            <a:r>
              <a:rPr lang="nl-NL" baseline="0" dirty="0" err="1"/>
              <a:t>assing</a:t>
            </a:r>
            <a:r>
              <a:rPr lang="nl-NL" baseline="0" dirty="0"/>
              <a:t> van algebra vastgeklonken aan meetkundige vraagstukken of bewijsvoeringen. </a:t>
            </a:r>
            <a:br>
              <a:rPr lang="nl-NL" baseline="0" dirty="0"/>
            </a:br>
            <a:r>
              <a:rPr lang="nl-NL" baseline="0" dirty="0"/>
              <a:t>De (her)formulering van het vijfde axioma is van de Schotse wiskundige John Playfair uit 1795. </a:t>
            </a:r>
            <a:r>
              <a:rPr lang="nl-NL" dirty="0"/>
              <a:t>(opmerking:  John zegt hier</a:t>
            </a:r>
            <a:r>
              <a:rPr lang="nl-NL" b="1" i="1" dirty="0"/>
              <a:t> "hoogstens één lijn"</a:t>
            </a:r>
            <a:r>
              <a:rPr lang="nl-NL" dirty="0"/>
              <a:t>, maar omdat uit de andere vier postulaten is af te leiden dat er altijd minstens één zo'n lijn is, had hij net zo goed kunnen zeggen "precies één lijn".)</a:t>
            </a:r>
          </a:p>
        </p:txBody>
      </p:sp>
      <p:sp>
        <p:nvSpPr>
          <p:cNvPr id="4" name="Tijdelijke aanduiding voor dianummer 3"/>
          <p:cNvSpPr>
            <a:spLocks noGrp="1"/>
          </p:cNvSpPr>
          <p:nvPr>
            <p:ph type="sldNum" sz="quarter" idx="10"/>
          </p:nvPr>
        </p:nvSpPr>
        <p:spPr/>
        <p:txBody>
          <a:bodyPr/>
          <a:lstStyle/>
          <a:p>
            <a:fld id="{9154781D-07E3-4463-B397-96082AA9169D}" type="slidenum">
              <a:rPr lang="nl-NL" smtClean="0"/>
              <a:pPr/>
              <a:t>21</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1"/>
      </p:bgRef>
    </p:bg>
    <p:spTree>
      <p:nvGrpSpPr>
        <p:cNvPr id="1" name=""/>
        <p:cNvGrpSpPr/>
        <p:nvPr/>
      </p:nvGrpSpPr>
      <p:grpSpPr>
        <a:xfrm>
          <a:off x="0" y="0"/>
          <a:ext cx="0" cy="0"/>
          <a:chOff x="0" y="0"/>
          <a:chExt cx="0" cy="0"/>
        </a:xfrm>
      </p:grpSpPr>
      <p:sp>
        <p:nvSpPr>
          <p:cNvPr id="8" name="Titel 7"/>
          <p:cNvSpPr>
            <a:spLocks noGrp="1"/>
          </p:cNvSpPr>
          <p:nvPr>
            <p:ph type="ctrTitle"/>
          </p:nvPr>
        </p:nvSpPr>
        <p:spPr>
          <a:xfrm>
            <a:off x="3048000" y="3124200"/>
            <a:ext cx="8229600" cy="1894362"/>
          </a:xfrm>
        </p:spPr>
        <p:txBody>
          <a:bodyPr/>
          <a:lstStyle>
            <a:lvl1pPr>
              <a:defRPr b="1"/>
            </a:lvl1pPr>
          </a:lstStyle>
          <a:p>
            <a:r>
              <a:rPr kumimoji="0" lang="nl-NL"/>
              <a:t>Klik om de stijl te bewerken</a:t>
            </a:r>
            <a:endParaRPr kumimoji="0" lang="en-US"/>
          </a:p>
        </p:txBody>
      </p:sp>
      <p:sp>
        <p:nvSpPr>
          <p:cNvPr id="9" name="Ondertitel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het opmaakprofiel van de modelondertitel te bewerken</a:t>
            </a:r>
            <a:endParaRPr kumimoji="0" lang="en-US"/>
          </a:p>
        </p:txBody>
      </p:sp>
      <p:sp>
        <p:nvSpPr>
          <p:cNvPr id="28" name="Tijdelijke aanduiding voor datum 27"/>
          <p:cNvSpPr>
            <a:spLocks noGrp="1"/>
          </p:cNvSpPr>
          <p:nvPr>
            <p:ph type="dt" sz="half" idx="10"/>
          </p:nvPr>
        </p:nvSpPr>
        <p:spPr bwMode="auto">
          <a:xfrm rot="5400000">
            <a:off x="10733828" y="1110597"/>
            <a:ext cx="2286000" cy="508000"/>
          </a:xfrm>
        </p:spPr>
        <p:txBody>
          <a:bodyPr/>
          <a:lstStyle/>
          <a:p>
            <a:fld id="{B8E598B7-EEB4-46AD-B1E5-EFA7F8274B65}" type="datetime1">
              <a:rPr lang="nl-NL" smtClean="0"/>
              <a:pPr/>
              <a:t>15-3-2024</a:t>
            </a:fld>
            <a:endParaRPr lang="nl-NL"/>
          </a:p>
        </p:txBody>
      </p:sp>
      <p:sp>
        <p:nvSpPr>
          <p:cNvPr id="17" name="Tijdelijke aanduiding voor voettekst 16"/>
          <p:cNvSpPr>
            <a:spLocks noGrp="1"/>
          </p:cNvSpPr>
          <p:nvPr>
            <p:ph type="ftr" sz="quarter" idx="11"/>
          </p:nvPr>
        </p:nvSpPr>
        <p:spPr bwMode="auto">
          <a:xfrm rot="5400000">
            <a:off x="10045959" y="4117661"/>
            <a:ext cx="3657600" cy="512064"/>
          </a:xfrm>
        </p:spPr>
        <p:txBody>
          <a:bodyPr/>
          <a:lstStyle/>
          <a:p>
            <a:endParaRPr lang="nl-NL"/>
          </a:p>
        </p:txBody>
      </p:sp>
      <p:sp>
        <p:nvSpPr>
          <p:cNvPr id="10" name="Rechthoek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hthoek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hthoek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hthoek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e verbindingslijn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hte verbindingslijn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Rechte verbindingslijn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Rechte verbindingslijn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Rechte verbindingslijn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Rechte verbindingslijn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hthoek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Tijdelijke aanduiding voor dianummer 28"/>
          <p:cNvSpPr>
            <a:spLocks noGrp="1"/>
          </p:cNvSpPr>
          <p:nvPr>
            <p:ph type="sldNum" sz="quarter" idx="12"/>
          </p:nvPr>
        </p:nvSpPr>
        <p:spPr bwMode="auto">
          <a:xfrm>
            <a:off x="1767392" y="4928702"/>
            <a:ext cx="812800" cy="517524"/>
          </a:xfrm>
        </p:spPr>
        <p:txBody>
          <a:bodyPr/>
          <a:lstStyle/>
          <a:p>
            <a:fld id="{528DF2CE-BAE9-4C0B-A3F3-E37A484A2053}" type="slidenum">
              <a:rPr lang="nl-NL" smtClean="0"/>
              <a:pPr/>
              <a:t>‹nr.›</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5793E1A1-3861-402B-AD7C-24762E50C555}" type="datetime1">
              <a:rPr lang="nl-NL" smtClean="0"/>
              <a:pPr/>
              <a:t>15-3-2024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28DF2CE-BAE9-4C0B-A3F3-E37A484A2053}"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0"/>
            <a:ext cx="2235200" cy="5851525"/>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E0405ED7-D405-4A45-99A8-04F0F14431D0}" type="datetime1">
              <a:rPr lang="nl-NL" smtClean="0"/>
              <a:pPr/>
              <a:t>15-3-2024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28DF2CE-BAE9-4C0B-A3F3-E37A484A2053}"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8" name="Tijdelijke aanduiding voor inhoud 7"/>
          <p:cNvSpPr>
            <a:spLocks noGrp="1"/>
          </p:cNvSpPr>
          <p:nvPr>
            <p:ph sz="quarter" idx="1"/>
          </p:nvPr>
        </p:nvSpPr>
        <p:spPr>
          <a:xfrm>
            <a:off x="609600" y="1600200"/>
            <a:ext cx="9956800" cy="4873752"/>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4"/>
          </p:nvPr>
        </p:nvSpPr>
        <p:spPr/>
        <p:txBody>
          <a:bodyPr rtlCol="0"/>
          <a:lstStyle/>
          <a:p>
            <a:fld id="{7689E40E-560A-47D3-BA52-67429C0F674A}" type="datetime1">
              <a:rPr lang="nl-NL" smtClean="0"/>
              <a:pPr/>
              <a:t>15-3-2024</a:t>
            </a:fld>
            <a:endParaRPr lang="nl-NL"/>
          </a:p>
        </p:txBody>
      </p:sp>
      <p:sp>
        <p:nvSpPr>
          <p:cNvPr id="9" name="Tijdelijke aanduiding voor dianummer 8"/>
          <p:cNvSpPr>
            <a:spLocks noGrp="1"/>
          </p:cNvSpPr>
          <p:nvPr>
            <p:ph type="sldNum" sz="quarter" idx="15"/>
          </p:nvPr>
        </p:nvSpPr>
        <p:spPr/>
        <p:txBody>
          <a:bodyPr rtlCol="0"/>
          <a:lstStyle/>
          <a:p>
            <a:fld id="{528DF2CE-BAE9-4C0B-A3F3-E37A484A2053}" type="slidenum">
              <a:rPr lang="nl-NL" smtClean="0"/>
              <a:pPr/>
              <a:t>‹nr.›</a:t>
            </a:fld>
            <a:endParaRPr lang="nl-NL"/>
          </a:p>
        </p:txBody>
      </p:sp>
      <p:sp>
        <p:nvSpPr>
          <p:cNvPr id="10" name="Tijdelijke aanduiding voor voettekst 9"/>
          <p:cNvSpPr>
            <a:spLocks noGrp="1"/>
          </p:cNvSpPr>
          <p:nvPr>
            <p:ph type="ftr" sz="quarter" idx="16"/>
          </p:nvPr>
        </p:nvSpPr>
        <p:spPr/>
        <p:txBody>
          <a:bodyPr rtlCol="0"/>
          <a:lstStyle/>
          <a:p>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3048000" y="2895600"/>
            <a:ext cx="8229600" cy="2053590"/>
          </a:xfrm>
        </p:spPr>
        <p:txBody>
          <a:bodyPr/>
          <a:lstStyle>
            <a:lvl1pPr algn="l">
              <a:buNone/>
              <a:defRPr sz="3000" b="1" cap="small" baseline="0"/>
            </a:lvl1pPr>
          </a:lstStyle>
          <a:p>
            <a:r>
              <a:rPr kumimoji="0" lang="nl-NL"/>
              <a:t>Klik om de stijl te bewerken</a:t>
            </a:r>
            <a:endParaRPr kumimoji="0" lang="en-US"/>
          </a:p>
        </p:txBody>
      </p:sp>
      <p:sp>
        <p:nvSpPr>
          <p:cNvPr id="3" name="Tijdelijke aanduiding voor tekst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bwMode="auto">
          <a:xfrm rot="5400000">
            <a:off x="10732008" y="1106932"/>
            <a:ext cx="2286000" cy="508000"/>
          </a:xfrm>
        </p:spPr>
        <p:txBody>
          <a:bodyPr/>
          <a:lstStyle/>
          <a:p>
            <a:fld id="{5D9BB21A-201F-4189-A6EC-3ACC22137E09}" type="datetime1">
              <a:rPr lang="nl-NL" smtClean="0"/>
              <a:pPr/>
              <a:t>15-3-2024</a:t>
            </a:fld>
            <a:endParaRPr lang="nl-NL"/>
          </a:p>
        </p:txBody>
      </p:sp>
      <p:sp>
        <p:nvSpPr>
          <p:cNvPr id="5" name="Tijdelijke aanduiding voor voettekst 4"/>
          <p:cNvSpPr>
            <a:spLocks noGrp="1"/>
          </p:cNvSpPr>
          <p:nvPr>
            <p:ph type="ftr" sz="quarter" idx="11"/>
          </p:nvPr>
        </p:nvSpPr>
        <p:spPr bwMode="auto">
          <a:xfrm rot="5400000">
            <a:off x="10046208" y="4114800"/>
            <a:ext cx="3657600" cy="512064"/>
          </a:xfrm>
        </p:spPr>
        <p:txBody>
          <a:bodyPr/>
          <a:lstStyle/>
          <a:p>
            <a:endParaRPr lang="nl-NL"/>
          </a:p>
        </p:txBody>
      </p:sp>
      <p:sp>
        <p:nvSpPr>
          <p:cNvPr id="9" name="Rechthoek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hthoek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hoek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hthoek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hte verbindingslijn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echte verbindingslijn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Rechte verbindingslijn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Rechte verbindingslijn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Rechte verbindingslijn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hthoek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hte verbindingslijn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Tijdelijke aanduiding voor dianummer 5"/>
          <p:cNvSpPr>
            <a:spLocks noGrp="1"/>
          </p:cNvSpPr>
          <p:nvPr>
            <p:ph type="sldNum" sz="quarter" idx="12"/>
          </p:nvPr>
        </p:nvSpPr>
        <p:spPr bwMode="auto">
          <a:xfrm>
            <a:off x="1787488" y="4928702"/>
            <a:ext cx="812800" cy="517524"/>
          </a:xfrm>
        </p:spPr>
        <p:txBody>
          <a:bodyPr/>
          <a:lstStyle/>
          <a:p>
            <a:fld id="{528DF2CE-BAE9-4C0B-A3F3-E37A484A2053}" type="slidenum">
              <a:rPr lang="nl-NL" smtClean="0"/>
              <a:pPr/>
              <a:t>‹nr.›</a:t>
            </a:fld>
            <a:endParaRPr lang="nl-N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5" name="Tijdelijke aanduiding voor datum 4"/>
          <p:cNvSpPr>
            <a:spLocks noGrp="1"/>
          </p:cNvSpPr>
          <p:nvPr>
            <p:ph type="dt" sz="half" idx="10"/>
          </p:nvPr>
        </p:nvSpPr>
        <p:spPr/>
        <p:txBody>
          <a:bodyPr/>
          <a:lstStyle/>
          <a:p>
            <a:fld id="{1F7231AD-7866-4408-8F45-084011591852}" type="datetime1">
              <a:rPr lang="nl-NL" smtClean="0"/>
              <a:pPr/>
              <a:t>15-3-2024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28DF2CE-BAE9-4C0B-A3F3-E37A484A2053}" type="slidenum">
              <a:rPr lang="nl-NL" smtClean="0"/>
              <a:pPr/>
              <a:t>‹nr.›</a:t>
            </a:fld>
            <a:endParaRPr lang="nl-NL"/>
          </a:p>
        </p:txBody>
      </p:sp>
      <p:sp>
        <p:nvSpPr>
          <p:cNvPr id="9" name="Tijdelijke aanduiding voor inhoud 8"/>
          <p:cNvSpPr>
            <a:spLocks noGrp="1"/>
          </p:cNvSpPr>
          <p:nvPr>
            <p:ph sz="quarter" idx="1"/>
          </p:nvPr>
        </p:nvSpPr>
        <p:spPr>
          <a:xfrm>
            <a:off x="609600" y="1600200"/>
            <a:ext cx="4876800" cy="45720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1" name="Tijdelijke aanduiding voor inhoud 10"/>
          <p:cNvSpPr>
            <a:spLocks noGrp="1"/>
          </p:cNvSpPr>
          <p:nvPr>
            <p:ph sz="quarter" idx="2"/>
          </p:nvPr>
        </p:nvSpPr>
        <p:spPr>
          <a:xfrm>
            <a:off x="5693664" y="1600200"/>
            <a:ext cx="4876800" cy="45720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10058400" cy="1143000"/>
          </a:xfrm>
        </p:spPr>
        <p:txBody>
          <a:bodyPr anchor="b"/>
          <a:lstStyle>
            <a:lvl1pPr>
              <a:defRPr/>
            </a:lvl1pPr>
          </a:lstStyle>
          <a:p>
            <a:r>
              <a:rPr kumimoji="0" lang="nl-NL"/>
              <a:t>Klik om de stijl te bewerken</a:t>
            </a:r>
            <a:endParaRPr kumimoji="0" lang="en-US"/>
          </a:p>
        </p:txBody>
      </p:sp>
      <p:sp>
        <p:nvSpPr>
          <p:cNvPr id="7" name="Tijdelijke aanduiding voor datum 6"/>
          <p:cNvSpPr>
            <a:spLocks noGrp="1"/>
          </p:cNvSpPr>
          <p:nvPr>
            <p:ph type="dt" sz="half" idx="10"/>
          </p:nvPr>
        </p:nvSpPr>
        <p:spPr/>
        <p:txBody>
          <a:bodyPr/>
          <a:lstStyle/>
          <a:p>
            <a:fld id="{FC2812D6-379B-40DF-AABD-61C214408B04}" type="datetime1">
              <a:rPr lang="nl-NL" smtClean="0"/>
              <a:pPr/>
              <a:t>15-3-2024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28DF2CE-BAE9-4C0B-A3F3-E37A484A2053}" type="slidenum">
              <a:rPr lang="nl-NL" smtClean="0"/>
              <a:pPr/>
              <a:t>‹nr.›</a:t>
            </a:fld>
            <a:endParaRPr lang="nl-NL"/>
          </a:p>
        </p:txBody>
      </p:sp>
      <p:sp>
        <p:nvSpPr>
          <p:cNvPr id="11" name="Tijdelijke aanduiding voor inhoud 10"/>
          <p:cNvSpPr>
            <a:spLocks noGrp="1"/>
          </p:cNvSpPr>
          <p:nvPr>
            <p:ph sz="quarter" idx="2"/>
          </p:nvPr>
        </p:nvSpPr>
        <p:spPr>
          <a:xfrm>
            <a:off x="609600" y="2362200"/>
            <a:ext cx="4876800" cy="38862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3" name="Tijdelijke aanduiding voor inhoud 12"/>
          <p:cNvSpPr>
            <a:spLocks noGrp="1"/>
          </p:cNvSpPr>
          <p:nvPr>
            <p:ph sz="quarter" idx="4"/>
          </p:nvPr>
        </p:nvSpPr>
        <p:spPr>
          <a:xfrm>
            <a:off x="5829300" y="2362200"/>
            <a:ext cx="4876800" cy="3886200"/>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2" name="Tijdelijke aanduiding voor tekst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nl-NL"/>
              <a:t>Klik om de modelstijlen te bewerken</a:t>
            </a:r>
          </a:p>
        </p:txBody>
      </p:sp>
      <p:sp>
        <p:nvSpPr>
          <p:cNvPr id="14" name="Tijdelijke aanduiding voor tekst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nl-NL"/>
              <a:t>Klik om de modelstijlen te bewerken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6" name="Tijdelijke aanduiding voor datum 5"/>
          <p:cNvSpPr>
            <a:spLocks noGrp="1"/>
          </p:cNvSpPr>
          <p:nvPr>
            <p:ph type="dt" sz="half" idx="10"/>
          </p:nvPr>
        </p:nvSpPr>
        <p:spPr/>
        <p:txBody>
          <a:bodyPr rtlCol="0"/>
          <a:lstStyle/>
          <a:p>
            <a:fld id="{D2A2C84B-E75B-4018-A10E-F3656DFA726C}" type="datetime1">
              <a:rPr lang="nl-NL" smtClean="0"/>
              <a:pPr/>
              <a:t>15-3-2024</a:t>
            </a:fld>
            <a:endParaRPr lang="nl-NL"/>
          </a:p>
        </p:txBody>
      </p:sp>
      <p:sp>
        <p:nvSpPr>
          <p:cNvPr id="7" name="Tijdelijke aanduiding voor dianummer 6"/>
          <p:cNvSpPr>
            <a:spLocks noGrp="1"/>
          </p:cNvSpPr>
          <p:nvPr>
            <p:ph type="sldNum" sz="quarter" idx="11"/>
          </p:nvPr>
        </p:nvSpPr>
        <p:spPr/>
        <p:txBody>
          <a:bodyPr rtlCol="0"/>
          <a:lstStyle/>
          <a:p>
            <a:fld id="{528DF2CE-BAE9-4C0B-A3F3-E37A484A2053}" type="slidenum">
              <a:rPr lang="nl-NL" smtClean="0"/>
              <a:pPr/>
              <a:t>‹nr.›</a:t>
            </a:fld>
            <a:endParaRPr lang="nl-NL"/>
          </a:p>
        </p:txBody>
      </p:sp>
      <p:sp>
        <p:nvSpPr>
          <p:cNvPr id="8" name="Tijdelijke aanduiding voor voettekst 7"/>
          <p:cNvSpPr>
            <a:spLocks noGrp="1"/>
          </p:cNvSpPr>
          <p:nvPr>
            <p:ph type="ftr" sz="quarter" idx="12"/>
          </p:nvPr>
        </p:nvSpPr>
        <p:spPr/>
        <p:txBody>
          <a:bodyPr rtlCol="0"/>
          <a:lstStyle/>
          <a:p>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47358EF-FF89-4CC5-8FFF-6EEBEB02431B}" type="datetime1">
              <a:rPr lang="nl-NL" smtClean="0"/>
              <a:pPr/>
              <a:t>15-3-2024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28DF2CE-BAE9-4C0B-A3F3-E37A484A2053}"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Ref idx="1001">
        <a:schemeClr val="bg1"/>
      </p:bgRef>
    </p:bg>
    <p:spTree>
      <p:nvGrpSpPr>
        <p:cNvPr id="1" name=""/>
        <p:cNvGrpSpPr/>
        <p:nvPr/>
      </p:nvGrpSpPr>
      <p:grpSpPr>
        <a:xfrm>
          <a:off x="0" y="0"/>
          <a:ext cx="0" cy="0"/>
          <a:chOff x="0" y="0"/>
          <a:chExt cx="0" cy="0"/>
        </a:xfrm>
      </p:grpSpPr>
      <p:sp>
        <p:nvSpPr>
          <p:cNvPr id="10" name="Rechte verbindingslijn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el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nl-NL"/>
              <a:t>Klik om de stijl te bewerken</a:t>
            </a:r>
            <a:endParaRPr kumimoji="0" lang="en-US"/>
          </a:p>
        </p:txBody>
      </p:sp>
      <p:sp>
        <p:nvSpPr>
          <p:cNvPr id="3" name="Tijdelijke aanduiding voor tekst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nl-NL"/>
              <a:t>Klik om de modelstijlen te bewerken</a:t>
            </a:r>
          </a:p>
        </p:txBody>
      </p:sp>
      <p:sp>
        <p:nvSpPr>
          <p:cNvPr id="8" name="Rechte verbindingslijn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Rechte verbindingslijn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Rechte verbindingslijn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hthoek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hte verbindingslijn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Tijdelijke aanduiding voor inhoud 17"/>
          <p:cNvSpPr>
            <a:spLocks noGrp="1"/>
          </p:cNvSpPr>
          <p:nvPr>
            <p:ph sz="quarter" idx="1"/>
          </p:nvPr>
        </p:nvSpPr>
        <p:spPr>
          <a:xfrm>
            <a:off x="406400" y="274320"/>
            <a:ext cx="7518400" cy="6327648"/>
          </a:xfrm>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21" name="Tijdelijke aanduiding voor datum 20"/>
          <p:cNvSpPr>
            <a:spLocks noGrp="1"/>
          </p:cNvSpPr>
          <p:nvPr>
            <p:ph type="dt" sz="half" idx="14"/>
          </p:nvPr>
        </p:nvSpPr>
        <p:spPr/>
        <p:txBody>
          <a:bodyPr rtlCol="0"/>
          <a:lstStyle/>
          <a:p>
            <a:fld id="{4428D5EE-9836-4F56-8658-8C9A9C4EF406}" type="datetime1">
              <a:rPr lang="nl-NL" smtClean="0"/>
              <a:pPr/>
              <a:t>15-3-2024</a:t>
            </a:fld>
            <a:endParaRPr lang="nl-NL"/>
          </a:p>
        </p:txBody>
      </p:sp>
      <p:sp>
        <p:nvSpPr>
          <p:cNvPr id="22" name="Tijdelijke aanduiding voor dianummer 21"/>
          <p:cNvSpPr>
            <a:spLocks noGrp="1"/>
          </p:cNvSpPr>
          <p:nvPr>
            <p:ph type="sldNum" sz="quarter" idx="15"/>
          </p:nvPr>
        </p:nvSpPr>
        <p:spPr/>
        <p:txBody>
          <a:bodyPr rtlCol="0"/>
          <a:lstStyle/>
          <a:p>
            <a:fld id="{528DF2CE-BAE9-4C0B-A3F3-E37A484A2053}" type="slidenum">
              <a:rPr lang="nl-NL" smtClean="0"/>
              <a:pPr/>
              <a:t>‹nr.›</a:t>
            </a:fld>
            <a:endParaRPr lang="nl-NL"/>
          </a:p>
        </p:txBody>
      </p:sp>
      <p:sp>
        <p:nvSpPr>
          <p:cNvPr id="23" name="Tijdelijke aanduiding voor voettekst 22"/>
          <p:cNvSpPr>
            <a:spLocks noGrp="1"/>
          </p:cNvSpPr>
          <p:nvPr>
            <p:ph type="ftr" sz="quarter" idx="16"/>
          </p:nvPr>
        </p:nvSpPr>
        <p:spPr/>
        <p:txBody>
          <a:bodyPr rtlCol="0"/>
          <a:lstStyle/>
          <a:p>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9" name="Rechte verbindingslijn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el 1"/>
          <p:cNvSpPr>
            <a:spLocks noGrp="1"/>
          </p:cNvSpPr>
          <p:nvPr>
            <p:ph type="title"/>
          </p:nvPr>
        </p:nvSpPr>
        <p:spPr>
          <a:xfrm rot="5400000">
            <a:off x="5518404" y="3124200"/>
            <a:ext cx="6309360" cy="609600"/>
          </a:xfrm>
        </p:spPr>
        <p:txBody>
          <a:bodyPr anchor="b"/>
          <a:lstStyle>
            <a:lvl1pPr algn="l">
              <a:buNone/>
              <a:defRPr sz="2000" b="1"/>
            </a:lvl1pPr>
          </a:lstStyle>
          <a:p>
            <a:r>
              <a:rPr kumimoji="0" lang="nl-NL"/>
              <a:t>Klik om de stijl te bewerken</a:t>
            </a:r>
            <a:endParaRPr kumimoji="0" lang="en-US"/>
          </a:p>
        </p:txBody>
      </p:sp>
      <p:sp>
        <p:nvSpPr>
          <p:cNvPr id="3" name="Tijdelijke aanduiding voor afbeelding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nl-NL"/>
              <a:t>Klik op het pictogram als u een afbeelding wilt toevoegen</a:t>
            </a:r>
            <a:endParaRPr kumimoji="0" lang="en-US" dirty="0"/>
          </a:p>
        </p:txBody>
      </p:sp>
      <p:sp>
        <p:nvSpPr>
          <p:cNvPr id="4" name="Tijdelijke aanduiding voor tekst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nl-NL"/>
              <a:t>Klik om de modelstijlen te bewerken</a:t>
            </a:r>
          </a:p>
        </p:txBody>
      </p:sp>
      <p:sp>
        <p:nvSpPr>
          <p:cNvPr id="10" name="Rechte verbindingslijn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hthoek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hte verbindingslijn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Rechte verbindingslijn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Rechte verbindingslijn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Tijdelijke aanduiding voor datum 16"/>
          <p:cNvSpPr>
            <a:spLocks noGrp="1"/>
          </p:cNvSpPr>
          <p:nvPr>
            <p:ph type="dt" sz="half" idx="10"/>
          </p:nvPr>
        </p:nvSpPr>
        <p:spPr/>
        <p:txBody>
          <a:bodyPr rtlCol="0"/>
          <a:lstStyle/>
          <a:p>
            <a:fld id="{4C74F541-02A4-474B-A037-9BFDFDC2832C}" type="datetime1">
              <a:rPr lang="nl-NL" smtClean="0"/>
              <a:pPr/>
              <a:t>15-3-2024</a:t>
            </a:fld>
            <a:endParaRPr lang="nl-NL"/>
          </a:p>
        </p:txBody>
      </p:sp>
      <p:sp>
        <p:nvSpPr>
          <p:cNvPr id="18" name="Tijdelijke aanduiding voor dianummer 17"/>
          <p:cNvSpPr>
            <a:spLocks noGrp="1"/>
          </p:cNvSpPr>
          <p:nvPr>
            <p:ph type="sldNum" sz="quarter" idx="11"/>
          </p:nvPr>
        </p:nvSpPr>
        <p:spPr/>
        <p:txBody>
          <a:bodyPr rtlCol="0"/>
          <a:lstStyle/>
          <a:p>
            <a:fld id="{528DF2CE-BAE9-4C0B-A3F3-E37A484A2053}" type="slidenum">
              <a:rPr lang="nl-NL" smtClean="0"/>
              <a:pPr/>
              <a:t>‹nr.›</a:t>
            </a:fld>
            <a:endParaRPr lang="nl-NL"/>
          </a:p>
        </p:txBody>
      </p:sp>
      <p:sp>
        <p:nvSpPr>
          <p:cNvPr id="21" name="Tijdelijke aanduiding voor voettekst 20"/>
          <p:cNvSpPr>
            <a:spLocks noGrp="1"/>
          </p:cNvSpPr>
          <p:nvPr>
            <p:ph type="ftr" sz="quarter" idx="12"/>
          </p:nvPr>
        </p:nvSpPr>
        <p:spPr/>
        <p:txBody>
          <a:bodyPr rtlCol="0"/>
          <a:lstStyle/>
          <a:p>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hte verbindingslijn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jdelijke aanduiding voor titel 21"/>
          <p:cNvSpPr>
            <a:spLocks noGrp="1"/>
          </p:cNvSpPr>
          <p:nvPr>
            <p:ph type="title"/>
          </p:nvPr>
        </p:nvSpPr>
        <p:spPr>
          <a:xfrm>
            <a:off x="609600" y="274638"/>
            <a:ext cx="9956800" cy="1143000"/>
          </a:xfrm>
          <a:prstGeom prst="rect">
            <a:avLst/>
          </a:prstGeom>
        </p:spPr>
        <p:txBody>
          <a:bodyPr vert="horz" anchor="b">
            <a:normAutofit/>
          </a:bodyPr>
          <a:lstStyle/>
          <a:p>
            <a:r>
              <a:rPr kumimoji="0" lang="nl-NL"/>
              <a:t>Klik om de stijl te bewerken</a:t>
            </a:r>
            <a:endParaRPr kumimoji="0" lang="en-US"/>
          </a:p>
        </p:txBody>
      </p:sp>
      <p:sp>
        <p:nvSpPr>
          <p:cNvPr id="13" name="Tijdelijke aanduiding voor tekst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4" name="Tijdelijke aanduiding voor datum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DCE8574E-DDCD-4CCB-B651-331110F3B329}" type="datetime1">
              <a:rPr lang="nl-NL" smtClean="0"/>
              <a:pPr/>
              <a:t>15-3-2024</a:t>
            </a:fld>
            <a:endParaRPr lang="nl-NL"/>
          </a:p>
        </p:txBody>
      </p:sp>
      <p:sp>
        <p:nvSpPr>
          <p:cNvPr id="3" name="Tijdelijke aanduiding voor voettekst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nl-NL"/>
          </a:p>
        </p:txBody>
      </p:sp>
      <p:sp>
        <p:nvSpPr>
          <p:cNvPr id="7" name="Rechte verbindingslijn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Rechte verbindingslijn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hthoek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e verbindingslijn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jdelijke aanduiding voor dianumm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528DF2CE-BAE9-4C0B-A3F3-E37A484A2053}"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8.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7.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15.emf"/><Relationship Id="rId15" Type="http://schemas.openxmlformats.org/officeDocument/2006/relationships/image" Target="../media/image12.png"/><Relationship Id="rId10" Type="http://schemas.openxmlformats.org/officeDocument/2006/relationships/customXml" Target="../ink/ink5.xml"/><Relationship Id="rId9" Type="http://schemas.openxmlformats.org/officeDocument/2006/relationships/image" Target="../media/image16.emf"/><Relationship Id="rId14" Type="http://schemas.openxmlformats.org/officeDocument/2006/relationships/image" Target="../media/image1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0.emf"/><Relationship Id="rId5" Type="http://schemas.openxmlformats.org/officeDocument/2006/relationships/customXml" Target="../ink/ink9.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16.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0.png"/><Relationship Id="rId4" Type="http://schemas.openxmlformats.org/officeDocument/2006/relationships/notesSlide" Target="../notesSlides/notesSlide12.xml"/><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image" Target="../media/image260.png"/><Relationship Id="rId7" Type="http://schemas.openxmlformats.org/officeDocument/2006/relationships/image" Target="../media/image300.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2700.png"/><Relationship Id="rId9" Type="http://schemas.openxmlformats.org/officeDocument/2006/relationships/image" Target="../media/image320.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gif"/><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descr="12436.w1980.0618e0c.f958fa8 (1).jpg">
            <a:extLst>
              <a:ext uri="{FF2B5EF4-FFF2-40B4-BE49-F238E27FC236}">
                <a16:creationId xmlns:a16="http://schemas.microsoft.com/office/drawing/2014/main" id="{DC6F791B-92D2-F3AB-B370-5AF4D4279E78}"/>
              </a:ext>
            </a:extLst>
          </p:cNvPr>
          <p:cNvPicPr>
            <a:picLocks noChangeAspect="1"/>
          </p:cNvPicPr>
          <p:nvPr/>
        </p:nvPicPr>
        <p:blipFill>
          <a:blip r:embed="rId2" cstate="print">
            <a:lum bright="20000"/>
          </a:blip>
          <a:stretch>
            <a:fillRect/>
          </a:stretch>
        </p:blipFill>
        <p:spPr>
          <a:xfrm>
            <a:off x="119336" y="1"/>
            <a:ext cx="12059799" cy="6791250"/>
          </a:xfrm>
          <a:prstGeom prst="rect">
            <a:avLst/>
          </a:prstGeom>
        </p:spPr>
      </p:pic>
      <p:sp>
        <p:nvSpPr>
          <p:cNvPr id="2" name="Titel 1"/>
          <p:cNvSpPr>
            <a:spLocks noGrp="1"/>
          </p:cNvSpPr>
          <p:nvPr>
            <p:ph type="ctrTitle"/>
          </p:nvPr>
        </p:nvSpPr>
        <p:spPr>
          <a:xfrm>
            <a:off x="5159896" y="908720"/>
            <a:ext cx="5040560" cy="1894362"/>
          </a:xfrm>
        </p:spPr>
        <p:txBody>
          <a:bodyPr>
            <a:noAutofit/>
          </a:bodyPr>
          <a:lstStyle/>
          <a:p>
            <a:r>
              <a:rPr lang="nl-NL" sz="4800" dirty="0">
                <a:solidFill>
                  <a:schemeClr val="bg1"/>
                </a:solidFill>
              </a:rPr>
              <a:t> </a:t>
            </a:r>
          </a:p>
        </p:txBody>
      </p:sp>
      <p:sp>
        <p:nvSpPr>
          <p:cNvPr id="6" name="Tekstvak 5"/>
          <p:cNvSpPr txBox="1"/>
          <p:nvPr/>
        </p:nvSpPr>
        <p:spPr>
          <a:xfrm>
            <a:off x="335360" y="4942909"/>
            <a:ext cx="9324528" cy="738664"/>
          </a:xfrm>
          <a:prstGeom prst="rect">
            <a:avLst/>
          </a:prstGeom>
          <a:noFill/>
        </p:spPr>
        <p:txBody>
          <a:bodyPr wrap="square" rtlCol="0">
            <a:spAutoFit/>
          </a:bodyPr>
          <a:lstStyle/>
          <a:p>
            <a:r>
              <a:rPr lang="nl-NL" sz="2800" b="1" dirty="0">
                <a:solidFill>
                  <a:schemeClr val="bg1"/>
                </a:solidFill>
              </a:rPr>
              <a:t>9 februari 2023</a:t>
            </a:r>
          </a:p>
          <a:p>
            <a:r>
              <a:rPr lang="nl-NL" sz="1400" b="1" dirty="0">
                <a:solidFill>
                  <a:schemeClr val="bg1"/>
                </a:solidFill>
              </a:rPr>
              <a:t>Roel Van Asselt                                                                                                </a:t>
            </a:r>
          </a:p>
        </p:txBody>
      </p:sp>
      <p:sp>
        <p:nvSpPr>
          <p:cNvPr id="7" name="Tekstvak 6"/>
          <p:cNvSpPr txBox="1"/>
          <p:nvPr/>
        </p:nvSpPr>
        <p:spPr>
          <a:xfrm>
            <a:off x="4331804" y="692696"/>
            <a:ext cx="6696744" cy="2616101"/>
          </a:xfrm>
          <a:prstGeom prst="rect">
            <a:avLst/>
          </a:prstGeom>
          <a:noFill/>
        </p:spPr>
        <p:txBody>
          <a:bodyPr wrap="square" rtlCol="0">
            <a:spAutoFit/>
          </a:bodyPr>
          <a:lstStyle/>
          <a:p>
            <a:pPr algn="r"/>
            <a:r>
              <a:rPr lang="nl-NL" sz="4400" b="1" dirty="0">
                <a:solidFill>
                  <a:srgbClr val="FFFF00"/>
                </a:solidFill>
              </a:rPr>
              <a:t>         </a:t>
            </a:r>
            <a:r>
              <a:rPr lang="nl-NL" sz="4000" b="1" dirty="0">
                <a:solidFill>
                  <a:srgbClr val="FFFF00"/>
                </a:solidFill>
                <a:latin typeface="Yu Gothic UI Light" panose="020B0300000000000000" pitchFamily="34" charset="-128"/>
                <a:ea typeface="Yu Gothic UI Light" panose="020B0300000000000000" pitchFamily="34" charset="-128"/>
              </a:rPr>
              <a:t>Een praktische geschiedenis </a:t>
            </a:r>
            <a:br>
              <a:rPr lang="nl-NL" sz="4000" b="1" dirty="0">
                <a:solidFill>
                  <a:srgbClr val="FFFF00"/>
                </a:solidFill>
                <a:latin typeface="Yu Gothic UI Light" panose="020B0300000000000000" pitchFamily="34" charset="-128"/>
                <a:ea typeface="Yu Gothic UI Light" panose="020B0300000000000000" pitchFamily="34" charset="-128"/>
              </a:rPr>
            </a:br>
            <a:r>
              <a:rPr lang="nl-NL" sz="4000" b="1" dirty="0">
                <a:solidFill>
                  <a:srgbClr val="FFFF00"/>
                </a:solidFill>
                <a:latin typeface="Yu Gothic UI Light" panose="020B0300000000000000" pitchFamily="34" charset="-128"/>
                <a:ea typeface="Yu Gothic UI Light" panose="020B0300000000000000" pitchFamily="34" charset="-128"/>
              </a:rPr>
              <a:t>      van</a:t>
            </a:r>
            <a:r>
              <a:rPr lang="nl-NL" sz="4000" b="1" dirty="0">
                <a:latin typeface="Yu Gothic UI Light" panose="020B0300000000000000" pitchFamily="34" charset="-128"/>
                <a:ea typeface="Yu Gothic UI Light" panose="020B0300000000000000" pitchFamily="34" charset="-128"/>
              </a:rPr>
              <a:t> </a:t>
            </a:r>
            <a:r>
              <a:rPr lang="nl-NL" sz="4000" b="1" dirty="0">
                <a:solidFill>
                  <a:srgbClr val="FFFF00"/>
                </a:solidFill>
                <a:latin typeface="Yu Gothic UI Light" panose="020B0300000000000000" pitchFamily="34" charset="-128"/>
                <a:ea typeface="Yu Gothic UI Light" panose="020B0300000000000000" pitchFamily="34" charset="-128"/>
              </a:rPr>
              <a:t>de Wiskunde I </a:t>
            </a:r>
          </a:p>
          <a:p>
            <a:pPr algn="r"/>
            <a:r>
              <a:rPr lang="nl-NL" sz="4000" b="1" dirty="0">
                <a:solidFill>
                  <a:srgbClr val="FFFF00"/>
                </a:solidFill>
                <a:latin typeface="Yu Gothic UI Light" panose="020B0300000000000000" pitchFamily="34" charset="-128"/>
                <a:ea typeface="Yu Gothic UI Light" panose="020B0300000000000000" pitchFamily="34" charset="-128"/>
              </a:rPr>
              <a:t>      </a:t>
            </a:r>
            <a:r>
              <a:rPr lang="nl-NL" sz="4000" b="1" dirty="0">
                <a:solidFill>
                  <a:srgbClr val="000000"/>
                </a:solidFill>
                <a:latin typeface="Yu Gothic UI Light" panose="020B0300000000000000" pitchFamily="34" charset="-128"/>
                <a:ea typeface="Yu Gothic UI Light" panose="020B0300000000000000" pitchFamily="34" charset="-128"/>
              </a:rPr>
              <a:t>   </a:t>
            </a:r>
            <a:endParaRPr lang="nl-NL" sz="4000" b="1" dirty="0">
              <a:solidFill>
                <a:schemeClr val="bg1">
                  <a:lumMod val="95000"/>
                </a:schemeClr>
              </a:solidFill>
              <a:latin typeface="Yu Gothic UI Light" panose="020B0300000000000000" pitchFamily="34" charset="-128"/>
              <a:ea typeface="Yu Gothic UI Light" panose="020B0300000000000000" pitchFamily="34" charset="-128"/>
            </a:endParaRPr>
          </a:p>
        </p:txBody>
      </p:sp>
      <p:sp>
        <p:nvSpPr>
          <p:cNvPr id="3" name="Tekstvak 2">
            <a:extLst>
              <a:ext uri="{FF2B5EF4-FFF2-40B4-BE49-F238E27FC236}">
                <a16:creationId xmlns:a16="http://schemas.microsoft.com/office/drawing/2014/main" id="{24FF77DB-F92B-AB11-2D97-6135F55756F6}"/>
              </a:ext>
            </a:extLst>
          </p:cNvPr>
          <p:cNvSpPr txBox="1"/>
          <p:nvPr/>
        </p:nvSpPr>
        <p:spPr>
          <a:xfrm>
            <a:off x="3719736" y="5966030"/>
            <a:ext cx="3906443" cy="539081"/>
          </a:xfrm>
          <a:prstGeom prst="rect">
            <a:avLst/>
          </a:prstGeom>
          <a:noFill/>
        </p:spPr>
        <p:txBody>
          <a:bodyPr wrap="square" rtlCol="0">
            <a:spAutoFit/>
          </a:bodyPr>
          <a:lstStyle/>
          <a:p>
            <a:r>
              <a:rPr lang="nl-NL" sz="2800" dirty="0">
                <a:solidFill>
                  <a:schemeClr val="bg1"/>
                </a:solidFill>
                <a:cs typeface="Dreaming Outloud Pro" panose="020B0604020202020204" pitchFamily="66" charset="0"/>
              </a:rPr>
              <a:t>Werkgroep mbo-hbo</a:t>
            </a:r>
          </a:p>
        </p:txBody>
      </p:sp>
      <p:pic>
        <p:nvPicPr>
          <p:cNvPr id="1028" name="Picture 4" descr="Lerarenopleidingen Science en Wiskunde/Rekenen | Jaarvergadering NVvW">
            <a:extLst>
              <a:ext uri="{FF2B5EF4-FFF2-40B4-BE49-F238E27FC236}">
                <a16:creationId xmlns:a16="http://schemas.microsoft.com/office/drawing/2014/main" id="{DC765391-A3DD-8EA1-A6DB-221C56E80F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2235" y="5610571"/>
            <a:ext cx="1591883" cy="79478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teken, illustratie, vectorafbeeldingen&#10;&#10;Automatisch gegenereerde beschrijving">
            <a:extLst>
              <a:ext uri="{FF2B5EF4-FFF2-40B4-BE49-F238E27FC236}">
                <a16:creationId xmlns:a16="http://schemas.microsoft.com/office/drawing/2014/main" id="{78F4B3CB-4DA8-E751-E71B-B9CECAF752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1151" y="5610571"/>
            <a:ext cx="1050493" cy="10504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424" y="-243408"/>
            <a:ext cx="7467600" cy="1143000"/>
          </a:xfrm>
        </p:spPr>
        <p:txBody>
          <a:bodyPr>
            <a:normAutofit/>
          </a:bodyPr>
          <a:lstStyle/>
          <a:p>
            <a:r>
              <a:rPr lang="nl-NL" sz="3600" b="1" dirty="0">
                <a:solidFill>
                  <a:srgbClr val="008000"/>
                </a:solidFill>
                <a:latin typeface="Yu Gothic UI Light" panose="020B0300000000000000" pitchFamily="34" charset="-128"/>
                <a:ea typeface="Yu Gothic UI Light" panose="020B0300000000000000" pitchFamily="34" charset="-128"/>
              </a:rPr>
              <a:t>Babylonische Wiskunde</a:t>
            </a:r>
          </a:p>
        </p:txBody>
      </p:sp>
      <p:sp>
        <p:nvSpPr>
          <p:cNvPr id="3" name="Tijdelijke aanduiding voor inhoud 2"/>
          <p:cNvSpPr>
            <a:spLocks noGrp="1"/>
          </p:cNvSpPr>
          <p:nvPr>
            <p:ph sz="quarter" idx="1"/>
          </p:nvPr>
        </p:nvSpPr>
        <p:spPr>
          <a:xfrm>
            <a:off x="623392" y="980728"/>
            <a:ext cx="10873208" cy="5976664"/>
          </a:xfrm>
        </p:spPr>
        <p:txBody>
          <a:bodyPr>
            <a:normAutofit/>
          </a:bodyPr>
          <a:lstStyle/>
          <a:p>
            <a:r>
              <a:rPr lang="nl-NL" dirty="0"/>
              <a:t>De Babyloniërs hadden al een positioneel talstelsel, niet met machten van 10, maar met machten van </a:t>
            </a:r>
            <a:r>
              <a:rPr lang="nl-NL" b="1" dirty="0">
                <a:solidFill>
                  <a:schemeClr val="accent1">
                    <a:lumMod val="75000"/>
                  </a:schemeClr>
                </a:solidFill>
              </a:rPr>
              <a:t>60</a:t>
            </a:r>
            <a:r>
              <a:rPr lang="nl-NL" dirty="0"/>
              <a:t>, het zestig-</a:t>
            </a:r>
            <a:r>
              <a:rPr lang="nl-NL" dirty="0" err="1"/>
              <a:t>tallig</a:t>
            </a:r>
            <a:r>
              <a:rPr lang="nl-NL" dirty="0"/>
              <a:t> stelsel (zonder 0).</a:t>
            </a:r>
          </a:p>
          <a:p>
            <a:r>
              <a:rPr lang="nl-NL" dirty="0"/>
              <a:t>En dus met symbolen voor de cijfers 1,2,….,59</a:t>
            </a:r>
          </a:p>
          <a:p>
            <a:endParaRPr lang="nl-NL" dirty="0"/>
          </a:p>
          <a:p>
            <a:r>
              <a:rPr lang="nl-NL" dirty="0"/>
              <a:t>Hoezo 60???</a:t>
            </a:r>
            <a:br>
              <a:rPr lang="nl-NL" dirty="0"/>
            </a:br>
            <a:r>
              <a:rPr lang="nl-NL" dirty="0"/>
              <a:t>Er zijn alleen vermoedens over het waarom. Hierbij het meest gehoorde: </a:t>
            </a:r>
          </a:p>
          <a:p>
            <a:r>
              <a:rPr lang="nl-NL" dirty="0"/>
              <a:t>Zestig heeft veel delers, wat voor een reken- en maateenheid erg handig is. Een eenheid van 60 kan immers opgedeeld worden in 2 delen van 30, 3 van 20, 4 van 15, 5 van 12, 6 van 10, 10 van 6, 12 van 5, 15 van 4 en 20 van 3 en 30 van 2. </a:t>
            </a:r>
          </a:p>
        </p:txBody>
      </p:sp>
      <p:sp>
        <p:nvSpPr>
          <p:cNvPr id="5" name="Tijdelijke aanduiding voor voettekst 4">
            <a:extLst>
              <a:ext uri="{FF2B5EF4-FFF2-40B4-BE49-F238E27FC236}">
                <a16:creationId xmlns:a16="http://schemas.microsoft.com/office/drawing/2014/main" id="{12857636-44FB-40BC-A6C4-3B75A2808C22}"/>
              </a:ext>
            </a:extLst>
          </p:cNvPr>
          <p:cNvSpPr>
            <a:spLocks noGrp="1"/>
          </p:cNvSpPr>
          <p:nvPr>
            <p:ph type="ftr" sz="quarter" idx="16"/>
          </p:nvPr>
        </p:nvSpPr>
        <p:spPr/>
        <p:txBody>
          <a:bodyPr/>
          <a:lstStyle/>
          <a:p>
            <a:r>
              <a:rPr lang="nl-NL"/>
              <a:t>r.v.asselt</a:t>
            </a:r>
          </a:p>
        </p:txBody>
      </p:sp>
      <p:pic>
        <p:nvPicPr>
          <p:cNvPr id="4" name="Afbeelding 3" descr="babylonische cijfers 001 - kopie.jpg">
            <a:extLst>
              <a:ext uri="{FF2B5EF4-FFF2-40B4-BE49-F238E27FC236}">
                <a16:creationId xmlns:a16="http://schemas.microsoft.com/office/drawing/2014/main" id="{DDA4D671-545D-2063-35DA-DF93E9D53C9C}"/>
              </a:ext>
            </a:extLst>
          </p:cNvPr>
          <p:cNvPicPr>
            <a:picLocks noChangeAspect="1"/>
          </p:cNvPicPr>
          <p:nvPr/>
        </p:nvPicPr>
        <p:blipFill>
          <a:blip r:embed="rId2" cstate="print"/>
          <a:stretch>
            <a:fillRect/>
          </a:stretch>
        </p:blipFill>
        <p:spPr>
          <a:xfrm>
            <a:off x="911424" y="2204864"/>
            <a:ext cx="7585195" cy="4392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22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xit" presetSubtype="12" fill="hold" nodeType="clickEffect">
                                  <p:stCondLst>
                                    <p:cond delay="0"/>
                                  </p:stCondLst>
                                  <p:childTnLst>
                                    <p:animEffect transition="out" filter="strips(downLeft)">
                                      <p:cBhvr>
                                        <p:cTn id="19" dur="2500"/>
                                        <p:tgtEl>
                                          <p:spTgt spid="4"/>
                                        </p:tgtEl>
                                      </p:cBhvr>
                                    </p:animEffect>
                                    <p:set>
                                      <p:cBhvr>
                                        <p:cTn id="20" dur="1" fill="hold">
                                          <p:stCondLst>
                                            <p:cond delay="2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387424"/>
            <a:ext cx="7467600" cy="1143000"/>
          </a:xfrm>
        </p:spPr>
        <p:txBody>
          <a:bodyPr>
            <a:normAutofit/>
          </a:bodyPr>
          <a:lstStyle/>
          <a:p>
            <a:r>
              <a:rPr lang="nl-NL" sz="3600" dirty="0">
                <a:solidFill>
                  <a:srgbClr val="008000"/>
                </a:solidFill>
                <a:latin typeface="Yu Gothic UI Light" panose="020B0300000000000000" pitchFamily="34" charset="-128"/>
                <a:ea typeface="Yu Gothic UI Light" panose="020B0300000000000000" pitchFamily="34" charset="-128"/>
              </a:rPr>
              <a:t>YBC 7289</a:t>
            </a:r>
          </a:p>
        </p:txBody>
      </p:sp>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1817460" y="897380"/>
                <a:ext cx="8815044" cy="5949280"/>
              </a:xfrm>
            </p:spPr>
            <p:txBody>
              <a:bodyPr>
                <a:normAutofit fontScale="85000" lnSpcReduction="10000"/>
              </a:bodyPr>
              <a:lstStyle/>
              <a:p>
                <a:pPr>
                  <a:buNone/>
                </a:pPr>
                <a:r>
                  <a:rPr lang="nl-NL" dirty="0"/>
                  <a:t>Een kleitablet van 6x6 cm uit plm. </a:t>
                </a:r>
                <a:r>
                  <a:rPr lang="nl-NL" b="1" dirty="0"/>
                  <a:t>1700 </a:t>
                </a:r>
                <a:r>
                  <a:rPr lang="nl-NL" b="1" dirty="0" err="1"/>
                  <a:t>vC</a:t>
                </a:r>
                <a:r>
                  <a:rPr lang="nl-NL" b="1" dirty="0"/>
                  <a:t>. </a:t>
                </a:r>
              </a:p>
              <a:p>
                <a:pPr>
                  <a:buNone/>
                </a:pPr>
                <a:r>
                  <a:rPr lang="nl-NL" dirty="0"/>
                  <a:t>De rechthoekige driehoek is gelijkbenig: AC = BC. </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pPr>
                  <a:buNone/>
                </a:pPr>
                <a:r>
                  <a:rPr lang="nl-NL" dirty="0"/>
                  <a:t> Langs AC staat 30. BC is dus ook 30. </a:t>
                </a:r>
              </a:p>
              <a:p>
                <a:pPr>
                  <a:buNone/>
                </a:pPr>
                <a:r>
                  <a:rPr lang="nl-NL" dirty="0"/>
                  <a:t>Schuin langs AB staat: 42 + 24*60</a:t>
                </a:r>
                <a:r>
                  <a:rPr lang="nl-NL" baseline="30000" dirty="0"/>
                  <a:t>-1</a:t>
                </a:r>
                <a:r>
                  <a:rPr lang="nl-NL" dirty="0"/>
                  <a:t> + 35*60</a:t>
                </a:r>
                <a:r>
                  <a:rPr lang="nl-NL" baseline="30000" dirty="0"/>
                  <a:t>-2</a:t>
                </a:r>
                <a:r>
                  <a:rPr lang="nl-NL" dirty="0"/>
                  <a:t> = 42,426389: dat is op 2/100000 na gelijk aan 30</a:t>
                </a:r>
                <a14:m>
                  <m:oMath xmlns:m="http://schemas.openxmlformats.org/officeDocument/2006/math">
                    <m:rad>
                      <m:radPr>
                        <m:degHide m:val="on"/>
                        <m:ctrlPr>
                          <a:rPr lang="nl-NL" i="1">
                            <a:latin typeface="Cambria Math" panose="02040503050406030204" pitchFamily="18" charset="0"/>
                          </a:rPr>
                        </m:ctrlPr>
                      </m:radPr>
                      <m:deg/>
                      <m:e>
                        <m:r>
                          <a:rPr lang="nl-NL" i="1">
                            <a:latin typeface="Cambria Math" panose="02040503050406030204" pitchFamily="18" charset="0"/>
                          </a:rPr>
                          <m:t>2</m:t>
                        </m:r>
                      </m:e>
                    </m:rad>
                    <m:r>
                      <a:rPr lang="nl-NL" i="1">
                        <a:latin typeface="Cambria Math" panose="02040503050406030204" pitchFamily="18" charset="0"/>
                      </a:rPr>
                      <m:t> </m:t>
                    </m:r>
                  </m:oMath>
                </a14:m>
                <a:r>
                  <a:rPr lang="nl-NL" dirty="0"/>
                  <a:t>. Dit kan zo precies nooit gemeten zijn:</a:t>
                </a:r>
              </a:p>
              <a:p>
                <a:pPr>
                  <a:buNone/>
                </a:pPr>
                <a:r>
                  <a:rPr lang="nl-NL" dirty="0"/>
                  <a:t>    </a:t>
                </a:r>
                <a:r>
                  <a:rPr lang="nl-NL" b="1" dirty="0"/>
                  <a:t>Conclusie….!!!!</a:t>
                </a:r>
              </a:p>
              <a:p>
                <a:pPr>
                  <a:buNone/>
                </a:pPr>
                <a:r>
                  <a:rPr lang="nl-NL" dirty="0"/>
                  <a:t>PM: het getal langs AB is in 5 decimalen gelijk aan </a:t>
                </a:r>
                <a14:m>
                  <m:oMath xmlns:m="http://schemas.openxmlformats.org/officeDocument/2006/math">
                    <m:rad>
                      <m:radPr>
                        <m:degHide m:val="on"/>
                        <m:ctrlPr>
                          <a:rPr lang="nl-NL" i="1" smtClean="0">
                            <a:latin typeface="Cambria Math" panose="02040503050406030204" pitchFamily="18" charset="0"/>
                          </a:rPr>
                        </m:ctrlPr>
                      </m:radPr>
                      <m:deg/>
                      <m:e>
                        <m:r>
                          <a:rPr lang="nl-NL" b="0" i="1" smtClean="0">
                            <a:latin typeface="Cambria Math" panose="02040503050406030204" pitchFamily="18" charset="0"/>
                          </a:rPr>
                          <m:t>2</m:t>
                        </m:r>
                      </m:e>
                    </m:rad>
                  </m:oMath>
                </a14:m>
                <a:r>
                  <a:rPr lang="nl-NL" dirty="0"/>
                  <a:t>  (=1,41421296, </a:t>
                </a:r>
              </a:p>
              <a:p>
                <a:pPr>
                  <a:buNone/>
                </a:pPr>
                <a:r>
                  <a:rPr lang="nl-NL" dirty="0"/>
                  <a:t>						                      i.p.v. 1,41421356)</a:t>
                </a:r>
              </a:p>
              <a:p>
                <a:pPr>
                  <a:buNone/>
                </a:pPr>
                <a:endParaRPr lang="nl-NL"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1817460" y="897380"/>
                <a:ext cx="8815044" cy="5949280"/>
              </a:xfrm>
              <a:blipFill>
                <a:blip r:embed="rId2"/>
                <a:stretch>
                  <a:fillRect l="-692" t="-1025"/>
                </a:stretch>
              </a:blipFill>
            </p:spPr>
            <p:txBody>
              <a:bodyPr/>
              <a:lstStyle/>
              <a:p>
                <a:r>
                  <a:rPr lang="nl-NL">
                    <a:noFill/>
                  </a:rPr>
                  <a:t> </a:t>
                </a:r>
              </a:p>
            </p:txBody>
          </p:sp>
        </mc:Fallback>
      </mc:AlternateContent>
      <p:pic>
        <p:nvPicPr>
          <p:cNvPr id="5" name="Afbeelding 4" descr="D:\Probus\Geschiedenis Wisk\ybc7289-1klein.jpg"/>
          <p:cNvPicPr/>
          <p:nvPr/>
        </p:nvPicPr>
        <p:blipFill>
          <a:blip r:embed="rId3" cstate="print"/>
          <a:srcRect/>
          <a:stretch>
            <a:fillRect/>
          </a:stretch>
        </p:blipFill>
        <p:spPr bwMode="auto">
          <a:xfrm>
            <a:off x="2063552" y="1556792"/>
            <a:ext cx="2736304" cy="2736304"/>
          </a:xfrm>
          <a:prstGeom prst="rect">
            <a:avLst/>
          </a:prstGeom>
          <a:noFill/>
          <a:ln w="9525">
            <a:noFill/>
            <a:miter lim="800000"/>
            <a:headEnd/>
            <a:tailEnd/>
          </a:ln>
        </p:spPr>
      </p:pic>
      <p:pic>
        <p:nvPicPr>
          <p:cNvPr id="6" name="Afbeelding 5" descr="Pytagoras 001 - kopie.jpg"/>
          <p:cNvPicPr/>
          <p:nvPr/>
        </p:nvPicPr>
        <p:blipFill>
          <a:blip r:embed="rId4" cstate="print"/>
          <a:srcRect l="5687" t="4983" r="6935" b="2326"/>
          <a:stretch>
            <a:fillRect/>
          </a:stretch>
        </p:blipFill>
        <p:spPr>
          <a:xfrm>
            <a:off x="5807968" y="1556792"/>
            <a:ext cx="3096344" cy="2664296"/>
          </a:xfrm>
          <a:prstGeom prst="rect">
            <a:avLst/>
          </a:prstGeom>
        </p:spPr>
      </p:pic>
      <p:sp>
        <p:nvSpPr>
          <p:cNvPr id="7" name="Tekstvak 6"/>
          <p:cNvSpPr txBox="1"/>
          <p:nvPr/>
        </p:nvSpPr>
        <p:spPr>
          <a:xfrm>
            <a:off x="1919536" y="2780928"/>
            <a:ext cx="432048" cy="523220"/>
          </a:xfrm>
          <a:prstGeom prst="rect">
            <a:avLst/>
          </a:prstGeom>
          <a:noFill/>
        </p:spPr>
        <p:txBody>
          <a:bodyPr wrap="square" rtlCol="0">
            <a:spAutoFit/>
          </a:bodyPr>
          <a:lstStyle/>
          <a:p>
            <a:r>
              <a:rPr lang="nl-NL" sz="2800" b="1" dirty="0">
                <a:solidFill>
                  <a:schemeClr val="bg1"/>
                </a:solidFill>
              </a:rPr>
              <a:t>A</a:t>
            </a:r>
          </a:p>
        </p:txBody>
      </p:sp>
      <p:sp>
        <p:nvSpPr>
          <p:cNvPr id="8" name="Tekstvak 7"/>
          <p:cNvSpPr txBox="1"/>
          <p:nvPr/>
        </p:nvSpPr>
        <p:spPr>
          <a:xfrm>
            <a:off x="4439816" y="2780929"/>
            <a:ext cx="432048" cy="461665"/>
          </a:xfrm>
          <a:prstGeom prst="rect">
            <a:avLst/>
          </a:prstGeom>
          <a:noFill/>
        </p:spPr>
        <p:txBody>
          <a:bodyPr wrap="square" rtlCol="0">
            <a:spAutoFit/>
          </a:bodyPr>
          <a:lstStyle/>
          <a:p>
            <a:r>
              <a:rPr lang="nl-NL" sz="2400" b="1" dirty="0">
                <a:solidFill>
                  <a:schemeClr val="bg1"/>
                </a:solidFill>
              </a:rPr>
              <a:t>B</a:t>
            </a:r>
          </a:p>
        </p:txBody>
      </p:sp>
      <p:sp>
        <p:nvSpPr>
          <p:cNvPr id="9" name="Tekstvak 8"/>
          <p:cNvSpPr txBox="1"/>
          <p:nvPr/>
        </p:nvSpPr>
        <p:spPr>
          <a:xfrm>
            <a:off x="3359696" y="1700809"/>
            <a:ext cx="432048" cy="461665"/>
          </a:xfrm>
          <a:prstGeom prst="rect">
            <a:avLst/>
          </a:prstGeom>
          <a:noFill/>
        </p:spPr>
        <p:txBody>
          <a:bodyPr wrap="square" rtlCol="0">
            <a:spAutoFit/>
          </a:bodyPr>
          <a:lstStyle/>
          <a:p>
            <a:r>
              <a:rPr lang="nl-NL" sz="2400" b="1" dirty="0">
                <a:solidFill>
                  <a:schemeClr val="bg1"/>
                </a:solidFill>
              </a:rPr>
              <a:t>C</a:t>
            </a:r>
          </a:p>
        </p:txBody>
      </p:sp>
      <p:sp>
        <p:nvSpPr>
          <p:cNvPr id="10" name="Tijdelijke aanduiding voor dianummer 9"/>
          <p:cNvSpPr>
            <a:spLocks noGrp="1"/>
          </p:cNvSpPr>
          <p:nvPr>
            <p:ph type="sldNum" sz="quarter" idx="15"/>
          </p:nvPr>
        </p:nvSpPr>
        <p:spPr>
          <a:xfrm>
            <a:off x="9624392" y="5661248"/>
            <a:ext cx="609600" cy="504056"/>
          </a:xfrm>
        </p:spPr>
        <p:txBody>
          <a:bodyPr/>
          <a:lstStyle/>
          <a:p>
            <a:endParaRPr lang="nl-NL" dirty="0"/>
          </a:p>
          <a:p>
            <a:endParaRPr lang="nl-NL" dirty="0"/>
          </a:p>
          <a:p>
            <a:r>
              <a:rPr lang="nl-NL" dirty="0"/>
              <a:t> </a:t>
            </a:r>
            <a:fld id="{528DF2CE-BAE9-4C0B-A3F3-E37A484A2053}" type="slidenum">
              <a:rPr lang="nl-NL" smtClean="0"/>
              <a:pPr/>
              <a:t>11</a:t>
            </a:fld>
            <a:endParaRPr lang="nl-NL" dirty="0"/>
          </a:p>
        </p:txBody>
      </p:sp>
      <p:sp>
        <p:nvSpPr>
          <p:cNvPr id="11" name="Tekstvak 10"/>
          <p:cNvSpPr txBox="1"/>
          <p:nvPr/>
        </p:nvSpPr>
        <p:spPr>
          <a:xfrm>
            <a:off x="7392144" y="1412777"/>
            <a:ext cx="432048" cy="461665"/>
          </a:xfrm>
          <a:prstGeom prst="rect">
            <a:avLst/>
          </a:prstGeom>
          <a:noFill/>
        </p:spPr>
        <p:txBody>
          <a:bodyPr wrap="square" rtlCol="0">
            <a:spAutoFit/>
          </a:bodyPr>
          <a:lstStyle/>
          <a:p>
            <a:r>
              <a:rPr lang="nl-NL" sz="2400" b="1" dirty="0">
                <a:solidFill>
                  <a:srgbClr val="FF0000"/>
                </a:solidFill>
              </a:rPr>
              <a:t>C</a:t>
            </a:r>
          </a:p>
        </p:txBody>
      </p:sp>
      <p:sp>
        <p:nvSpPr>
          <p:cNvPr id="12" name="Tekstvak 11"/>
          <p:cNvSpPr txBox="1"/>
          <p:nvPr/>
        </p:nvSpPr>
        <p:spPr>
          <a:xfrm>
            <a:off x="5879976" y="2636913"/>
            <a:ext cx="432048" cy="461665"/>
          </a:xfrm>
          <a:prstGeom prst="rect">
            <a:avLst/>
          </a:prstGeom>
          <a:noFill/>
          <a:ln>
            <a:solidFill>
              <a:schemeClr val="bg1"/>
            </a:solidFill>
          </a:ln>
        </p:spPr>
        <p:txBody>
          <a:bodyPr wrap="square" rtlCol="0">
            <a:spAutoFit/>
          </a:bodyPr>
          <a:lstStyle/>
          <a:p>
            <a:r>
              <a:rPr lang="nl-NL" sz="2400" b="1" dirty="0">
                <a:solidFill>
                  <a:srgbClr val="FF0000"/>
                </a:solidFill>
              </a:rPr>
              <a:t>A</a:t>
            </a:r>
          </a:p>
        </p:txBody>
      </p:sp>
      <p:sp>
        <p:nvSpPr>
          <p:cNvPr id="13" name="Tekstvak 12"/>
          <p:cNvSpPr txBox="1"/>
          <p:nvPr/>
        </p:nvSpPr>
        <p:spPr>
          <a:xfrm>
            <a:off x="8472264" y="2708921"/>
            <a:ext cx="432048" cy="461665"/>
          </a:xfrm>
          <a:prstGeom prst="rect">
            <a:avLst/>
          </a:prstGeom>
          <a:noFill/>
        </p:spPr>
        <p:txBody>
          <a:bodyPr wrap="square" rtlCol="0">
            <a:spAutoFit/>
          </a:bodyPr>
          <a:lstStyle/>
          <a:p>
            <a:r>
              <a:rPr lang="nl-NL" sz="2400" b="1" dirty="0">
                <a:solidFill>
                  <a:srgbClr val="FF0000"/>
                </a:solidFill>
              </a:rPr>
              <a:t>B</a:t>
            </a:r>
          </a:p>
        </p:txBody>
      </p:sp>
      <p:sp>
        <p:nvSpPr>
          <p:cNvPr id="14" name="Tekstvak 13"/>
          <p:cNvSpPr txBox="1"/>
          <p:nvPr/>
        </p:nvSpPr>
        <p:spPr>
          <a:xfrm>
            <a:off x="6960096" y="3212976"/>
            <a:ext cx="504056" cy="369332"/>
          </a:xfrm>
          <a:prstGeom prst="rect">
            <a:avLst/>
          </a:prstGeom>
          <a:noFill/>
        </p:spPr>
        <p:txBody>
          <a:bodyPr wrap="square" rtlCol="0">
            <a:spAutoFit/>
          </a:bodyPr>
          <a:lstStyle/>
          <a:p>
            <a:r>
              <a:rPr lang="nl-NL" dirty="0"/>
              <a:t>42</a:t>
            </a:r>
          </a:p>
        </p:txBody>
      </p:sp>
      <p:sp>
        <p:nvSpPr>
          <p:cNvPr id="16" name="Tekstvak 15"/>
          <p:cNvSpPr txBox="1"/>
          <p:nvPr/>
        </p:nvSpPr>
        <p:spPr>
          <a:xfrm>
            <a:off x="7464152" y="3068960"/>
            <a:ext cx="504056" cy="369332"/>
          </a:xfrm>
          <a:prstGeom prst="rect">
            <a:avLst/>
          </a:prstGeom>
          <a:noFill/>
        </p:spPr>
        <p:txBody>
          <a:bodyPr wrap="square" rtlCol="0">
            <a:spAutoFit/>
          </a:bodyPr>
          <a:lstStyle/>
          <a:p>
            <a:r>
              <a:rPr lang="nl-NL" dirty="0"/>
              <a:t>24</a:t>
            </a:r>
          </a:p>
        </p:txBody>
      </p:sp>
      <p:sp>
        <p:nvSpPr>
          <p:cNvPr id="17" name="Tekstvak 16"/>
          <p:cNvSpPr txBox="1"/>
          <p:nvPr/>
        </p:nvSpPr>
        <p:spPr>
          <a:xfrm>
            <a:off x="7896200" y="2924944"/>
            <a:ext cx="504056" cy="369332"/>
          </a:xfrm>
          <a:prstGeom prst="rect">
            <a:avLst/>
          </a:prstGeom>
          <a:noFill/>
        </p:spPr>
        <p:txBody>
          <a:bodyPr wrap="square" rtlCol="0">
            <a:spAutoFit/>
          </a:bodyPr>
          <a:lstStyle/>
          <a:p>
            <a:r>
              <a:rPr lang="nl-NL" dirty="0"/>
              <a:t>35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800" fill="hold"/>
                                        <p:tgtEl>
                                          <p:spTgt spid="7"/>
                                        </p:tgtEl>
                                        <p:attrNameLst>
                                          <p:attrName>ppt_x</p:attrName>
                                        </p:attrNameLst>
                                      </p:cBhvr>
                                      <p:tavLst>
                                        <p:tav tm="0">
                                          <p:val>
                                            <p:strVal val="#ppt_x"/>
                                          </p:val>
                                        </p:tav>
                                        <p:tav tm="100000">
                                          <p:val>
                                            <p:strVal val="#ppt_x"/>
                                          </p:val>
                                        </p:tav>
                                      </p:tavLst>
                                    </p:anim>
                                    <p:anim calcmode="lin" valueType="num">
                                      <p:cBhvr additive="base">
                                        <p:cTn id="16" dur="8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500" fill="hold"/>
                                        <p:tgtEl>
                                          <p:spTgt spid="8"/>
                                        </p:tgtEl>
                                        <p:attrNameLst>
                                          <p:attrName>ppt_x</p:attrName>
                                        </p:attrNameLst>
                                      </p:cBhvr>
                                      <p:tavLst>
                                        <p:tav tm="0">
                                          <p:val>
                                            <p:strVal val="#ppt_x"/>
                                          </p:val>
                                        </p:tav>
                                        <p:tav tm="100000">
                                          <p:val>
                                            <p:strVal val="#ppt_x"/>
                                          </p:val>
                                        </p:tav>
                                      </p:tavLst>
                                    </p:anim>
                                    <p:anim calcmode="lin" valueType="num">
                                      <p:cBhvr additive="base">
                                        <p:cTn id="20" dur="2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700" fill="hold"/>
                                        <p:tgtEl>
                                          <p:spTgt spid="9"/>
                                        </p:tgtEl>
                                        <p:attrNameLst>
                                          <p:attrName>ppt_x</p:attrName>
                                        </p:attrNameLst>
                                      </p:cBhvr>
                                      <p:tavLst>
                                        <p:tav tm="0">
                                          <p:val>
                                            <p:strVal val="#ppt_x"/>
                                          </p:val>
                                        </p:tav>
                                        <p:tav tm="100000">
                                          <p:val>
                                            <p:strVal val="#ppt_x"/>
                                          </p:val>
                                        </p:tav>
                                      </p:tavLst>
                                    </p:anim>
                                    <p:anim calcmode="lin" valueType="num">
                                      <p:cBhvr additive="base">
                                        <p:cTn id="24" dur="27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1900" fill="hold"/>
                                        <p:tgtEl>
                                          <p:spTgt spid="11"/>
                                        </p:tgtEl>
                                        <p:attrNameLst>
                                          <p:attrName>ppt_x</p:attrName>
                                        </p:attrNameLst>
                                      </p:cBhvr>
                                      <p:tavLst>
                                        <p:tav tm="0">
                                          <p:val>
                                            <p:strVal val="#ppt_x"/>
                                          </p:val>
                                        </p:tav>
                                        <p:tav tm="100000">
                                          <p:val>
                                            <p:strVal val="#ppt_x"/>
                                          </p:val>
                                        </p:tav>
                                      </p:tavLst>
                                    </p:anim>
                                    <p:anim calcmode="lin" valueType="num">
                                      <p:cBhvr additive="base">
                                        <p:cTn id="46" dur="19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animBg="1"/>
      <p:bldP spid="13" grpId="0"/>
      <p:bldP spid="14"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619572" y="992124"/>
                <a:ext cx="11453092" cy="4873752"/>
              </a:xfrm>
            </p:spPr>
            <p:txBody>
              <a:bodyPr>
                <a:normAutofit fontScale="92500" lnSpcReduction="20000"/>
              </a:bodyPr>
              <a:lstStyle/>
              <a:p>
                <a:pPr>
                  <a:buNone/>
                </a:pPr>
                <a:r>
                  <a:rPr lang="nl-NL" dirty="0"/>
                  <a:t> Wortels berekenden ze met de “wonder”formule</a:t>
                </a:r>
              </a:p>
              <a:p>
                <a:pPr>
                  <a:buNone/>
                </a:pPr>
                <a:r>
                  <a:rPr lang="nl-NL" i="1" dirty="0"/>
                  <a:t>		</a:t>
                </a:r>
                <a14:m>
                  <m:oMath xmlns:m="http://schemas.openxmlformats.org/officeDocument/2006/math">
                    <m:rad>
                      <m:radPr>
                        <m:degHide m:val="on"/>
                        <m:ctrlPr>
                          <a:rPr lang="nl-NL" i="1" smtClean="0">
                            <a:latin typeface="Cambria Math" panose="02040503050406030204" pitchFamily="18" charset="0"/>
                          </a:rPr>
                        </m:ctrlPr>
                      </m:radPr>
                      <m:deg/>
                      <m:e>
                        <m:sSup>
                          <m:sSupPr>
                            <m:ctrlPr>
                              <a:rPr lang="nl-NL" i="1" smtClean="0">
                                <a:latin typeface="Cambria Math" panose="02040503050406030204" pitchFamily="18" charset="0"/>
                              </a:rPr>
                            </m:ctrlPr>
                          </m:sSupPr>
                          <m:e>
                            <m:r>
                              <a:rPr lang="nl-NL" b="0" i="1" smtClean="0">
                                <a:latin typeface="Cambria Math" panose="02040503050406030204" pitchFamily="18" charset="0"/>
                              </a:rPr>
                              <m:t>𝑎</m:t>
                            </m:r>
                          </m:e>
                          <m:sup>
                            <m:r>
                              <a:rPr lang="nl-NL" b="0" i="1" smtClean="0">
                                <a:latin typeface="Cambria Math" panose="02040503050406030204" pitchFamily="18" charset="0"/>
                              </a:rPr>
                              <m:t>2</m:t>
                            </m:r>
                          </m:sup>
                        </m:sSup>
                        <m:r>
                          <a:rPr lang="nl-NL" b="0" i="1" smtClean="0">
                            <a:latin typeface="Cambria Math" panose="02040503050406030204" pitchFamily="18" charset="0"/>
                          </a:rPr>
                          <m:t>+</m:t>
                        </m:r>
                        <m:r>
                          <a:rPr lang="nl-NL" b="0" i="1" smtClean="0">
                            <a:latin typeface="Cambria Math" panose="02040503050406030204" pitchFamily="18" charset="0"/>
                          </a:rPr>
                          <m:t>h</m:t>
                        </m:r>
                      </m:e>
                    </m:rad>
                  </m:oMath>
                </a14:m>
                <a:r>
                  <a:rPr lang="nl-NL" i="1" dirty="0"/>
                  <a:t> </a:t>
                </a:r>
                <a:r>
                  <a:rPr lang="nl-NL" i="1" dirty="0">
                    <a:latin typeface="Times New Roman"/>
                    <a:cs typeface="Times New Roman"/>
                  </a:rPr>
                  <a:t>≈</a:t>
                </a:r>
                <a:r>
                  <a:rPr lang="nl-NL" i="1" dirty="0"/>
                  <a:t> a </a:t>
                </a:r>
                <a:r>
                  <a:rPr lang="nl-NL" sz="2800" i="1" dirty="0"/>
                  <a:t>+  </a:t>
                </a:r>
                <a14:m>
                  <m:oMath xmlns:m="http://schemas.openxmlformats.org/officeDocument/2006/math">
                    <m:f>
                      <m:fPr>
                        <m:ctrlPr>
                          <a:rPr lang="nl-NL" sz="2800" i="1" smtClean="0">
                            <a:latin typeface="Cambria Math" panose="02040503050406030204" pitchFamily="18" charset="0"/>
                          </a:rPr>
                        </m:ctrlPr>
                      </m:fPr>
                      <m:num>
                        <m:r>
                          <a:rPr lang="nl-NL" sz="2800" b="0" i="1" smtClean="0">
                            <a:latin typeface="Cambria Math" panose="02040503050406030204" pitchFamily="18" charset="0"/>
                          </a:rPr>
                          <m:t>h</m:t>
                        </m:r>
                      </m:num>
                      <m:den>
                        <m:r>
                          <a:rPr lang="nl-NL" sz="2800" b="0" i="1" smtClean="0">
                            <a:latin typeface="Cambria Math" panose="02040503050406030204" pitchFamily="18" charset="0"/>
                          </a:rPr>
                          <m:t>2</m:t>
                        </m:r>
                        <m:r>
                          <a:rPr lang="nl-NL" sz="2800" b="0" i="1" smtClean="0">
                            <a:latin typeface="Cambria Math" panose="02040503050406030204" pitchFamily="18" charset="0"/>
                          </a:rPr>
                          <m:t>𝑎</m:t>
                        </m:r>
                      </m:den>
                    </m:f>
                  </m:oMath>
                </a14:m>
                <a:endParaRPr lang="nl-NL" sz="2800" dirty="0"/>
              </a:p>
              <a:p>
                <a:pPr>
                  <a:buNone/>
                </a:pPr>
                <a:r>
                  <a:rPr lang="nl-NL" dirty="0"/>
                  <a:t>waarin de benadering </a:t>
                </a:r>
                <a:r>
                  <a:rPr lang="nl-NL" i="1" dirty="0"/>
                  <a:t>a </a:t>
                </a:r>
                <a:r>
                  <a:rPr lang="nl-NL" sz="2800" i="1" dirty="0"/>
                  <a:t>+  </a:t>
                </a:r>
                <a14:m>
                  <m:oMath xmlns:m="http://schemas.openxmlformats.org/officeDocument/2006/math">
                    <m:f>
                      <m:fPr>
                        <m:ctrlPr>
                          <a:rPr lang="nl-NL" sz="2800" i="1">
                            <a:latin typeface="Cambria Math" panose="02040503050406030204" pitchFamily="18" charset="0"/>
                          </a:rPr>
                        </m:ctrlPr>
                      </m:fPr>
                      <m:num>
                        <m:r>
                          <a:rPr lang="nl-NL" sz="2800" i="1">
                            <a:latin typeface="Cambria Math" panose="02040503050406030204" pitchFamily="18" charset="0"/>
                          </a:rPr>
                          <m:t>h</m:t>
                        </m:r>
                      </m:num>
                      <m:den>
                        <m:r>
                          <a:rPr lang="nl-NL" sz="2800" i="1">
                            <a:latin typeface="Cambria Math" panose="02040503050406030204" pitchFamily="18" charset="0"/>
                          </a:rPr>
                          <m:t>2</m:t>
                        </m:r>
                        <m:r>
                          <a:rPr lang="nl-NL" sz="2800" i="1">
                            <a:latin typeface="Cambria Math" panose="02040503050406030204" pitchFamily="18" charset="0"/>
                          </a:rPr>
                          <m:t>𝑎</m:t>
                        </m:r>
                      </m:den>
                    </m:f>
                  </m:oMath>
                </a14:m>
                <a:r>
                  <a:rPr lang="nl-NL" i="1" dirty="0"/>
                  <a:t> </a:t>
                </a:r>
                <a:r>
                  <a:rPr lang="nl-NL" dirty="0"/>
                  <a:t>, steeds weer als de </a:t>
                </a:r>
                <a:r>
                  <a:rPr lang="nl-NL" i="1" dirty="0"/>
                  <a:t>a</a:t>
                </a:r>
                <a:r>
                  <a:rPr lang="nl-NL" dirty="0"/>
                  <a:t> uit </a:t>
                </a:r>
                <a:r>
                  <a:rPr lang="nl-NL" i="1" dirty="0"/>
                  <a:t>a</a:t>
                </a:r>
                <a:r>
                  <a:rPr lang="nl-NL" baseline="30000" dirty="0"/>
                  <a:t>2</a:t>
                </a:r>
                <a:r>
                  <a:rPr lang="nl-NL" dirty="0"/>
                  <a:t> + </a:t>
                </a:r>
                <a:r>
                  <a:rPr lang="nl-NL" i="1" dirty="0"/>
                  <a:t>h </a:t>
                </a:r>
                <a:r>
                  <a:rPr lang="nl-NL" dirty="0"/>
                  <a:t>wordt hergebruikt. </a:t>
                </a:r>
              </a:p>
              <a:p>
                <a:pPr>
                  <a:buNone/>
                </a:pPr>
                <a:r>
                  <a:rPr lang="nl-NL" dirty="0"/>
                  <a:t>We berekenen aldus eens </a:t>
                </a:r>
                <a14:m>
                  <m:oMath xmlns:m="http://schemas.openxmlformats.org/officeDocument/2006/math">
                    <m:rad>
                      <m:radPr>
                        <m:degHide m:val="on"/>
                        <m:ctrlPr>
                          <a:rPr lang="nl-NL" i="1" smtClean="0">
                            <a:latin typeface="Cambria Math" panose="02040503050406030204" pitchFamily="18" charset="0"/>
                          </a:rPr>
                        </m:ctrlPr>
                      </m:radPr>
                      <m:deg/>
                      <m:e>
                        <m:r>
                          <a:rPr lang="nl-NL" b="0" i="1" smtClean="0">
                            <a:latin typeface="Cambria Math" panose="02040503050406030204" pitchFamily="18" charset="0"/>
                          </a:rPr>
                          <m:t>2</m:t>
                        </m:r>
                      </m:e>
                    </m:rad>
                    <m:r>
                      <a:rPr lang="nl-NL" b="0" i="0" smtClean="0">
                        <a:latin typeface="Cambria Math" panose="02040503050406030204" pitchFamily="18" charset="0"/>
                      </a:rPr>
                      <m:t>.</m:t>
                    </m:r>
                  </m:oMath>
                </a14:m>
                <a:endParaRPr lang="nl-NL" dirty="0"/>
              </a:p>
              <a:p>
                <a:pPr>
                  <a:buNone/>
                </a:pPr>
                <a:r>
                  <a:rPr lang="nl-NL" dirty="0"/>
                  <a:t>Begin bijv. met </a:t>
                </a:r>
                <a:r>
                  <a:rPr lang="nl-NL" i="1" dirty="0"/>
                  <a:t>a</a:t>
                </a:r>
                <a:r>
                  <a:rPr lang="nl-NL" dirty="0"/>
                  <a:t> = 1,5 .</a:t>
                </a:r>
              </a:p>
              <a:p>
                <a:pPr>
                  <a:buNone/>
                </a:pPr>
                <a:r>
                  <a:rPr lang="nl-NL" dirty="0"/>
                  <a:t>Dan is </a:t>
                </a:r>
                <a:r>
                  <a:rPr lang="nl-NL" i="1" dirty="0"/>
                  <a:t>a</a:t>
                </a:r>
                <a:r>
                  <a:rPr lang="nl-NL" baseline="30000" dirty="0"/>
                  <a:t>2  </a:t>
                </a:r>
                <a:r>
                  <a:rPr lang="nl-NL" dirty="0"/>
                  <a:t>gelijk aan 2,25. </a:t>
                </a:r>
                <a14:m>
                  <m:oMath xmlns:m="http://schemas.openxmlformats.org/officeDocument/2006/math">
                    <m:rad>
                      <m:radPr>
                        <m:degHide m:val="on"/>
                        <m:ctrlPr>
                          <a:rPr lang="nl-NL" i="1">
                            <a:latin typeface="Cambria Math" panose="02040503050406030204" pitchFamily="18" charset="0"/>
                          </a:rPr>
                        </m:ctrlPr>
                      </m:radPr>
                      <m:deg/>
                      <m:e>
                        <m:sSup>
                          <m:sSupPr>
                            <m:ctrlPr>
                              <a:rPr lang="nl-NL" i="1">
                                <a:latin typeface="Cambria Math" panose="02040503050406030204" pitchFamily="18" charset="0"/>
                              </a:rPr>
                            </m:ctrlPr>
                          </m:sSupPr>
                          <m:e>
                            <m:r>
                              <a:rPr lang="nl-NL" i="1">
                                <a:latin typeface="Cambria Math" panose="02040503050406030204" pitchFamily="18" charset="0"/>
                              </a:rPr>
                              <m:t>𝑎</m:t>
                            </m:r>
                          </m:e>
                          <m:sup>
                            <m:r>
                              <a:rPr lang="nl-NL" i="1">
                                <a:latin typeface="Cambria Math" panose="02040503050406030204" pitchFamily="18" charset="0"/>
                              </a:rPr>
                              <m:t>2</m:t>
                            </m:r>
                          </m:sup>
                        </m:sSup>
                        <m:r>
                          <a:rPr lang="nl-NL" i="1">
                            <a:latin typeface="Cambria Math" panose="02040503050406030204" pitchFamily="18" charset="0"/>
                          </a:rPr>
                          <m:t>+</m:t>
                        </m:r>
                        <m:r>
                          <a:rPr lang="nl-NL" i="1">
                            <a:latin typeface="Cambria Math" panose="02040503050406030204" pitchFamily="18" charset="0"/>
                          </a:rPr>
                          <m:t>h</m:t>
                        </m:r>
                      </m:e>
                    </m:rad>
                    <m:r>
                      <a:rPr lang="nl-NL" i="1">
                        <a:latin typeface="Cambria Math" panose="02040503050406030204" pitchFamily="18" charset="0"/>
                      </a:rPr>
                      <m:t> </m:t>
                    </m:r>
                  </m:oMath>
                </a14:m>
                <a:r>
                  <a:rPr lang="nl-NL" i="1" dirty="0"/>
                  <a:t> </a:t>
                </a:r>
                <a:r>
                  <a:rPr lang="nl-NL" dirty="0"/>
                  <a:t>is</a:t>
                </a:r>
                <a:r>
                  <a:rPr lang="nl-NL" i="1" dirty="0"/>
                  <a:t> </a:t>
                </a:r>
                <a14:m>
                  <m:oMath xmlns:m="http://schemas.openxmlformats.org/officeDocument/2006/math">
                    <m:rad>
                      <m:radPr>
                        <m:degHide m:val="on"/>
                        <m:ctrlPr>
                          <a:rPr lang="nl-NL" i="1" smtClean="0">
                            <a:solidFill>
                              <a:schemeClr val="tx1"/>
                            </a:solidFill>
                            <a:latin typeface="Cambria Math" panose="02040503050406030204" pitchFamily="18" charset="0"/>
                            <a:ea typeface="Yu Gothic UI Light" panose="020B0300000000000000" pitchFamily="34" charset="-128"/>
                          </a:rPr>
                        </m:ctrlPr>
                      </m:radPr>
                      <m:deg/>
                      <m:e>
                        <m:r>
                          <a:rPr lang="nl-NL" i="1">
                            <a:solidFill>
                              <a:schemeClr val="tx1"/>
                            </a:solidFill>
                            <a:latin typeface="Cambria Math" panose="02040503050406030204" pitchFamily="18" charset="0"/>
                            <a:ea typeface="Yu Gothic UI Light" panose="020B0300000000000000" pitchFamily="34" charset="-128"/>
                          </a:rPr>
                          <m:t>2</m:t>
                        </m:r>
                      </m:e>
                    </m:rad>
                    <m:r>
                      <a:rPr lang="nl-NL" i="1">
                        <a:solidFill>
                          <a:srgbClr val="00B050"/>
                        </a:solidFill>
                        <a:latin typeface="Cambria Math" panose="02040503050406030204" pitchFamily="18" charset="0"/>
                        <a:ea typeface="Yu Gothic UI Light" panose="020B0300000000000000" pitchFamily="34" charset="-128"/>
                      </a:rPr>
                      <m:t> </m:t>
                    </m:r>
                  </m:oMath>
                </a14:m>
                <a:r>
                  <a:rPr lang="nl-NL" dirty="0"/>
                  <a:t> als we voor </a:t>
                </a:r>
                <a:r>
                  <a:rPr lang="nl-NL" i="1" dirty="0"/>
                  <a:t>h</a:t>
                </a:r>
                <a:r>
                  <a:rPr lang="nl-NL" dirty="0"/>
                  <a:t> de waarde  - 0,25 nemen: </a:t>
                </a:r>
              </a:p>
              <a:p>
                <a:pPr>
                  <a:buNone/>
                </a:pPr>
                <a14:m>
                  <m:oMath xmlns:m="http://schemas.openxmlformats.org/officeDocument/2006/math">
                    <m:rad>
                      <m:radPr>
                        <m:degHide m:val="on"/>
                        <m:ctrlPr>
                          <a:rPr lang="nl-NL" i="1" smtClean="0">
                            <a:solidFill>
                              <a:schemeClr val="tx1"/>
                            </a:solidFill>
                            <a:latin typeface="Cambria Math" panose="02040503050406030204" pitchFamily="18" charset="0"/>
                            <a:ea typeface="Yu Gothic UI Light" panose="020B0300000000000000" pitchFamily="34" charset="-128"/>
                          </a:rPr>
                        </m:ctrlPr>
                      </m:radPr>
                      <m:deg/>
                      <m:e>
                        <m:r>
                          <a:rPr lang="nl-NL" i="1">
                            <a:solidFill>
                              <a:schemeClr val="tx1"/>
                            </a:solidFill>
                            <a:latin typeface="Cambria Math" panose="02040503050406030204" pitchFamily="18" charset="0"/>
                            <a:ea typeface="Yu Gothic UI Light" panose="020B0300000000000000" pitchFamily="34" charset="-128"/>
                          </a:rPr>
                          <m:t>2</m:t>
                        </m:r>
                      </m:e>
                    </m:rad>
                    <m:r>
                      <a:rPr lang="nl-NL" i="1">
                        <a:solidFill>
                          <a:srgbClr val="00B050"/>
                        </a:solidFill>
                        <a:latin typeface="Cambria Math" panose="02040503050406030204" pitchFamily="18" charset="0"/>
                        <a:ea typeface="Yu Gothic UI Light" panose="020B0300000000000000" pitchFamily="34" charset="-128"/>
                      </a:rPr>
                      <m:t> </m:t>
                    </m:r>
                  </m:oMath>
                </a14:m>
                <a:r>
                  <a:rPr lang="nl-NL" dirty="0"/>
                  <a:t>= </a:t>
                </a:r>
                <a14:m>
                  <m:oMath xmlns:m="http://schemas.openxmlformats.org/officeDocument/2006/math">
                    <m:rad>
                      <m:radPr>
                        <m:degHide m:val="on"/>
                        <m:ctrlPr>
                          <a:rPr lang="nl-NL" i="1" smtClean="0">
                            <a:latin typeface="Cambria Math" panose="02040503050406030204" pitchFamily="18" charset="0"/>
                          </a:rPr>
                        </m:ctrlPr>
                      </m:radPr>
                      <m:deg/>
                      <m:e>
                        <m:r>
                          <m:rPr>
                            <m:nor/>
                          </m:rPr>
                          <a:rPr lang="nl-NL" dirty="0"/>
                          <m:t>1,5</m:t>
                        </m:r>
                        <m:r>
                          <m:rPr>
                            <m:nor/>
                          </m:rPr>
                          <a:rPr lang="nl-NL" baseline="30000" dirty="0"/>
                          <m:t>2</m:t>
                        </m:r>
                        <m:r>
                          <m:rPr>
                            <m:nor/>
                          </m:rPr>
                          <a:rPr lang="nl-NL" dirty="0"/>
                          <m:t> – 0,25</m:t>
                        </m:r>
                      </m:e>
                    </m:rad>
                  </m:oMath>
                </a14:m>
                <a:r>
                  <a:rPr lang="nl-NL" i="1" dirty="0"/>
                  <a:t> </a:t>
                </a:r>
                <a:r>
                  <a:rPr lang="nl-NL" i="1" dirty="0">
                    <a:latin typeface="Times New Roman"/>
                    <a:cs typeface="Times New Roman"/>
                  </a:rPr>
                  <a:t>≈ </a:t>
                </a:r>
                <a:r>
                  <a:rPr lang="nl-NL" dirty="0">
                    <a:latin typeface="Times New Roman"/>
                    <a:cs typeface="Times New Roman"/>
                  </a:rPr>
                  <a:t>1,5 +  </a:t>
                </a:r>
                <a14:m>
                  <m:oMath xmlns:m="http://schemas.openxmlformats.org/officeDocument/2006/math">
                    <m:f>
                      <m:fPr>
                        <m:ctrlPr>
                          <a:rPr lang="nl-NL" sz="2600" i="1">
                            <a:latin typeface="Cambria Math" panose="02040503050406030204" pitchFamily="18" charset="0"/>
                          </a:rPr>
                        </m:ctrlPr>
                      </m:fPr>
                      <m:num>
                        <m:r>
                          <a:rPr lang="nl-NL" sz="2600" b="0" i="1" smtClean="0">
                            <a:latin typeface="Cambria Math" panose="02040503050406030204" pitchFamily="18" charset="0"/>
                          </a:rPr>
                          <m:t>−0,25</m:t>
                        </m:r>
                      </m:num>
                      <m:den>
                        <m:r>
                          <a:rPr lang="nl-NL" sz="2600" b="0" i="1" smtClean="0">
                            <a:latin typeface="Cambria Math" panose="02040503050406030204" pitchFamily="18" charset="0"/>
                          </a:rPr>
                          <m:t>3</m:t>
                        </m:r>
                      </m:den>
                    </m:f>
                  </m:oMath>
                </a14:m>
                <a:r>
                  <a:rPr lang="nl-NL" dirty="0">
                    <a:latin typeface="Times New Roman"/>
                    <a:cs typeface="Times New Roman"/>
                  </a:rPr>
                  <a:t> = 1,416666….</a:t>
                </a:r>
              </a:p>
              <a:p>
                <a:pPr>
                  <a:buNone/>
                </a:pPr>
                <a:r>
                  <a:rPr lang="nl-NL" dirty="0">
                    <a:latin typeface="Times New Roman"/>
                    <a:cs typeface="Times New Roman"/>
                  </a:rPr>
                  <a:t> </a:t>
                </a:r>
                <a:r>
                  <a:rPr lang="nl-NL" i="1" dirty="0">
                    <a:latin typeface="Times New Roman"/>
                    <a:cs typeface="Times New Roman"/>
                  </a:rPr>
                  <a:t>Volgende stap</a:t>
                </a:r>
                <a:r>
                  <a:rPr lang="nl-NL" dirty="0">
                    <a:latin typeface="Times New Roman"/>
                    <a:cs typeface="Times New Roman"/>
                  </a:rPr>
                  <a:t>: Neem nu voor </a:t>
                </a:r>
                <a:r>
                  <a:rPr lang="nl-NL" i="1" dirty="0">
                    <a:latin typeface="Times New Roman"/>
                    <a:cs typeface="Times New Roman"/>
                  </a:rPr>
                  <a:t>a</a:t>
                </a:r>
                <a:r>
                  <a:rPr lang="nl-NL" dirty="0">
                    <a:latin typeface="Times New Roman"/>
                    <a:cs typeface="Times New Roman"/>
                  </a:rPr>
                  <a:t> = 1,416666;  </a:t>
                </a:r>
                <a:r>
                  <a:rPr lang="nl-NL" i="1" dirty="0"/>
                  <a:t>a</a:t>
                </a:r>
                <a:r>
                  <a:rPr lang="nl-NL" baseline="30000" dirty="0"/>
                  <a:t>2</a:t>
                </a:r>
                <a:r>
                  <a:rPr lang="nl-NL" dirty="0">
                    <a:latin typeface="Times New Roman"/>
                    <a:cs typeface="Times New Roman"/>
                  </a:rPr>
                  <a:t> is dan 2,006944 en </a:t>
                </a:r>
              </a:p>
              <a:p>
                <a:pPr>
                  <a:buNone/>
                </a:pPr>
                <a:r>
                  <a:rPr lang="nl-NL" i="1" dirty="0">
                    <a:latin typeface="Times New Roman"/>
                    <a:cs typeface="Times New Roman"/>
                  </a:rPr>
                  <a:t>h</a:t>
                </a:r>
                <a:r>
                  <a:rPr lang="nl-NL" dirty="0">
                    <a:latin typeface="Times New Roman"/>
                    <a:cs typeface="Times New Roman"/>
                  </a:rPr>
                  <a:t> dus -0,006944 </a:t>
                </a:r>
                <a:endParaRPr lang="nl-NL" dirty="0"/>
              </a:p>
              <a:p>
                <a:pPr>
                  <a:buNone/>
                </a:pPr>
                <a:r>
                  <a:rPr lang="nl-NL" sz="2200" dirty="0"/>
                  <a:t> </a:t>
                </a:r>
                <a14:m>
                  <m:oMath xmlns:m="http://schemas.openxmlformats.org/officeDocument/2006/math">
                    <m:rad>
                      <m:radPr>
                        <m:degHide m:val="on"/>
                        <m:ctrlPr>
                          <a:rPr lang="nl-NL" sz="2600" i="1">
                            <a:latin typeface="Cambria Math" panose="02040503050406030204" pitchFamily="18" charset="0"/>
                            <a:ea typeface="Yu Gothic UI Light" panose="020B0300000000000000" pitchFamily="34" charset="-128"/>
                          </a:rPr>
                        </m:ctrlPr>
                      </m:radPr>
                      <m:deg/>
                      <m:e>
                        <m:r>
                          <a:rPr lang="nl-NL" sz="2600" i="1">
                            <a:latin typeface="Cambria Math" panose="02040503050406030204" pitchFamily="18" charset="0"/>
                            <a:ea typeface="Yu Gothic UI Light" panose="020B0300000000000000" pitchFamily="34" charset="-128"/>
                          </a:rPr>
                          <m:t>2</m:t>
                        </m:r>
                      </m:e>
                    </m:rad>
                    <m:r>
                      <a:rPr lang="nl-NL" sz="2600" i="1">
                        <a:latin typeface="Cambria Math" panose="02040503050406030204" pitchFamily="18" charset="0"/>
                        <a:ea typeface="Yu Gothic UI Light" panose="020B0300000000000000" pitchFamily="34" charset="-128"/>
                      </a:rPr>
                      <m:t> </m:t>
                    </m:r>
                  </m:oMath>
                </a14:m>
                <a:r>
                  <a:rPr lang="nl-NL" sz="2200" dirty="0"/>
                  <a:t> </a:t>
                </a:r>
                <a:r>
                  <a:rPr lang="nl-NL" dirty="0"/>
                  <a:t>=</a:t>
                </a:r>
                <a:r>
                  <a:rPr lang="nl-NL" i="1" dirty="0">
                    <a:latin typeface="Times New Roman"/>
                    <a:cs typeface="Times New Roman"/>
                  </a:rPr>
                  <a:t> </a:t>
                </a:r>
                <a14:m>
                  <m:oMath xmlns:m="http://schemas.openxmlformats.org/officeDocument/2006/math">
                    <m:rad>
                      <m:radPr>
                        <m:degHide m:val="on"/>
                        <m:ctrlPr>
                          <a:rPr lang="nl-NL" i="1" smtClean="0">
                            <a:latin typeface="Cambria Math" panose="02040503050406030204" pitchFamily="18" charset="0"/>
                            <a:cs typeface="Times New Roman"/>
                          </a:rPr>
                        </m:ctrlPr>
                      </m:radPr>
                      <m:deg/>
                      <m:e>
                        <m:r>
                          <m:rPr>
                            <m:nor/>
                          </m:rPr>
                          <a:rPr lang="nl-NL" dirty="0"/>
                          <m:t>1,416666</m:t>
                        </m:r>
                        <m:r>
                          <m:rPr>
                            <m:nor/>
                          </m:rPr>
                          <a:rPr lang="nl-NL" baseline="30000" dirty="0"/>
                          <m:t>2</m:t>
                        </m:r>
                        <m:r>
                          <m:rPr>
                            <m:nor/>
                          </m:rPr>
                          <a:rPr lang="nl-NL" dirty="0"/>
                          <m:t> – 0,006944</m:t>
                        </m:r>
                      </m:e>
                    </m:rad>
                  </m:oMath>
                </a14:m>
                <a:r>
                  <a:rPr lang="nl-NL" i="1" dirty="0">
                    <a:latin typeface="Times New Roman"/>
                    <a:cs typeface="Times New Roman"/>
                  </a:rPr>
                  <a:t> ≈</a:t>
                </a:r>
              </a:p>
              <a:p>
                <a:pPr>
                  <a:buNone/>
                </a:pPr>
                <a:r>
                  <a:rPr lang="nl-NL" dirty="0">
                    <a:latin typeface="Times New Roman"/>
                    <a:cs typeface="Times New Roman"/>
                  </a:rPr>
                  <a:t>                                                                 1,4166 66 + (-0,006944/2.833332) = 1,4142151… etc.</a:t>
                </a:r>
              </a:p>
              <a:p>
                <a:pPr>
                  <a:buNone/>
                </a:pPr>
                <a:endParaRPr lang="nl-NL" dirty="0">
                  <a:latin typeface="Times New Roman"/>
                  <a:cs typeface="Times New Roman"/>
                </a:endParaRPr>
              </a:p>
              <a:p>
                <a:pPr>
                  <a:buNone/>
                </a:pPr>
                <a:endParaRPr lang="nl-NL"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619572" y="992124"/>
                <a:ext cx="11453092" cy="4873752"/>
              </a:xfrm>
              <a:blipFill>
                <a:blip r:embed="rId2"/>
                <a:stretch>
                  <a:fillRect l="-692" t="-2253"/>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5" name="Inkt 4">
                <a:extLst>
                  <a:ext uri="{FF2B5EF4-FFF2-40B4-BE49-F238E27FC236}">
                    <a16:creationId xmlns:a16="http://schemas.microsoft.com/office/drawing/2014/main" id="{07AC5290-9A56-4FA3-8A03-7530D3C65C3C}"/>
                  </a:ext>
                </a:extLst>
              </p14:cNvPr>
              <p14:cNvContentPartPr/>
              <p14:nvPr/>
            </p14:nvContentPartPr>
            <p14:xfrm>
              <a:off x="6356520" y="5340240"/>
              <a:ext cx="360" cy="360"/>
            </p14:xfrm>
          </p:contentPart>
        </mc:Choice>
        <mc:Fallback xmlns="">
          <p:pic>
            <p:nvPicPr>
              <p:cNvPr id="5" name="Inkt 4">
                <a:extLst>
                  <a:ext uri="{FF2B5EF4-FFF2-40B4-BE49-F238E27FC236}">
                    <a16:creationId xmlns:a16="http://schemas.microsoft.com/office/drawing/2014/main" id="{07AC5290-9A56-4FA3-8A03-7530D3C65C3C}"/>
                  </a:ext>
                </a:extLst>
              </p:cNvPr>
              <p:cNvPicPr/>
              <p:nvPr/>
            </p:nvPicPr>
            <p:blipFill>
              <a:blip r:embed="rId5"/>
              <a:stretch>
                <a:fillRect/>
              </a:stretch>
            </p:blipFill>
            <p:spPr>
              <a:xfrm>
                <a:off x="6340680" y="527688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28A3DE6F-3D07-4A27-B8A2-9B61C7DDAFEF}"/>
                  </a:ext>
                </a:extLst>
              </p14:cNvPr>
              <p14:cNvContentPartPr/>
              <p14:nvPr/>
            </p14:nvContentPartPr>
            <p14:xfrm>
              <a:off x="7302600" y="4819680"/>
              <a:ext cx="360" cy="360"/>
            </p14:xfrm>
          </p:contentPart>
        </mc:Choice>
        <mc:Fallback xmlns="">
          <p:pic>
            <p:nvPicPr>
              <p:cNvPr id="6" name="Inkt 5">
                <a:extLst>
                  <a:ext uri="{FF2B5EF4-FFF2-40B4-BE49-F238E27FC236}">
                    <a16:creationId xmlns:a16="http://schemas.microsoft.com/office/drawing/2014/main" id="{28A3DE6F-3D07-4A27-B8A2-9B61C7DDAFEF}"/>
                  </a:ext>
                </a:extLst>
              </p:cNvPr>
              <p:cNvPicPr/>
              <p:nvPr/>
            </p:nvPicPr>
            <p:blipFill>
              <a:blip r:embed="rId5"/>
              <a:stretch>
                <a:fillRect/>
              </a:stretch>
            </p:blipFill>
            <p:spPr>
              <a:xfrm>
                <a:off x="7286760" y="475632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t 6">
                <a:extLst>
                  <a:ext uri="{FF2B5EF4-FFF2-40B4-BE49-F238E27FC236}">
                    <a16:creationId xmlns:a16="http://schemas.microsoft.com/office/drawing/2014/main" id="{7BA9CDB5-28AE-4FF2-8CD1-42FE59BA314B}"/>
                  </a:ext>
                </a:extLst>
              </p14:cNvPr>
              <p14:cNvContentPartPr/>
              <p14:nvPr/>
            </p14:nvContentPartPr>
            <p14:xfrm>
              <a:off x="6807240" y="4159080"/>
              <a:ext cx="360" cy="360"/>
            </p14:xfrm>
          </p:contentPart>
        </mc:Choice>
        <mc:Fallback xmlns="">
          <p:pic>
            <p:nvPicPr>
              <p:cNvPr id="7" name="Inkt 6">
                <a:extLst>
                  <a:ext uri="{FF2B5EF4-FFF2-40B4-BE49-F238E27FC236}">
                    <a16:creationId xmlns:a16="http://schemas.microsoft.com/office/drawing/2014/main" id="{7BA9CDB5-28AE-4FF2-8CD1-42FE59BA314B}"/>
                  </a:ext>
                </a:extLst>
              </p:cNvPr>
              <p:cNvPicPr/>
              <p:nvPr/>
            </p:nvPicPr>
            <p:blipFill>
              <a:blip r:embed="rId5"/>
              <a:stretch>
                <a:fillRect/>
              </a:stretch>
            </p:blipFill>
            <p:spPr>
              <a:xfrm>
                <a:off x="6791400" y="409572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t 7">
                <a:extLst>
                  <a:ext uri="{FF2B5EF4-FFF2-40B4-BE49-F238E27FC236}">
                    <a16:creationId xmlns:a16="http://schemas.microsoft.com/office/drawing/2014/main" id="{E529B982-05A0-4AF3-B3AF-4A7AB6CA1750}"/>
                  </a:ext>
                </a:extLst>
              </p14:cNvPr>
              <p14:cNvContentPartPr/>
              <p14:nvPr/>
            </p14:nvContentPartPr>
            <p14:xfrm>
              <a:off x="5702400" y="139680"/>
              <a:ext cx="6480" cy="360"/>
            </p14:xfrm>
          </p:contentPart>
        </mc:Choice>
        <mc:Fallback xmlns="">
          <p:pic>
            <p:nvPicPr>
              <p:cNvPr id="8" name="Inkt 7">
                <a:extLst>
                  <a:ext uri="{FF2B5EF4-FFF2-40B4-BE49-F238E27FC236}">
                    <a16:creationId xmlns:a16="http://schemas.microsoft.com/office/drawing/2014/main" id="{E529B982-05A0-4AF3-B3AF-4A7AB6CA1750}"/>
                  </a:ext>
                </a:extLst>
              </p:cNvPr>
              <p:cNvPicPr/>
              <p:nvPr/>
            </p:nvPicPr>
            <p:blipFill>
              <a:blip r:embed="rId9"/>
              <a:stretch>
                <a:fillRect/>
              </a:stretch>
            </p:blipFill>
            <p:spPr>
              <a:xfrm>
                <a:off x="5686560" y="76320"/>
                <a:ext cx="378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t 8">
                <a:extLst>
                  <a:ext uri="{FF2B5EF4-FFF2-40B4-BE49-F238E27FC236}">
                    <a16:creationId xmlns:a16="http://schemas.microsoft.com/office/drawing/2014/main" id="{258B166F-FAB7-4B2F-BC28-E20C9CF4A56E}"/>
                  </a:ext>
                </a:extLst>
              </p14:cNvPr>
              <p14:cNvContentPartPr/>
              <p14:nvPr/>
            </p14:nvContentPartPr>
            <p14:xfrm>
              <a:off x="5429160" y="1174680"/>
              <a:ext cx="360" cy="360"/>
            </p14:xfrm>
          </p:contentPart>
        </mc:Choice>
        <mc:Fallback xmlns="">
          <p:pic>
            <p:nvPicPr>
              <p:cNvPr id="9" name="Inkt 8">
                <a:extLst>
                  <a:ext uri="{FF2B5EF4-FFF2-40B4-BE49-F238E27FC236}">
                    <a16:creationId xmlns:a16="http://schemas.microsoft.com/office/drawing/2014/main" id="{258B166F-FAB7-4B2F-BC28-E20C9CF4A56E}"/>
                  </a:ext>
                </a:extLst>
              </p:cNvPr>
              <p:cNvPicPr/>
              <p:nvPr/>
            </p:nvPicPr>
            <p:blipFill>
              <a:blip r:embed="rId5"/>
              <a:stretch>
                <a:fillRect/>
              </a:stretch>
            </p:blipFill>
            <p:spPr>
              <a:xfrm>
                <a:off x="5413320" y="111132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t 9">
                <a:extLst>
                  <a:ext uri="{FF2B5EF4-FFF2-40B4-BE49-F238E27FC236}">
                    <a16:creationId xmlns:a16="http://schemas.microsoft.com/office/drawing/2014/main" id="{C2A4D813-C7CF-41CF-9F60-B9BDDEE0C6ED}"/>
                  </a:ext>
                </a:extLst>
              </p14:cNvPr>
              <p14:cNvContentPartPr/>
              <p14:nvPr/>
            </p14:nvContentPartPr>
            <p14:xfrm>
              <a:off x="5429160" y="1174680"/>
              <a:ext cx="360" cy="360"/>
            </p14:xfrm>
          </p:contentPart>
        </mc:Choice>
        <mc:Fallback xmlns="">
          <p:pic>
            <p:nvPicPr>
              <p:cNvPr id="10" name="Inkt 9">
                <a:extLst>
                  <a:ext uri="{FF2B5EF4-FFF2-40B4-BE49-F238E27FC236}">
                    <a16:creationId xmlns:a16="http://schemas.microsoft.com/office/drawing/2014/main" id="{C2A4D813-C7CF-41CF-9F60-B9BDDEE0C6ED}"/>
                  </a:ext>
                </a:extLst>
              </p:cNvPr>
              <p:cNvPicPr/>
              <p:nvPr/>
            </p:nvPicPr>
            <p:blipFill>
              <a:blip r:embed="rId5"/>
              <a:stretch>
                <a:fillRect/>
              </a:stretch>
            </p:blipFill>
            <p:spPr>
              <a:xfrm>
                <a:off x="5413320" y="111132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t 10">
                <a:extLst>
                  <a:ext uri="{FF2B5EF4-FFF2-40B4-BE49-F238E27FC236}">
                    <a16:creationId xmlns:a16="http://schemas.microsoft.com/office/drawing/2014/main" id="{F7DA6C40-2F78-4A84-9AFD-F63AB702163D}"/>
                  </a:ext>
                </a:extLst>
              </p14:cNvPr>
              <p14:cNvContentPartPr/>
              <p14:nvPr/>
            </p14:nvContentPartPr>
            <p14:xfrm>
              <a:off x="5130720" y="5111640"/>
              <a:ext cx="360" cy="360"/>
            </p14:xfrm>
          </p:contentPart>
        </mc:Choice>
        <mc:Fallback xmlns="">
          <p:pic>
            <p:nvPicPr>
              <p:cNvPr id="11" name="Inkt 10">
                <a:extLst>
                  <a:ext uri="{FF2B5EF4-FFF2-40B4-BE49-F238E27FC236}">
                    <a16:creationId xmlns:a16="http://schemas.microsoft.com/office/drawing/2014/main" id="{F7DA6C40-2F78-4A84-9AFD-F63AB702163D}"/>
                  </a:ext>
                </a:extLst>
              </p:cNvPr>
              <p:cNvPicPr/>
              <p:nvPr/>
            </p:nvPicPr>
            <p:blipFill>
              <a:blip r:embed="rId5"/>
              <a:stretch>
                <a:fillRect/>
              </a:stretch>
            </p:blipFill>
            <p:spPr>
              <a:xfrm>
                <a:off x="5114880" y="504828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t 11">
                <a:extLst>
                  <a:ext uri="{FF2B5EF4-FFF2-40B4-BE49-F238E27FC236}">
                    <a16:creationId xmlns:a16="http://schemas.microsoft.com/office/drawing/2014/main" id="{784FBDE6-D7D0-4F2C-B825-0E6622FACF48}"/>
                  </a:ext>
                </a:extLst>
              </p14:cNvPr>
              <p14:cNvContentPartPr/>
              <p14:nvPr/>
            </p14:nvContentPartPr>
            <p14:xfrm>
              <a:off x="4603680" y="5353200"/>
              <a:ext cx="360" cy="19080"/>
            </p14:xfrm>
          </p:contentPart>
        </mc:Choice>
        <mc:Fallback xmlns="">
          <p:pic>
            <p:nvPicPr>
              <p:cNvPr id="12" name="Inkt 11">
                <a:extLst>
                  <a:ext uri="{FF2B5EF4-FFF2-40B4-BE49-F238E27FC236}">
                    <a16:creationId xmlns:a16="http://schemas.microsoft.com/office/drawing/2014/main" id="{784FBDE6-D7D0-4F2C-B825-0E6622FACF48}"/>
                  </a:ext>
                </a:extLst>
              </p:cNvPr>
              <p:cNvPicPr/>
              <p:nvPr/>
            </p:nvPicPr>
            <p:blipFill>
              <a:blip r:embed="rId14"/>
              <a:stretch>
                <a:fillRect/>
              </a:stretch>
            </p:blipFill>
            <p:spPr>
              <a:xfrm>
                <a:off x="4587840" y="5289840"/>
                <a:ext cx="31680" cy="145800"/>
              </a:xfrm>
              <a:prstGeom prst="rect">
                <a:avLst/>
              </a:prstGeom>
            </p:spPr>
          </p:pic>
        </mc:Fallback>
      </mc:AlternateContent>
      <p:sp>
        <p:nvSpPr>
          <p:cNvPr id="13" name="Tijdelijke aanduiding voor voettekst 12">
            <a:extLst>
              <a:ext uri="{FF2B5EF4-FFF2-40B4-BE49-F238E27FC236}">
                <a16:creationId xmlns:a16="http://schemas.microsoft.com/office/drawing/2014/main" id="{DBFE5971-82A2-4F47-9BC4-B92AA5D2F494}"/>
              </a:ext>
            </a:extLst>
          </p:cNvPr>
          <p:cNvSpPr>
            <a:spLocks noGrp="1"/>
          </p:cNvSpPr>
          <p:nvPr>
            <p:ph type="ftr" sz="quarter" idx="16"/>
          </p:nvPr>
        </p:nvSpPr>
        <p:spPr/>
        <p:txBody>
          <a:bodyPr/>
          <a:lstStyle/>
          <a:p>
            <a:r>
              <a:rPr lang="nl-NL"/>
              <a:t>r.v.asselt</a:t>
            </a:r>
          </a:p>
        </p:txBody>
      </p:sp>
      <mc:AlternateContent xmlns:mc="http://schemas.openxmlformats.org/markup-compatibility/2006" xmlns:a14="http://schemas.microsoft.com/office/drawing/2010/main">
        <mc:Choice Requires="a14">
          <p:sp>
            <p:nvSpPr>
              <p:cNvPr id="14" name="Titel 13">
                <a:extLst>
                  <a:ext uri="{FF2B5EF4-FFF2-40B4-BE49-F238E27FC236}">
                    <a16:creationId xmlns:a16="http://schemas.microsoft.com/office/drawing/2014/main" id="{C1D47C62-D11C-9B9E-B298-5E094870CB6D}"/>
                  </a:ext>
                </a:extLst>
              </p:cNvPr>
              <p:cNvSpPr>
                <a:spLocks noGrp="1"/>
              </p:cNvSpPr>
              <p:nvPr>
                <p:ph type="title"/>
              </p:nvPr>
            </p:nvSpPr>
            <p:spPr>
              <a:xfrm>
                <a:off x="641131" y="248159"/>
                <a:ext cx="9956800" cy="634082"/>
              </a:xfrm>
            </p:spPr>
            <p:txBody>
              <a:bodyPr>
                <a:normAutofit fontScale="90000"/>
              </a:bodyPr>
              <a:lstStyle/>
              <a:p>
                <a:r>
                  <a:rPr lang="nl-NL" dirty="0"/>
                  <a:t> </a:t>
                </a:r>
                <a:br>
                  <a:rPr lang="nl-NL" dirty="0"/>
                </a:br>
                <a:r>
                  <a:rPr lang="nl-NL" dirty="0"/>
                  <a:t>Maar hoe berekenden zij bijvoorbeeld </a:t>
                </a:r>
                <a14:m>
                  <m:oMath xmlns:m="http://schemas.openxmlformats.org/officeDocument/2006/math">
                    <m:rad>
                      <m:radPr>
                        <m:degHide m:val="on"/>
                        <m:ctrlPr>
                          <a:rPr lang="nl-NL" i="1" smtClean="0">
                            <a:latin typeface="Cambria Math" panose="02040503050406030204" pitchFamily="18" charset="0"/>
                          </a:rPr>
                        </m:ctrlPr>
                      </m:radPr>
                      <m:deg/>
                      <m:e>
                        <m:r>
                          <a:rPr lang="nl-NL" b="0" i="1" smtClean="0">
                            <a:latin typeface="Cambria Math" panose="02040503050406030204" pitchFamily="18" charset="0"/>
                          </a:rPr>
                          <m:t>2</m:t>
                        </m:r>
                      </m:e>
                    </m:rad>
                  </m:oMath>
                </a14:m>
                <a:r>
                  <a:rPr lang="nl-NL" dirty="0"/>
                  <a:t> </a:t>
                </a:r>
              </a:p>
            </p:txBody>
          </p:sp>
        </mc:Choice>
        <mc:Fallback xmlns="">
          <p:sp>
            <p:nvSpPr>
              <p:cNvPr id="14" name="Titel 13">
                <a:extLst>
                  <a:ext uri="{FF2B5EF4-FFF2-40B4-BE49-F238E27FC236}">
                    <a16:creationId xmlns:a16="http://schemas.microsoft.com/office/drawing/2014/main" id="{C1D47C62-D11C-9B9E-B298-5E094870CB6D}"/>
                  </a:ext>
                </a:extLst>
              </p:cNvPr>
              <p:cNvSpPr>
                <a:spLocks noGrp="1" noRot="1" noChangeAspect="1" noMove="1" noResize="1" noEditPoints="1" noAdjustHandles="1" noChangeArrowheads="1" noChangeShapeType="1" noTextEdit="1"/>
              </p:cNvSpPr>
              <p:nvPr>
                <p:ph type="title"/>
              </p:nvPr>
            </p:nvSpPr>
            <p:spPr>
              <a:xfrm>
                <a:off x="641131" y="248159"/>
                <a:ext cx="9956800" cy="634082"/>
              </a:xfrm>
              <a:blipFill>
                <a:blip r:embed="rId15"/>
                <a:stretch>
                  <a:fillRect l="-1163" b="-25000"/>
                </a:stretch>
              </a:blipFill>
            </p:spPr>
            <p:txBody>
              <a:bodyPr/>
              <a:lstStyle/>
              <a:p>
                <a:r>
                  <a:rPr lang="nl-NL">
                    <a:noFill/>
                  </a:rPr>
                  <a:t> </a:t>
                </a:r>
              </a:p>
            </p:txBody>
          </p:sp>
        </mc:Fallback>
      </mc:AlternateContent>
      <p:cxnSp>
        <p:nvCxnSpPr>
          <p:cNvPr id="4" name="Verbindingslijn: gebogen 3">
            <a:extLst>
              <a:ext uri="{FF2B5EF4-FFF2-40B4-BE49-F238E27FC236}">
                <a16:creationId xmlns:a16="http://schemas.microsoft.com/office/drawing/2014/main" id="{57F5DE63-F45B-7D3E-6F53-E3F4609D4D70}"/>
              </a:ext>
            </a:extLst>
          </p:cNvPr>
          <p:cNvCxnSpPr>
            <a:cxnSpLocks/>
          </p:cNvCxnSpPr>
          <p:nvPr/>
        </p:nvCxnSpPr>
        <p:spPr>
          <a:xfrm>
            <a:off x="4727848" y="4850501"/>
            <a:ext cx="557296" cy="359104"/>
          </a:xfrm>
          <a:prstGeom prst="bentConnector3">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256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trips(down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strips(downLeft)">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strips(downLeft)">
                                      <p:cBhvr>
                                        <p:cTn id="57" dur="500"/>
                                        <p:tgtEl>
                                          <p:spTgt spid="3">
                                            <p:txEl>
                                              <p:pRg st="10" end="10"/>
                                            </p:txEl>
                                          </p:spTgt>
                                        </p:tgtEl>
                                      </p:cBhvr>
                                    </p:animEffect>
                                  </p:childTnLst>
                                </p:cTn>
                              </p:par>
                              <p:par>
                                <p:cTn id="58" presetID="1"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rgbClr val="009900"/>
                </a:solidFill>
                <a:latin typeface="Yu Gothic UI Light" panose="020B0300000000000000" pitchFamily="34" charset="-128"/>
                <a:ea typeface="Yu Gothic UI Light" panose="020B0300000000000000" pitchFamily="34" charset="-128"/>
              </a:rPr>
              <a:t>Vermenigvuldigen</a:t>
            </a:r>
            <a:r>
              <a:rPr lang="nl-NL" b="1" dirty="0">
                <a:solidFill>
                  <a:srgbClr val="009900"/>
                </a:solidFill>
              </a:rPr>
              <a:t> </a:t>
            </a:r>
            <a:r>
              <a:rPr lang="nl-NL" b="1" dirty="0">
                <a:solidFill>
                  <a:srgbClr val="009900"/>
                </a:solidFill>
                <a:latin typeface="Yu Gothic UI Light" panose="020B0300000000000000" pitchFamily="34" charset="-128"/>
                <a:ea typeface="Yu Gothic UI Light" panose="020B0300000000000000" pitchFamily="34" charset="-128"/>
              </a:rPr>
              <a:t>in Babylon</a:t>
            </a:r>
          </a:p>
        </p:txBody>
      </p:sp>
      <p:sp>
        <p:nvSpPr>
          <p:cNvPr id="3" name="Tijdelijke aanduiding voor inhoud 2"/>
          <p:cNvSpPr>
            <a:spLocks noGrp="1"/>
          </p:cNvSpPr>
          <p:nvPr>
            <p:ph sz="quarter" idx="1"/>
          </p:nvPr>
        </p:nvSpPr>
        <p:spPr>
          <a:xfrm>
            <a:off x="540512" y="1600200"/>
            <a:ext cx="10956088" cy="4133850"/>
          </a:xfrm>
        </p:spPr>
        <p:txBody>
          <a:bodyPr>
            <a:normAutofit fontScale="92500" lnSpcReduction="20000"/>
          </a:bodyPr>
          <a:lstStyle/>
          <a:p>
            <a:pPr>
              <a:buNone/>
            </a:pPr>
            <a:r>
              <a:rPr lang="nl-NL" sz="2800" dirty="0"/>
              <a:t>Er zijn kleitabletten gevonden met de kwadraten van de getallen 1,2,….,59. Deze werden o.a. gebruikt om het product van twee gehele getallen </a:t>
            </a:r>
            <a:r>
              <a:rPr lang="nl-NL" sz="2800" i="1" dirty="0"/>
              <a:t>x</a:t>
            </a:r>
            <a:r>
              <a:rPr lang="nl-NL" sz="2800" dirty="0"/>
              <a:t> en </a:t>
            </a:r>
            <a:r>
              <a:rPr lang="nl-NL" sz="2800" i="1" dirty="0"/>
              <a:t>y</a:t>
            </a:r>
            <a:r>
              <a:rPr lang="nl-NL" sz="2800" dirty="0"/>
              <a:t> te berekenen, als volgt:</a:t>
            </a:r>
          </a:p>
          <a:p>
            <a:pPr>
              <a:buNone/>
            </a:pPr>
            <a:r>
              <a:rPr lang="nl-NL" sz="2800" dirty="0"/>
              <a:t>                                          </a:t>
            </a:r>
          </a:p>
          <a:p>
            <a:pPr>
              <a:buNone/>
            </a:pPr>
            <a:r>
              <a:rPr lang="nl-NL" sz="2800" dirty="0"/>
              <a:t>               </a:t>
            </a:r>
            <a:r>
              <a:rPr lang="nl-NL" sz="2800" i="1" dirty="0" err="1"/>
              <a:t>xy</a:t>
            </a:r>
            <a:r>
              <a:rPr lang="nl-NL" sz="2800" dirty="0"/>
              <a:t> = ½ {(</a:t>
            </a:r>
            <a:r>
              <a:rPr lang="nl-NL" sz="2800" i="1" dirty="0"/>
              <a:t>x </a:t>
            </a:r>
            <a:r>
              <a:rPr lang="nl-NL" sz="2800" dirty="0"/>
              <a:t>+ </a:t>
            </a:r>
            <a:r>
              <a:rPr lang="nl-NL" sz="2800" i="1" dirty="0"/>
              <a:t>y</a:t>
            </a:r>
            <a:r>
              <a:rPr lang="nl-NL" sz="2800" dirty="0"/>
              <a:t>)</a:t>
            </a:r>
            <a:r>
              <a:rPr lang="nl-NL" sz="2800" baseline="30000" dirty="0"/>
              <a:t>2</a:t>
            </a:r>
            <a:r>
              <a:rPr lang="nl-NL" sz="2800" dirty="0"/>
              <a:t> - </a:t>
            </a:r>
            <a:r>
              <a:rPr lang="nl-NL" sz="2800" i="1" dirty="0"/>
              <a:t>x</a:t>
            </a:r>
            <a:r>
              <a:rPr lang="nl-NL" sz="2800" baseline="30000" dirty="0"/>
              <a:t>2 </a:t>
            </a:r>
            <a:r>
              <a:rPr lang="nl-NL" sz="2800" dirty="0"/>
              <a:t> - </a:t>
            </a:r>
            <a:r>
              <a:rPr lang="nl-NL" sz="2800" i="1" dirty="0"/>
              <a:t>y</a:t>
            </a:r>
            <a:r>
              <a:rPr lang="nl-NL" sz="2800" baseline="30000" dirty="0"/>
              <a:t>2</a:t>
            </a:r>
            <a:r>
              <a:rPr lang="nl-NL" sz="2800" dirty="0"/>
              <a:t>}. </a:t>
            </a:r>
          </a:p>
          <a:p>
            <a:endParaRPr lang="nl-NL" sz="2800" dirty="0"/>
          </a:p>
          <a:p>
            <a:pPr>
              <a:buNone/>
            </a:pPr>
            <a:r>
              <a:rPr lang="nl-NL" sz="2800" dirty="0"/>
              <a:t>21 * 37 werd dus uitgerekend door in de tabel het kwadraat van 58 op te zoeken, dat te verminderen met het kwadraat van 21 en 37, en door 2 te delen. </a:t>
            </a:r>
          </a:p>
          <a:p>
            <a:pPr>
              <a:buNone/>
            </a:pPr>
            <a:r>
              <a:rPr lang="nl-NL" sz="2800" dirty="0"/>
              <a:t>Dat gaat even snel als het werken met logaritmetafels zoals wij dat tot plm. 1600 </a:t>
            </a:r>
            <a:r>
              <a:rPr lang="nl-NL" sz="2800" dirty="0" err="1"/>
              <a:t>nC</a:t>
            </a:r>
            <a:r>
              <a:rPr lang="nl-NL" sz="2800" dirty="0"/>
              <a:t>, in Europa deden.</a:t>
            </a: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13</a:t>
            </a:fld>
            <a:endParaRPr lang="nl-NL"/>
          </a:p>
        </p:txBody>
      </p:sp>
    </p:spTree>
    <p:extLst>
      <p:ext uri="{BB962C8B-B14F-4D97-AF65-F5344CB8AC3E}">
        <p14:creationId xmlns:p14="http://schemas.microsoft.com/office/powerpoint/2010/main" val="7402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amond(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amond(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amond(in)">
                                      <p:cBhvr>
                                        <p:cTn id="1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54AE6-79F7-4E00-93D4-4767F153A750}"/>
              </a:ext>
            </a:extLst>
          </p:cNvPr>
          <p:cNvSpPr>
            <a:spLocks noGrp="1"/>
          </p:cNvSpPr>
          <p:nvPr>
            <p:ph type="title"/>
          </p:nvPr>
        </p:nvSpPr>
        <p:spPr/>
        <p:txBody>
          <a:bodyPr/>
          <a:lstStyle/>
          <a:p>
            <a:r>
              <a:rPr lang="nl-NL" sz="2800" b="1" dirty="0">
                <a:solidFill>
                  <a:srgbClr val="008000"/>
                </a:solidFill>
                <a:latin typeface="Yu Gothic UI Light" panose="020B0300000000000000" pitchFamily="34" charset="-128"/>
                <a:ea typeface="Yu Gothic UI Light" panose="020B0300000000000000" pitchFamily="34" charset="-128"/>
              </a:rPr>
              <a:t>Babylonische Wiskunde</a:t>
            </a:r>
            <a:endParaRPr lang="nl-NL" dirty="0"/>
          </a:p>
        </p:txBody>
      </p:sp>
      <p:sp>
        <p:nvSpPr>
          <p:cNvPr id="3" name="Tijdelijke aanduiding voor inhoud 2">
            <a:extLst>
              <a:ext uri="{FF2B5EF4-FFF2-40B4-BE49-F238E27FC236}">
                <a16:creationId xmlns:a16="http://schemas.microsoft.com/office/drawing/2014/main" id="{C71B5F62-7831-437A-A9FC-B90198CA244E}"/>
              </a:ext>
            </a:extLst>
          </p:cNvPr>
          <p:cNvSpPr>
            <a:spLocks noGrp="1"/>
          </p:cNvSpPr>
          <p:nvPr>
            <p:ph sz="quarter" idx="1"/>
          </p:nvPr>
        </p:nvSpPr>
        <p:spPr>
          <a:xfrm>
            <a:off x="191344" y="1600200"/>
            <a:ext cx="11377264" cy="5257800"/>
          </a:xfrm>
        </p:spPr>
        <p:txBody>
          <a:bodyPr>
            <a:normAutofit/>
          </a:bodyPr>
          <a:lstStyle/>
          <a:p>
            <a:r>
              <a:rPr lang="nl-NL" dirty="0"/>
              <a:t>Het Babylonische rijk raakte rond 500 </a:t>
            </a:r>
            <a:r>
              <a:rPr lang="nl-NL" dirty="0" err="1"/>
              <a:t>vC</a:t>
            </a:r>
            <a:r>
              <a:rPr lang="nl-NL" dirty="0"/>
              <a:t> definitief in verval en ook al hun rekenmethoden, praktische toepassingen en hun astrologisch systeemkennis  gingen verloren, zoals</a:t>
            </a:r>
          </a:p>
          <a:p>
            <a:r>
              <a:rPr lang="nl-NL" dirty="0"/>
              <a:t>de ontdekking van (de 5) planeten</a:t>
            </a:r>
            <a:r>
              <a:rPr lang="nl-NL"/>
              <a:t>, voorspelling </a:t>
            </a:r>
            <a:r>
              <a:rPr lang="nl-NL" dirty="0"/>
              <a:t>van zonsverduisteringen,</a:t>
            </a:r>
          </a:p>
          <a:p>
            <a:r>
              <a:rPr lang="nl-NL" dirty="0"/>
              <a:t>het oplossen van kwadratische vergelijkingen, door kwadraatafsplitsing,</a:t>
            </a:r>
          </a:p>
          <a:p>
            <a:r>
              <a:rPr lang="nl-NL" dirty="0"/>
              <a:t>het positioneel getal systeem, </a:t>
            </a:r>
          </a:p>
          <a:p>
            <a:r>
              <a:rPr lang="nl-NL" dirty="0"/>
              <a:t>het machtsverheffen en het worteltrekken,</a:t>
            </a:r>
          </a:p>
          <a:p>
            <a:r>
              <a:rPr lang="nl-NL" dirty="0"/>
              <a:t>samengestelde interestberekening.</a:t>
            </a:r>
          </a:p>
          <a:p>
            <a:r>
              <a:rPr lang="nl-NL" u="sng" dirty="0"/>
              <a:t>Pas in de 19</a:t>
            </a:r>
            <a:r>
              <a:rPr lang="nl-NL" u="sng" baseline="30000" dirty="0"/>
              <a:t>e</a:t>
            </a:r>
            <a:r>
              <a:rPr lang="nl-NL" u="sng" dirty="0"/>
              <a:t> eeuw </a:t>
            </a:r>
            <a:r>
              <a:rPr lang="nl-NL" u="sng" dirty="0" err="1"/>
              <a:t>nC</a:t>
            </a:r>
            <a:r>
              <a:rPr lang="nl-NL" u="sng" dirty="0"/>
              <a:t> is ontdekt hoe ver de Babyloniërs al waren.</a:t>
            </a:r>
          </a:p>
          <a:p>
            <a:endParaRPr lang="nl-NL" u="sng" dirty="0"/>
          </a:p>
          <a:p>
            <a:endParaRPr lang="nl-NL" dirty="0"/>
          </a:p>
        </p:txBody>
      </p:sp>
      <p:sp>
        <p:nvSpPr>
          <p:cNvPr id="5" name="Tijdelijke aanduiding voor voettekst 4">
            <a:extLst>
              <a:ext uri="{FF2B5EF4-FFF2-40B4-BE49-F238E27FC236}">
                <a16:creationId xmlns:a16="http://schemas.microsoft.com/office/drawing/2014/main" id="{3863ACA8-D315-4A2E-A4DC-20A0F9603243}"/>
              </a:ext>
            </a:extLst>
          </p:cNvPr>
          <p:cNvSpPr>
            <a:spLocks noGrp="1"/>
          </p:cNvSpPr>
          <p:nvPr>
            <p:ph type="ftr" sz="quarter" idx="16"/>
          </p:nvPr>
        </p:nvSpPr>
        <p:spPr/>
        <p:txBody>
          <a:bodyPr/>
          <a:lstStyle/>
          <a:p>
            <a:r>
              <a:rPr lang="nl-NL"/>
              <a:t>r.v.asselt</a:t>
            </a:r>
          </a:p>
        </p:txBody>
      </p:sp>
    </p:spTree>
    <p:extLst>
      <p:ext uri="{BB962C8B-B14F-4D97-AF65-F5344CB8AC3E}">
        <p14:creationId xmlns:p14="http://schemas.microsoft.com/office/powerpoint/2010/main" val="66481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424" y="0"/>
            <a:ext cx="7467600" cy="1143000"/>
          </a:xfrm>
        </p:spPr>
        <p:txBody>
          <a:bodyPr>
            <a:normAutofit/>
          </a:bodyPr>
          <a:lstStyle/>
          <a:p>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p>
        </p:txBody>
      </p:sp>
      <p:sp>
        <p:nvSpPr>
          <p:cNvPr id="3" name="Tijdelijke aanduiding voor inhoud 2"/>
          <p:cNvSpPr>
            <a:spLocks noGrp="1"/>
          </p:cNvSpPr>
          <p:nvPr>
            <p:ph sz="quarter" idx="1"/>
          </p:nvPr>
        </p:nvSpPr>
        <p:spPr>
          <a:xfrm>
            <a:off x="540512" y="1196752"/>
            <a:ext cx="10380024" cy="5517232"/>
          </a:xfrm>
          <a:ln>
            <a:noFill/>
          </a:ln>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nl-NL" dirty="0"/>
              <a:t> </a:t>
            </a:r>
            <a:r>
              <a:rPr lang="nl-NL" b="1" dirty="0">
                <a:solidFill>
                  <a:srgbClr val="FF0000"/>
                </a:solidFill>
              </a:rPr>
              <a:t>Thales van </a:t>
            </a:r>
            <a:r>
              <a:rPr lang="nl-NL" b="1" dirty="0" err="1">
                <a:solidFill>
                  <a:srgbClr val="FF0000"/>
                </a:solidFill>
              </a:rPr>
              <a:t>Milete</a:t>
            </a:r>
            <a:r>
              <a:rPr lang="nl-NL" b="1" dirty="0">
                <a:solidFill>
                  <a:srgbClr val="FF0000"/>
                </a:solidFill>
              </a:rPr>
              <a:t> </a:t>
            </a:r>
            <a:r>
              <a:rPr lang="nl-NL" b="1" dirty="0">
                <a:solidFill>
                  <a:schemeClr val="tx1"/>
                </a:solidFill>
              </a:rPr>
              <a:t>(rond 600 </a:t>
            </a:r>
            <a:r>
              <a:rPr lang="nl-NL" b="1" dirty="0" err="1">
                <a:solidFill>
                  <a:schemeClr val="tx1"/>
                </a:solidFill>
              </a:rPr>
              <a:t>vC</a:t>
            </a:r>
            <a:r>
              <a:rPr lang="nl-NL" b="1" dirty="0">
                <a:solidFill>
                  <a:schemeClr val="tx1"/>
                </a:solidFill>
              </a:rPr>
              <a:t>)</a:t>
            </a:r>
          </a:p>
          <a:p>
            <a:endParaRPr lang="nl-NL" b="1" dirty="0"/>
          </a:p>
          <a:p>
            <a:endParaRPr lang="nl-NL" dirty="0"/>
          </a:p>
          <a:p>
            <a:endParaRPr lang="nl-NL" dirty="0"/>
          </a:p>
          <a:p>
            <a:endParaRPr lang="nl-NL" dirty="0"/>
          </a:p>
          <a:p>
            <a:endParaRPr lang="nl-NL" dirty="0"/>
          </a:p>
          <a:p>
            <a:endParaRPr lang="nl-NL" dirty="0"/>
          </a:p>
          <a:p>
            <a:endParaRPr lang="nl-NL" dirty="0"/>
          </a:p>
          <a:p>
            <a:r>
              <a:rPr lang="nl-NL" dirty="0"/>
              <a:t>Kennis vergaard in Babylonië en Egypte.</a:t>
            </a:r>
          </a:p>
          <a:p>
            <a:r>
              <a:rPr lang="nl-NL" dirty="0" err="1"/>
              <a:t>Thales</a:t>
            </a:r>
            <a:r>
              <a:rPr lang="nl-NL" dirty="0"/>
              <a:t>: “Vader van de Griekse Wiskunde”, (ondanks de slechts 5 naar hem vernoemde stellingen).</a:t>
            </a:r>
          </a:p>
          <a:p>
            <a:r>
              <a:rPr lang="nl-NL" b="1" i="1" dirty="0">
                <a:solidFill>
                  <a:schemeClr val="accent1">
                    <a:lumMod val="75000"/>
                  </a:schemeClr>
                </a:solidFill>
              </a:rPr>
              <a:t>Niettemin de grondlegger van DE GROTE OMSLAG in de wiskunde, vanwege zijn rigide bewijsvoeringen (later in </a:t>
            </a:r>
            <a:r>
              <a:rPr lang="nl-NL" b="1" i="1" dirty="0" err="1">
                <a:solidFill>
                  <a:schemeClr val="accent1">
                    <a:lumMod val="75000"/>
                  </a:schemeClr>
                </a:solidFill>
              </a:rPr>
              <a:t>Plato’s</a:t>
            </a:r>
            <a:r>
              <a:rPr lang="nl-NL" b="1" i="1" dirty="0">
                <a:solidFill>
                  <a:schemeClr val="accent1">
                    <a:lumMod val="75000"/>
                  </a:schemeClr>
                </a:solidFill>
              </a:rPr>
              <a:t> </a:t>
            </a:r>
            <a:r>
              <a:rPr lang="nl-NL" b="1" i="1" dirty="0" err="1">
                <a:solidFill>
                  <a:schemeClr val="accent1">
                    <a:lumMod val="75000"/>
                  </a:schemeClr>
                </a:solidFill>
              </a:rPr>
              <a:t>wiskunde-systeemleer</a:t>
            </a:r>
            <a:r>
              <a:rPr lang="nl-NL" b="1" i="1" dirty="0">
                <a:solidFill>
                  <a:schemeClr val="accent1">
                    <a:lumMod val="75000"/>
                  </a:schemeClr>
                </a:solidFill>
              </a:rPr>
              <a:t> vereeuwigd). </a:t>
            </a:r>
          </a:p>
        </p:txBody>
      </p:sp>
      <p:pic>
        <p:nvPicPr>
          <p:cNvPr id="4" name="Afbeelding 3" descr="download.jpg"/>
          <p:cNvPicPr/>
          <p:nvPr/>
        </p:nvPicPr>
        <p:blipFill>
          <a:blip r:embed="rId3" cstate="print"/>
          <a:stretch>
            <a:fillRect/>
          </a:stretch>
        </p:blipFill>
        <p:spPr>
          <a:xfrm>
            <a:off x="2135560" y="1772816"/>
            <a:ext cx="1872208" cy="2448272"/>
          </a:xfrm>
          <a:prstGeom prst="rect">
            <a:avLst/>
          </a:prstGeom>
        </p:spPr>
      </p:pic>
      <p:sp>
        <p:nvSpPr>
          <p:cNvPr id="5" name="Ovaal 4"/>
          <p:cNvSpPr/>
          <p:nvPr/>
        </p:nvSpPr>
        <p:spPr>
          <a:xfrm>
            <a:off x="4943872" y="1916832"/>
            <a:ext cx="2592288"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p:cNvCxnSpPr/>
          <p:nvPr/>
        </p:nvCxnSpPr>
        <p:spPr>
          <a:xfrm>
            <a:off x="4943872" y="3068960"/>
            <a:ext cx="2592288" cy="28803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hthoek 16"/>
          <p:cNvSpPr/>
          <p:nvPr/>
        </p:nvSpPr>
        <p:spPr>
          <a:xfrm>
            <a:off x="4367809" y="2564904"/>
            <a:ext cx="710451" cy="923330"/>
          </a:xfrm>
          <a:prstGeom prst="rect">
            <a:avLst/>
          </a:prstGeom>
          <a:noFill/>
        </p:spPr>
        <p:txBody>
          <a:bodyPr wrap="none" lIns="91440" tIns="45720" rIns="91440" bIns="45720">
            <a:spAutoFit/>
          </a:bodyPr>
          <a:lstStyle/>
          <a:p>
            <a:pPr algn="ctr"/>
            <a:r>
              <a:rPr lang="nl-NL"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a:t>
            </a:r>
          </a:p>
        </p:txBody>
      </p:sp>
      <p:sp>
        <p:nvSpPr>
          <p:cNvPr id="20" name="Rechthoek 19"/>
          <p:cNvSpPr/>
          <p:nvPr/>
        </p:nvSpPr>
        <p:spPr>
          <a:xfrm>
            <a:off x="7457741" y="2924944"/>
            <a:ext cx="723275" cy="923330"/>
          </a:xfrm>
          <a:prstGeom prst="rect">
            <a:avLst/>
          </a:prstGeom>
          <a:noFill/>
        </p:spPr>
        <p:txBody>
          <a:bodyPr wrap="none" lIns="91440" tIns="45720" rIns="91440" bIns="45720">
            <a:spAutoFit/>
          </a:bodyPr>
          <a:lstStyle/>
          <a:p>
            <a:pPr algn="ctr"/>
            <a:r>
              <a:rPr lang="nl-NL"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B</a:t>
            </a:r>
          </a:p>
        </p:txBody>
      </p:sp>
      <p:sp>
        <p:nvSpPr>
          <p:cNvPr id="23" name="Ovaal 22"/>
          <p:cNvSpPr/>
          <p:nvPr/>
        </p:nvSpPr>
        <p:spPr>
          <a:xfrm>
            <a:off x="6888088" y="2060848"/>
            <a:ext cx="144016" cy="7200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p:cNvSpPr/>
          <p:nvPr/>
        </p:nvSpPr>
        <p:spPr>
          <a:xfrm>
            <a:off x="6960097" y="1628800"/>
            <a:ext cx="723275" cy="923330"/>
          </a:xfrm>
          <a:prstGeom prst="rect">
            <a:avLst/>
          </a:prstGeom>
          <a:noFill/>
        </p:spPr>
        <p:txBody>
          <a:bodyPr wrap="none" lIns="91440" tIns="45720" rIns="91440" bIns="45720">
            <a:spAutoFit/>
          </a:bodyPr>
          <a:lstStyle/>
          <a:p>
            <a:pPr algn="ctr"/>
            <a:r>
              <a:rPr lang="nl-NL"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C</a:t>
            </a:r>
          </a:p>
        </p:txBody>
      </p:sp>
      <p:cxnSp>
        <p:nvCxnSpPr>
          <p:cNvPr id="27" name="Rechte verbindingslijn 26"/>
          <p:cNvCxnSpPr>
            <a:stCxn id="24" idx="1"/>
          </p:cNvCxnSpPr>
          <p:nvPr/>
        </p:nvCxnSpPr>
        <p:spPr>
          <a:xfrm>
            <a:off x="6960096" y="2090466"/>
            <a:ext cx="567680" cy="126233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a:xfrm flipV="1">
            <a:off x="6744072" y="2276872"/>
            <a:ext cx="144016" cy="8039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a:xfrm>
            <a:off x="6888088" y="2276872"/>
            <a:ext cx="80392"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jdelijke aanduiding voor dianummer 14"/>
          <p:cNvSpPr>
            <a:spLocks noGrp="1"/>
          </p:cNvSpPr>
          <p:nvPr>
            <p:ph type="sldNum" sz="quarter" idx="15"/>
          </p:nvPr>
        </p:nvSpPr>
        <p:spPr/>
        <p:txBody>
          <a:bodyPr/>
          <a:lstStyle/>
          <a:p>
            <a:fld id="{528DF2CE-BAE9-4C0B-A3F3-E37A484A2053}" type="slidenum">
              <a:rPr lang="nl-NL" smtClean="0"/>
              <a:pPr/>
              <a:t>15</a:t>
            </a:fld>
            <a:endParaRPr lang="nl-NL"/>
          </a:p>
        </p:txBody>
      </p:sp>
      <p:sp>
        <p:nvSpPr>
          <p:cNvPr id="16" name="Tekstvak 15"/>
          <p:cNvSpPr txBox="1"/>
          <p:nvPr/>
        </p:nvSpPr>
        <p:spPr>
          <a:xfrm>
            <a:off x="6023992" y="3284984"/>
            <a:ext cx="402674" cy="369332"/>
          </a:xfrm>
          <a:prstGeom prst="rect">
            <a:avLst/>
          </a:prstGeom>
          <a:noFill/>
        </p:spPr>
        <p:txBody>
          <a:bodyPr wrap="none" rtlCol="0">
            <a:spAutoFit/>
          </a:bodyPr>
          <a:lstStyle/>
          <a:p>
            <a:r>
              <a:rPr lang="nl-NL" dirty="0"/>
              <a:t>M</a:t>
            </a:r>
          </a:p>
        </p:txBody>
      </p:sp>
      <p:sp>
        <p:nvSpPr>
          <p:cNvPr id="21" name="Tekstvak 20"/>
          <p:cNvSpPr txBox="1"/>
          <p:nvPr/>
        </p:nvSpPr>
        <p:spPr>
          <a:xfrm>
            <a:off x="6023992" y="2598004"/>
            <a:ext cx="356188" cy="830997"/>
          </a:xfrm>
          <a:prstGeom prst="rect">
            <a:avLst/>
          </a:prstGeom>
          <a:noFill/>
        </p:spPr>
        <p:txBody>
          <a:bodyPr wrap="square" rtlCol="0">
            <a:spAutoFit/>
          </a:bodyPr>
          <a:lstStyle/>
          <a:p>
            <a:r>
              <a:rPr lang="nl-NL" sz="4800" dirty="0"/>
              <a:t>.</a:t>
            </a:r>
          </a:p>
        </p:txBody>
      </p:sp>
      <p:pic>
        <p:nvPicPr>
          <p:cNvPr id="18" name="Afbeelding 17" descr="Greek_Colonization--1600x1200-.png"/>
          <p:cNvPicPr>
            <a:picLocks noChangeAspect="1"/>
          </p:cNvPicPr>
          <p:nvPr/>
        </p:nvPicPr>
        <p:blipFill>
          <a:blip r:embed="rId4" cstate="print"/>
          <a:srcRect l="41538" t="21688" r="15385" b="2406"/>
          <a:stretch>
            <a:fillRect/>
          </a:stretch>
        </p:blipFill>
        <p:spPr>
          <a:xfrm>
            <a:off x="2019845" y="1789365"/>
            <a:ext cx="2232248" cy="2448272"/>
          </a:xfrm>
          <a:prstGeom prst="rect">
            <a:avLst/>
          </a:prstGeom>
          <a:solidFill>
            <a:srgbClr val="0070C0"/>
          </a:solidFill>
        </p:spPr>
      </p:pic>
      <p:sp>
        <p:nvSpPr>
          <p:cNvPr id="19" name="Ovaal 18"/>
          <p:cNvSpPr/>
          <p:nvPr/>
        </p:nvSpPr>
        <p:spPr>
          <a:xfrm>
            <a:off x="3575720" y="2924944"/>
            <a:ext cx="144016" cy="14401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5" name="Rechte verbindingslijn 24"/>
          <p:cNvCxnSpPr>
            <a:endCxn id="24" idx="1"/>
          </p:cNvCxnSpPr>
          <p:nvPr/>
        </p:nvCxnSpPr>
        <p:spPr>
          <a:xfrm flipV="1">
            <a:off x="4943872" y="2090466"/>
            <a:ext cx="2016224" cy="96795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6" name="Inkt 5">
                <a:extLst>
                  <a:ext uri="{FF2B5EF4-FFF2-40B4-BE49-F238E27FC236}">
                    <a16:creationId xmlns:a16="http://schemas.microsoft.com/office/drawing/2014/main" id="{AE887980-F228-4D32-83D3-62B2158C9C22}"/>
                  </a:ext>
                </a:extLst>
              </p14:cNvPr>
              <p14:cNvContentPartPr/>
              <p14:nvPr/>
            </p14:nvContentPartPr>
            <p14:xfrm>
              <a:off x="2197080" y="888840"/>
              <a:ext cx="360" cy="360"/>
            </p14:xfrm>
          </p:contentPart>
        </mc:Choice>
        <mc:Fallback xmlns="">
          <p:pic>
            <p:nvPicPr>
              <p:cNvPr id="6" name="Inkt 5">
                <a:extLst>
                  <a:ext uri="{FF2B5EF4-FFF2-40B4-BE49-F238E27FC236}">
                    <a16:creationId xmlns:a16="http://schemas.microsoft.com/office/drawing/2014/main" id="{AE887980-F228-4D32-83D3-62B2158C9C22}"/>
                  </a:ext>
                </a:extLst>
              </p:cNvPr>
              <p:cNvPicPr/>
              <p:nvPr/>
            </p:nvPicPr>
            <p:blipFill>
              <a:blip r:embed="rId6"/>
              <a:stretch>
                <a:fillRect/>
              </a:stretch>
            </p:blipFill>
            <p:spPr>
              <a:xfrm>
                <a:off x="2181240" y="825480"/>
                <a:ext cx="31680" cy="1270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1+#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500" fill="hold"/>
                                        <p:tgtEl>
                                          <p:spTgt spid="19"/>
                                        </p:tgtEl>
                                        <p:attrNameLst>
                                          <p:attrName>ppt_x</p:attrName>
                                        </p:attrNameLst>
                                      </p:cBhvr>
                                      <p:tavLst>
                                        <p:tav tm="0">
                                          <p:val>
                                            <p:strVal val="#ppt_x"/>
                                          </p:val>
                                        </p:tav>
                                        <p:tav tm="100000">
                                          <p:val>
                                            <p:strVal val="#ppt_x"/>
                                          </p:val>
                                        </p:tav>
                                      </p:tavLst>
                                    </p:anim>
                                    <p:anim calcmode="lin" valueType="num">
                                      <p:cBhvr additive="base">
                                        <p:cTn id="23" dur="1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fill="hold"/>
                                        <p:tgtEl>
                                          <p:spTgt spid="36"/>
                                        </p:tgtEl>
                                        <p:attrNameLst>
                                          <p:attrName>ppt_x</p:attrName>
                                        </p:attrNameLst>
                                      </p:cBhvr>
                                      <p:tavLst>
                                        <p:tav tm="0">
                                          <p:val>
                                            <p:strVal val="#ppt_x"/>
                                          </p:val>
                                        </p:tav>
                                        <p:tav tm="100000">
                                          <p:val>
                                            <p:strVal val="#ppt_x"/>
                                          </p:val>
                                        </p:tav>
                                      </p:tavLst>
                                    </p:anim>
                                    <p:anim calcmode="lin" valueType="num">
                                      <p:cBhvr additive="base">
                                        <p:cTn id="8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20" grpId="0"/>
      <p:bldP spid="23" grpId="0" animBg="1"/>
      <p:bldP spid="24" grpId="0"/>
      <p:bldP spid="16" grpId="0"/>
      <p:bldP spid="21"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20F93-B9F4-4E00-9390-B5F55A165D72}"/>
              </a:ext>
            </a:extLst>
          </p:cNvPr>
          <p:cNvSpPr>
            <a:spLocks noGrp="1"/>
          </p:cNvSpPr>
          <p:nvPr>
            <p:ph type="title"/>
          </p:nvPr>
        </p:nvSpPr>
        <p:spPr/>
        <p:txBody>
          <a:bodyPr/>
          <a:lstStyle/>
          <a:p>
            <a:r>
              <a:rPr lang="nl-NL" dirty="0">
                <a:solidFill>
                  <a:srgbClr val="FF0000"/>
                </a:solidFill>
                <a:latin typeface="Century Schoolbook" panose="02040604050505020304" pitchFamily="18" charset="0"/>
              </a:rPr>
              <a:t>“Bepaling van de hoogte van een </a:t>
            </a:r>
            <a:r>
              <a:rPr lang="nl-NL" dirty="0" err="1">
                <a:solidFill>
                  <a:srgbClr val="FF0000"/>
                </a:solidFill>
                <a:latin typeface="Century Schoolbook" panose="02040604050505020304" pitchFamily="18" charset="0"/>
              </a:rPr>
              <a:t>pyramide</a:t>
            </a:r>
            <a:r>
              <a:rPr lang="nl-NL" dirty="0">
                <a:solidFill>
                  <a:srgbClr val="FF0000"/>
                </a:solidFill>
                <a:latin typeface="Century Schoolbook" panose="02040604050505020304" pitchFamily="18" charset="0"/>
              </a:rPr>
              <a:t> door Thales (….)” </a:t>
            </a:r>
          </a:p>
        </p:txBody>
      </p:sp>
      <p:sp>
        <p:nvSpPr>
          <p:cNvPr id="3" name="Tijdelijke aanduiding voor inhoud 2">
            <a:extLst>
              <a:ext uri="{FF2B5EF4-FFF2-40B4-BE49-F238E27FC236}">
                <a16:creationId xmlns:a16="http://schemas.microsoft.com/office/drawing/2014/main" id="{EA10793E-5C34-4EA7-99BF-24912F7F0BC5}"/>
              </a:ext>
            </a:extLst>
          </p:cNvPr>
          <p:cNvSpPr>
            <a:spLocks noGrp="1"/>
          </p:cNvSpPr>
          <p:nvPr>
            <p:ph idx="1"/>
          </p:nvPr>
        </p:nvSpPr>
        <p:spPr>
          <a:xfrm>
            <a:off x="2383359" y="1870370"/>
            <a:ext cx="7848872" cy="3358830"/>
          </a:xfrm>
        </p:spPr>
        <p:txBody>
          <a:bodyPr>
            <a:normAutofit fontScale="62500" lnSpcReduction="20000"/>
          </a:bodyPr>
          <a:lstStyle/>
          <a:p>
            <a:r>
              <a:rPr lang="nl-NL" sz="3800" dirty="0">
                <a:latin typeface="Century Schoolbook" panose="02040604050505020304" pitchFamily="18" charset="0"/>
              </a:rPr>
              <a:t>Hoe kon Thales (600 </a:t>
            </a:r>
            <a:r>
              <a:rPr lang="nl-NL" sz="3800" dirty="0" err="1">
                <a:latin typeface="Century Schoolbook" panose="02040604050505020304" pitchFamily="18" charset="0"/>
              </a:rPr>
              <a:t>vC</a:t>
            </a:r>
            <a:r>
              <a:rPr lang="nl-NL" sz="3800" dirty="0">
                <a:latin typeface="Century Schoolbook" panose="02040604050505020304" pitchFamily="18" charset="0"/>
              </a:rPr>
              <a:t>.) de hoogte van een </a:t>
            </a:r>
            <a:r>
              <a:rPr lang="nl-NL" sz="3800" dirty="0" err="1">
                <a:latin typeface="Century Schoolbook" panose="02040604050505020304" pitchFamily="18" charset="0"/>
              </a:rPr>
              <a:t>pyramide</a:t>
            </a:r>
            <a:r>
              <a:rPr lang="nl-NL" sz="3800" dirty="0">
                <a:latin typeface="Century Schoolbook" panose="02040604050505020304" pitchFamily="18" charset="0"/>
              </a:rPr>
              <a:t> bepalen m.b.v. de schaduw van een stok die hij (recht) in de grond stak.</a:t>
            </a:r>
            <a:br>
              <a:rPr lang="nl-NL" dirty="0">
                <a:latin typeface="Century Schoolbook" panose="02040604050505020304" pitchFamily="18" charset="0"/>
              </a:rPr>
            </a:br>
            <a:endParaRPr lang="nl-NL" dirty="0">
              <a:latin typeface="Century Schoolbook" panose="02040604050505020304" pitchFamily="18" charset="0"/>
            </a:endParaRPr>
          </a:p>
          <a:p>
            <a:r>
              <a:rPr lang="nl-NL" dirty="0">
                <a:latin typeface="Century Schoolbook" panose="02040604050505020304" pitchFamily="18" charset="0"/>
              </a:rPr>
              <a:t>‘</a:t>
            </a:r>
            <a:r>
              <a:rPr lang="nl-NL" sz="3800" dirty="0">
                <a:latin typeface="Century Schoolbook" panose="02040604050505020304" pitchFamily="18" charset="0"/>
              </a:rPr>
              <a:t>n Oplossing: hij wachtte tot de schaduw van het stokje even lang was als de stok zelf:    </a:t>
            </a:r>
          </a:p>
          <a:p>
            <a:endParaRPr lang="nl-NL" sz="3800" dirty="0">
              <a:latin typeface="Century Schoolbook" panose="02040604050505020304" pitchFamily="18" charset="0"/>
            </a:endParaRPr>
          </a:p>
          <a:p>
            <a:r>
              <a:rPr lang="nl-NL" sz="3800" dirty="0">
                <a:latin typeface="Century Schoolbook" panose="02040604050505020304" pitchFamily="18" charset="0"/>
              </a:rPr>
              <a:t>    Schaduw van de piramide top                                                                                                                 			       </a:t>
            </a:r>
            <a:r>
              <a:rPr lang="nl-NL" sz="3800" dirty="0">
                <a:solidFill>
                  <a:schemeClr val="bg1"/>
                </a:solidFill>
                <a:latin typeface="Century Schoolbook" panose="02040604050505020304" pitchFamily="18" charset="0"/>
              </a:rPr>
              <a:t>Schaduwpunt Pyramide </a:t>
            </a:r>
          </a:p>
          <a:p>
            <a:r>
              <a:rPr lang="nl-NL" dirty="0">
                <a:solidFill>
                  <a:schemeClr val="bg1"/>
                </a:solidFill>
                <a:latin typeface="Century Schoolbook" panose="02040604050505020304" pitchFamily="18" charset="0"/>
              </a:rPr>
              <a:t> </a:t>
            </a:r>
            <a:endParaRPr lang="nl-NL" dirty="0">
              <a:latin typeface="Century Schoolbook" panose="02040604050505020304" pitchFamily="18" charset="0"/>
            </a:endParaRPr>
          </a:p>
          <a:p>
            <a:endParaRPr lang="nl-NL" dirty="0">
              <a:latin typeface="Century Schoolbook" panose="02040604050505020304" pitchFamily="18" charset="0"/>
            </a:endParaRPr>
          </a:p>
        </p:txBody>
      </p:sp>
      <p:pic>
        <p:nvPicPr>
          <p:cNvPr id="5" name="Afbeelding 4">
            <a:extLst>
              <a:ext uri="{FF2B5EF4-FFF2-40B4-BE49-F238E27FC236}">
                <a16:creationId xmlns:a16="http://schemas.microsoft.com/office/drawing/2014/main" id="{6EFE9FD8-7A14-444C-A783-BE3C1E168D9A}"/>
              </a:ext>
            </a:extLst>
          </p:cNvPr>
          <p:cNvPicPr>
            <a:picLocks noChangeAspect="1"/>
          </p:cNvPicPr>
          <p:nvPr/>
        </p:nvPicPr>
        <p:blipFill>
          <a:blip r:embed="rId3"/>
          <a:stretch>
            <a:fillRect/>
          </a:stretch>
        </p:blipFill>
        <p:spPr>
          <a:xfrm>
            <a:off x="2237038" y="4987631"/>
            <a:ext cx="3858962" cy="1845521"/>
          </a:xfrm>
          <a:prstGeom prst="rect">
            <a:avLst/>
          </a:prstGeom>
        </p:spPr>
      </p:pic>
      <p:cxnSp>
        <p:nvCxnSpPr>
          <p:cNvPr id="7" name="Rechte verbindingslijn met pijl 6">
            <a:extLst>
              <a:ext uri="{FF2B5EF4-FFF2-40B4-BE49-F238E27FC236}">
                <a16:creationId xmlns:a16="http://schemas.microsoft.com/office/drawing/2014/main" id="{1A422FA3-4605-46FE-9153-B2AE45B2912D}"/>
              </a:ext>
            </a:extLst>
          </p:cNvPr>
          <p:cNvCxnSpPr>
            <a:cxnSpLocks/>
          </p:cNvCxnSpPr>
          <p:nvPr/>
        </p:nvCxnSpPr>
        <p:spPr>
          <a:xfrm>
            <a:off x="4655840" y="4365105"/>
            <a:ext cx="0" cy="15940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DE7CA0A2-01CC-413F-9131-49D44A395AF1}"/>
              </a:ext>
            </a:extLst>
          </p:cNvPr>
          <p:cNvSpPr txBox="1"/>
          <p:nvPr/>
        </p:nvSpPr>
        <p:spPr>
          <a:xfrm>
            <a:off x="6307796" y="5312807"/>
            <a:ext cx="3858951" cy="646331"/>
          </a:xfrm>
          <a:prstGeom prst="rect">
            <a:avLst/>
          </a:prstGeom>
          <a:noFill/>
        </p:spPr>
        <p:txBody>
          <a:bodyPr wrap="square" rtlCol="0">
            <a:spAutoFit/>
          </a:bodyPr>
          <a:lstStyle/>
          <a:p>
            <a:r>
              <a:rPr lang="nl-NL" dirty="0"/>
              <a:t>Uit: </a:t>
            </a:r>
            <a:r>
              <a:rPr lang="nl-NL" i="1" dirty="0"/>
              <a:t>De wetten van de wereld</a:t>
            </a:r>
          </a:p>
          <a:p>
            <a:r>
              <a:rPr lang="nl-NL" dirty="0"/>
              <a:t>        </a:t>
            </a:r>
            <a:r>
              <a:rPr lang="nl-NL" dirty="0" err="1"/>
              <a:t>Mickael</a:t>
            </a:r>
            <a:r>
              <a:rPr lang="nl-NL" dirty="0"/>
              <a:t> </a:t>
            </a:r>
            <a:r>
              <a:rPr lang="nl-NL" dirty="0" err="1"/>
              <a:t>Launay</a:t>
            </a:r>
            <a:endParaRPr lang="nl-NL" dirty="0"/>
          </a:p>
        </p:txBody>
      </p:sp>
    </p:spTree>
    <p:extLst>
      <p:ext uri="{BB962C8B-B14F-4D97-AF65-F5344CB8AC3E}">
        <p14:creationId xmlns:p14="http://schemas.microsoft.com/office/powerpoint/2010/main" val="27855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FACF7F-74DC-9AB2-5B1F-CA17395B33AC}"/>
              </a:ext>
            </a:extLst>
          </p:cNvPr>
          <p:cNvSpPr>
            <a:spLocks noGrp="1"/>
          </p:cNvSpPr>
          <p:nvPr>
            <p:ph type="title"/>
          </p:nvPr>
        </p:nvSpPr>
        <p:spPr>
          <a:xfrm>
            <a:off x="623392" y="-27776"/>
            <a:ext cx="9956800" cy="1143000"/>
          </a:xfrm>
        </p:spPr>
        <p:txBody>
          <a:bodyPr/>
          <a:lstStyle/>
          <a:p>
            <a:r>
              <a:rPr lang="nl-NL" dirty="0"/>
              <a:t>Getalbegrip in het oude Griekenland</a:t>
            </a:r>
          </a:p>
        </p:txBody>
      </p:sp>
      <p:sp>
        <p:nvSpPr>
          <p:cNvPr id="3" name="Tijdelijke aanduiding voor inhoud 2">
            <a:extLst>
              <a:ext uri="{FF2B5EF4-FFF2-40B4-BE49-F238E27FC236}">
                <a16:creationId xmlns:a16="http://schemas.microsoft.com/office/drawing/2014/main" id="{AD917EC3-CC38-95FE-E5E0-C3E034EB61FD}"/>
              </a:ext>
            </a:extLst>
          </p:cNvPr>
          <p:cNvSpPr>
            <a:spLocks noGrp="1"/>
          </p:cNvSpPr>
          <p:nvPr>
            <p:ph sz="quarter" idx="1"/>
          </p:nvPr>
        </p:nvSpPr>
        <p:spPr>
          <a:xfrm>
            <a:off x="403328" y="2060848"/>
            <a:ext cx="11233248" cy="4873752"/>
          </a:xfrm>
        </p:spPr>
        <p:txBody>
          <a:bodyPr/>
          <a:lstStyle/>
          <a:p>
            <a:r>
              <a:rPr lang="nl-NL" dirty="0"/>
              <a:t>Binnen de meetkunde werden in de Griekse wiskunde getallen vaak voorgesteld als lengten van lijnstukken en/of hun verhoudingen. Getallen waren ook altijd breuken.</a:t>
            </a:r>
          </a:p>
          <a:p>
            <a:r>
              <a:rPr lang="nl-NL" dirty="0"/>
              <a:t>In de loop der (klassieke) tijd zijn er ook een aantal verschillende – niet positionele – getalssystemen gebruikt. Soms met wel meer symbolen dan het Griekjes alfabet. Vergelijk dat met onze 10 symbolen….</a:t>
            </a:r>
          </a:p>
          <a:p>
            <a:r>
              <a:rPr lang="nl-NL" dirty="0"/>
              <a:t>Algebra zoals wij die nu kennen, kenden zij niet; alleen een vorm van “geometrische algebra”.  </a:t>
            </a:r>
          </a:p>
          <a:p>
            <a:r>
              <a:rPr lang="nl-NL" dirty="0"/>
              <a:t>De meetkundige aanpak van berekeningen van buiten de meetkunde  (mechanica, sterrenkunde) is tot in de renaissance gebruikelijk geweest.</a:t>
            </a:r>
          </a:p>
          <a:p>
            <a:endParaRPr lang="nl-NL" dirty="0"/>
          </a:p>
          <a:p>
            <a:r>
              <a:rPr lang="nl-NL" dirty="0"/>
              <a:t> </a:t>
            </a:r>
          </a:p>
        </p:txBody>
      </p:sp>
      <p:sp>
        <p:nvSpPr>
          <p:cNvPr id="4" name="Tijdelijke aanduiding voor dianummer 3">
            <a:extLst>
              <a:ext uri="{FF2B5EF4-FFF2-40B4-BE49-F238E27FC236}">
                <a16:creationId xmlns:a16="http://schemas.microsoft.com/office/drawing/2014/main" id="{B1BFC3C7-82CC-8CF6-8E3E-A309527A34E6}"/>
              </a:ext>
            </a:extLst>
          </p:cNvPr>
          <p:cNvSpPr>
            <a:spLocks noGrp="1"/>
          </p:cNvSpPr>
          <p:nvPr>
            <p:ph type="sldNum" sz="quarter" idx="15"/>
          </p:nvPr>
        </p:nvSpPr>
        <p:spPr/>
        <p:txBody>
          <a:bodyPr/>
          <a:lstStyle/>
          <a:p>
            <a:fld id="{528DF2CE-BAE9-4C0B-A3F3-E37A484A2053}" type="slidenum">
              <a:rPr lang="nl-NL" smtClean="0"/>
              <a:pPr/>
              <a:t>17</a:t>
            </a:fld>
            <a:endParaRPr lang="nl-NL"/>
          </a:p>
        </p:txBody>
      </p:sp>
    </p:spTree>
    <p:extLst>
      <p:ext uri="{BB962C8B-B14F-4D97-AF65-F5344CB8AC3E}">
        <p14:creationId xmlns:p14="http://schemas.microsoft.com/office/powerpoint/2010/main" val="339569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1">
                    <a:lumMod val="75000"/>
                  </a:schemeClr>
                </a:solidFill>
              </a:rPr>
              <a:t>Voorbeeld Geometrische algebra </a:t>
            </a:r>
            <a:br>
              <a:rPr lang="nl-NL" b="1" dirty="0">
                <a:solidFill>
                  <a:schemeClr val="accent1">
                    <a:lumMod val="75000"/>
                  </a:schemeClr>
                </a:solidFill>
              </a:rPr>
            </a:br>
            <a:r>
              <a:rPr lang="nl-NL" b="1" dirty="0">
                <a:solidFill>
                  <a:schemeClr val="accent1">
                    <a:lumMod val="75000"/>
                  </a:schemeClr>
                </a:solidFill>
              </a:rPr>
              <a:t>waarom is </a:t>
            </a:r>
            <a:r>
              <a:rPr lang="nl-NL" i="1" dirty="0">
                <a:solidFill>
                  <a:srgbClr val="FF0000"/>
                </a:solidFill>
              </a:rPr>
              <a:t>(x + y)</a:t>
            </a:r>
            <a:r>
              <a:rPr lang="nl-NL" baseline="30000" dirty="0">
                <a:solidFill>
                  <a:srgbClr val="FF0000"/>
                </a:solidFill>
              </a:rPr>
              <a:t>2 </a:t>
            </a:r>
            <a:r>
              <a:rPr lang="nl-NL" dirty="0">
                <a:solidFill>
                  <a:srgbClr val="FF0000"/>
                </a:solidFill>
              </a:rPr>
              <a:t> = </a:t>
            </a:r>
            <a:r>
              <a:rPr lang="nl-NL" i="1" dirty="0">
                <a:solidFill>
                  <a:srgbClr val="FF0000"/>
                </a:solidFill>
              </a:rPr>
              <a:t>x</a:t>
            </a:r>
            <a:r>
              <a:rPr lang="nl-NL" i="1" baseline="30000" dirty="0">
                <a:solidFill>
                  <a:srgbClr val="FF0000"/>
                </a:solidFill>
              </a:rPr>
              <a:t>2 </a:t>
            </a:r>
            <a:r>
              <a:rPr lang="nl-NL" i="1" dirty="0">
                <a:solidFill>
                  <a:srgbClr val="FF0000"/>
                </a:solidFill>
              </a:rPr>
              <a:t> + 2xy + y</a:t>
            </a:r>
            <a:r>
              <a:rPr lang="nl-NL" baseline="30000" dirty="0">
                <a:solidFill>
                  <a:srgbClr val="FF0000"/>
                </a:solidFill>
              </a:rPr>
              <a:t>2</a:t>
            </a:r>
            <a:r>
              <a:rPr lang="nl-NL" i="1" dirty="0">
                <a:solidFill>
                  <a:srgbClr val="FF0000"/>
                </a:solidFill>
              </a:rPr>
              <a:t> </a:t>
            </a:r>
            <a:br>
              <a:rPr lang="nl-NL" b="1" dirty="0">
                <a:solidFill>
                  <a:srgbClr val="FF0000"/>
                </a:solidFill>
              </a:rPr>
            </a:br>
            <a:r>
              <a:rPr lang="nl-NL" sz="2000" b="1" dirty="0">
                <a:solidFill>
                  <a:schemeClr val="accent1">
                    <a:lumMod val="75000"/>
                  </a:schemeClr>
                </a:solidFill>
              </a:rPr>
              <a:t> </a:t>
            </a:r>
          </a:p>
        </p:txBody>
      </p:sp>
      <p:sp>
        <p:nvSpPr>
          <p:cNvPr id="3" name="Tijdelijke aanduiding voor inhoud 2"/>
          <p:cNvSpPr>
            <a:spLocks noGrp="1"/>
          </p:cNvSpPr>
          <p:nvPr>
            <p:ph sz="quarter" idx="1"/>
          </p:nvPr>
        </p:nvSpPr>
        <p:spPr>
          <a:xfrm>
            <a:off x="1991544" y="1268760"/>
            <a:ext cx="8147248" cy="5277200"/>
          </a:xfrm>
        </p:spPr>
        <p:txBody>
          <a:bodyPr/>
          <a:lstStyle/>
          <a:p>
            <a:pPr>
              <a:buNone/>
            </a:pPr>
            <a:r>
              <a:rPr lang="nl-NL" i="1" dirty="0"/>
              <a:t> </a:t>
            </a:r>
          </a:p>
          <a:p>
            <a:pPr>
              <a:buNone/>
            </a:pPr>
            <a:r>
              <a:rPr lang="nl-NL" i="1" dirty="0"/>
              <a:t>De oppervlakte van het grote vierkant is (x + y)</a:t>
            </a:r>
            <a:r>
              <a:rPr lang="nl-NL" baseline="30000" dirty="0"/>
              <a:t>2</a:t>
            </a:r>
            <a:r>
              <a:rPr lang="nl-NL" i="1" dirty="0"/>
              <a:t> , </a:t>
            </a:r>
          </a:p>
          <a:p>
            <a:pPr>
              <a:buNone/>
            </a:pPr>
            <a:r>
              <a:rPr lang="nl-NL" i="1" dirty="0"/>
              <a:t>                                                maar ook gelijk aan</a:t>
            </a:r>
          </a:p>
          <a:p>
            <a:pPr>
              <a:buNone/>
            </a:pPr>
            <a:r>
              <a:rPr lang="nl-NL" i="1" dirty="0"/>
              <a:t>                                                x</a:t>
            </a:r>
            <a:r>
              <a:rPr lang="nl-NL" i="1" baseline="30000" dirty="0"/>
              <a:t>2 </a:t>
            </a:r>
            <a:r>
              <a:rPr lang="nl-NL" i="1" dirty="0"/>
              <a:t> + </a:t>
            </a:r>
            <a:r>
              <a:rPr lang="nl-NL" b="1" i="1" dirty="0" err="1">
                <a:solidFill>
                  <a:schemeClr val="accent3">
                    <a:lumMod val="60000"/>
                    <a:lumOff val="40000"/>
                  </a:schemeClr>
                </a:solidFill>
              </a:rPr>
              <a:t>xy</a:t>
            </a:r>
            <a:r>
              <a:rPr lang="nl-NL" b="1" i="1" dirty="0">
                <a:solidFill>
                  <a:schemeClr val="accent3">
                    <a:lumMod val="60000"/>
                    <a:lumOff val="40000"/>
                  </a:schemeClr>
                </a:solidFill>
              </a:rPr>
              <a:t> </a:t>
            </a:r>
            <a:r>
              <a:rPr lang="nl-NL" i="1" dirty="0"/>
              <a:t>+ </a:t>
            </a:r>
            <a:r>
              <a:rPr lang="nl-NL" b="1" i="1" dirty="0" err="1">
                <a:solidFill>
                  <a:schemeClr val="accent3">
                    <a:lumMod val="60000"/>
                    <a:lumOff val="40000"/>
                  </a:schemeClr>
                </a:solidFill>
              </a:rPr>
              <a:t>xy</a:t>
            </a:r>
            <a:r>
              <a:rPr lang="nl-NL" i="1" dirty="0"/>
              <a:t> + y</a:t>
            </a:r>
            <a:r>
              <a:rPr lang="nl-NL" baseline="30000" dirty="0"/>
              <a:t>2    </a:t>
            </a:r>
            <a:r>
              <a:rPr lang="nl-NL" i="1" baseline="30000" dirty="0"/>
              <a:t> </a:t>
            </a:r>
            <a:r>
              <a:rPr lang="nl-NL" baseline="30000" dirty="0"/>
              <a:t>                      </a:t>
            </a:r>
          </a:p>
          <a:p>
            <a:pPr>
              <a:buNone/>
            </a:pPr>
            <a:r>
              <a:rPr lang="nl-NL" i="1" baseline="30000" dirty="0"/>
              <a:t>                                                                       </a:t>
            </a:r>
            <a:r>
              <a:rPr lang="nl-NL" i="1" dirty="0"/>
              <a:t>Dus</a:t>
            </a:r>
            <a:r>
              <a:rPr lang="nl-NL" i="1" baseline="30000" dirty="0"/>
              <a:t>  </a:t>
            </a:r>
            <a:r>
              <a:rPr lang="nl-NL" i="1" dirty="0"/>
              <a:t>(x + y)</a:t>
            </a:r>
            <a:r>
              <a:rPr lang="nl-NL" baseline="30000" dirty="0"/>
              <a:t>2 </a:t>
            </a:r>
            <a:r>
              <a:rPr lang="nl-NL" dirty="0"/>
              <a:t> = </a:t>
            </a:r>
            <a:r>
              <a:rPr lang="nl-NL" i="1" dirty="0"/>
              <a:t>x</a:t>
            </a:r>
            <a:r>
              <a:rPr lang="nl-NL" i="1" baseline="30000" dirty="0"/>
              <a:t>2 </a:t>
            </a:r>
            <a:r>
              <a:rPr lang="nl-NL" i="1" dirty="0"/>
              <a:t> + 2xy + y</a:t>
            </a:r>
            <a:r>
              <a:rPr lang="nl-NL" baseline="30000" dirty="0"/>
              <a:t>2</a:t>
            </a:r>
            <a:r>
              <a:rPr lang="nl-NL" i="1" dirty="0"/>
              <a:t> y</a:t>
            </a:r>
            <a:r>
              <a:rPr lang="nl-NL" baseline="30000" dirty="0"/>
              <a:t>2</a:t>
            </a:r>
            <a:endParaRPr lang="nl-NL" i="1"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18</a:t>
            </a:fld>
            <a:endParaRPr lang="nl-NL"/>
          </a:p>
        </p:txBody>
      </p:sp>
      <p:sp>
        <p:nvSpPr>
          <p:cNvPr id="5" name="Rechthoek 4"/>
          <p:cNvSpPr/>
          <p:nvPr/>
        </p:nvSpPr>
        <p:spPr>
          <a:xfrm>
            <a:off x="2207568" y="2420888"/>
            <a:ext cx="3384376" cy="345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2207568" y="2420888"/>
            <a:ext cx="2304256" cy="2520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4511824" y="4941168"/>
            <a:ext cx="1058416" cy="9361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2351584" y="2060848"/>
            <a:ext cx="2952328" cy="3785652"/>
          </a:xfrm>
          <a:prstGeom prst="rect">
            <a:avLst/>
          </a:prstGeom>
          <a:noFill/>
        </p:spPr>
        <p:txBody>
          <a:bodyPr wrap="square" rtlCol="0">
            <a:spAutoFit/>
          </a:bodyPr>
          <a:lstStyle/>
          <a:p>
            <a:r>
              <a:rPr lang="nl-NL" b="1" i="1" dirty="0"/>
              <a:t>          x                          y</a:t>
            </a:r>
          </a:p>
          <a:p>
            <a:endParaRPr lang="nl-NL" b="1" i="1" dirty="0"/>
          </a:p>
          <a:p>
            <a:endParaRPr lang="nl-NL" b="1" i="1" dirty="0"/>
          </a:p>
          <a:p>
            <a:endParaRPr lang="nl-NL" b="1" i="1" dirty="0"/>
          </a:p>
          <a:p>
            <a:endParaRPr lang="nl-NL" b="1" i="1" dirty="0"/>
          </a:p>
          <a:p>
            <a:endParaRPr lang="nl-NL" b="1" i="1" dirty="0"/>
          </a:p>
          <a:p>
            <a:r>
              <a:rPr lang="nl-NL" b="1" i="1" dirty="0"/>
              <a:t>             x</a:t>
            </a:r>
            <a:r>
              <a:rPr lang="nl-NL" b="1" i="1" baseline="30000" dirty="0"/>
              <a:t>2                               </a:t>
            </a:r>
            <a:r>
              <a:rPr lang="nl-NL" b="1" i="1" dirty="0" err="1"/>
              <a:t>xy</a:t>
            </a:r>
            <a:r>
              <a:rPr lang="nl-NL" i="1" baseline="30000" dirty="0"/>
              <a:t> </a:t>
            </a:r>
          </a:p>
          <a:p>
            <a:endParaRPr lang="nl-NL" i="1" baseline="30000" dirty="0"/>
          </a:p>
          <a:p>
            <a:endParaRPr lang="nl-NL" i="1" baseline="30000" dirty="0"/>
          </a:p>
          <a:p>
            <a:endParaRPr lang="nl-NL" i="1" baseline="30000" dirty="0"/>
          </a:p>
          <a:p>
            <a:endParaRPr lang="nl-NL" i="1" baseline="30000" dirty="0"/>
          </a:p>
          <a:p>
            <a:endParaRPr lang="nl-NL" i="1" baseline="30000" dirty="0"/>
          </a:p>
          <a:p>
            <a:endParaRPr lang="nl-NL" i="1" baseline="30000" dirty="0"/>
          </a:p>
          <a:p>
            <a:endParaRPr lang="nl-NL" i="1" baseline="30000" dirty="0"/>
          </a:p>
          <a:p>
            <a:endParaRPr lang="nl-NL" i="1" baseline="30000" dirty="0"/>
          </a:p>
          <a:p>
            <a:r>
              <a:rPr lang="nl-NL" i="1" baseline="30000" dirty="0"/>
              <a:t>                </a:t>
            </a:r>
            <a:r>
              <a:rPr lang="nl-NL" b="1" i="1" dirty="0" err="1"/>
              <a:t>xy</a:t>
            </a:r>
            <a:r>
              <a:rPr lang="nl-NL" b="1" i="1" dirty="0"/>
              <a:t>                        y</a:t>
            </a:r>
            <a:r>
              <a:rPr lang="nl-NL" b="1" baseline="30000" dirty="0"/>
              <a:t>2</a:t>
            </a:r>
            <a:r>
              <a:rPr lang="nl-NL" b="1" i="1" dirty="0"/>
              <a:t>   </a:t>
            </a:r>
          </a:p>
        </p:txBody>
      </p:sp>
    </p:spTree>
    <p:extLst>
      <p:ext uri="{BB962C8B-B14F-4D97-AF65-F5344CB8AC3E}">
        <p14:creationId xmlns:p14="http://schemas.microsoft.com/office/powerpoint/2010/main" val="231022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1918442" y="617923"/>
                <a:ext cx="9362133" cy="6240077"/>
              </a:xfrm>
            </p:spPr>
            <p:txBody>
              <a:bodyPr>
                <a:normAutofit/>
              </a:bodyPr>
              <a:lstStyle/>
              <a:p>
                <a:r>
                  <a:rPr lang="nl-NL" dirty="0"/>
                  <a:t>Binnen de sekte van Pythagoras (rond 500 </a:t>
                </a:r>
                <a:r>
                  <a:rPr lang="nl-NL" dirty="0" err="1"/>
                  <a:t>vC</a:t>
                </a:r>
                <a:r>
                  <a:rPr lang="nl-NL" dirty="0"/>
                  <a:t>) vond men </a:t>
                </a:r>
                <a:r>
                  <a:rPr lang="nl-NL" u="sng" dirty="0"/>
                  <a:t>het bewijs</a:t>
                </a:r>
                <a:r>
                  <a:rPr lang="nl-NL" dirty="0"/>
                  <a:t> van de stelling van Pythagoras (die dus al 1200 jaar daarvoor bekend was). </a:t>
                </a:r>
              </a:p>
              <a:p>
                <a:endParaRPr lang="nl-NL" dirty="0"/>
              </a:p>
              <a:p>
                <a:endParaRPr lang="nl-NL" dirty="0"/>
              </a:p>
              <a:p>
                <a:endParaRPr lang="nl-NL" dirty="0"/>
              </a:p>
              <a:p>
                <a:r>
                  <a:rPr lang="nl-NL" dirty="0"/>
                  <a:t>Dat </a:t>
                </a:r>
                <a14:m>
                  <m:oMath xmlns:m="http://schemas.openxmlformats.org/officeDocument/2006/math">
                    <m:rad>
                      <m:radPr>
                        <m:degHide m:val="on"/>
                        <m:ctrlPr>
                          <a:rPr lang="nl-NL" i="1">
                            <a:latin typeface="Cambria Math" panose="02040503050406030204" pitchFamily="18" charset="0"/>
                            <a:ea typeface="Yu Gothic UI Light" panose="020B0300000000000000" pitchFamily="34" charset="-128"/>
                          </a:rPr>
                        </m:ctrlPr>
                      </m:radPr>
                      <m:deg/>
                      <m:e>
                        <m:r>
                          <a:rPr lang="nl-NL" i="1">
                            <a:latin typeface="Cambria Math" panose="02040503050406030204" pitchFamily="18" charset="0"/>
                            <a:ea typeface="Yu Gothic UI Light" panose="020B0300000000000000" pitchFamily="34" charset="-128"/>
                          </a:rPr>
                          <m:t>2</m:t>
                        </m:r>
                      </m:e>
                    </m:rad>
                    <m:r>
                      <a:rPr lang="nl-NL" i="1">
                        <a:latin typeface="Cambria Math" panose="02040503050406030204" pitchFamily="18" charset="0"/>
                        <a:ea typeface="Yu Gothic UI Light" panose="020B0300000000000000" pitchFamily="34" charset="-128"/>
                      </a:rPr>
                      <m:t> </m:t>
                    </m:r>
                  </m:oMath>
                </a14:m>
                <a:r>
                  <a:rPr lang="nl-NL" dirty="0"/>
                  <a:t> </a:t>
                </a:r>
                <a:r>
                  <a:rPr lang="nl-NL" u="sng" dirty="0"/>
                  <a:t>geen</a:t>
                </a:r>
                <a:r>
                  <a:rPr lang="nl-NL" dirty="0"/>
                  <a:t> meetbare lengte bleek te zijn (geen verhoudingsgetal, geen breuk) maar een </a:t>
                </a:r>
                <a:r>
                  <a:rPr lang="nl-NL" i="1" dirty="0"/>
                  <a:t>nieuw type getal </a:t>
                </a:r>
                <a:r>
                  <a:rPr lang="nl-NL" dirty="0"/>
                  <a:t>was een debacle in de eigen getalsfilosofie, maar wel (later) een triomf voor de menselijke geest. Het mocht toen absoluut niet wereldkundig gemaakt worden. (</a:t>
                </a:r>
                <a:r>
                  <a:rPr lang="nl-NL" dirty="0" err="1"/>
                  <a:t>Hippasus</a:t>
                </a:r>
                <a:r>
                  <a:rPr lang="nl-NL" dirty="0"/>
                  <a:t>).</a:t>
                </a:r>
              </a:p>
              <a:p>
                <a:r>
                  <a:rPr lang="nl-NL" dirty="0"/>
                  <a:t>Het bewijs dat </a:t>
                </a:r>
                <a14:m>
                  <m:oMath xmlns:m="http://schemas.openxmlformats.org/officeDocument/2006/math">
                    <m:rad>
                      <m:radPr>
                        <m:degHide m:val="on"/>
                        <m:ctrlPr>
                          <a:rPr lang="nl-NL" i="1">
                            <a:latin typeface="Cambria Math" panose="02040503050406030204" pitchFamily="18" charset="0"/>
                            <a:ea typeface="Yu Gothic UI Light" panose="020B0300000000000000" pitchFamily="34" charset="-128"/>
                          </a:rPr>
                        </m:ctrlPr>
                      </m:radPr>
                      <m:deg/>
                      <m:e>
                        <m:r>
                          <a:rPr lang="nl-NL" i="1">
                            <a:latin typeface="Cambria Math" panose="02040503050406030204" pitchFamily="18" charset="0"/>
                            <a:ea typeface="Yu Gothic UI Light" panose="020B0300000000000000" pitchFamily="34" charset="-128"/>
                          </a:rPr>
                          <m:t>2</m:t>
                        </m:r>
                      </m:e>
                    </m:rad>
                    <m:r>
                      <a:rPr lang="nl-NL" i="1">
                        <a:latin typeface="Cambria Math" panose="02040503050406030204" pitchFamily="18" charset="0"/>
                        <a:ea typeface="Yu Gothic UI Light" panose="020B0300000000000000" pitchFamily="34" charset="-128"/>
                      </a:rPr>
                      <m:t> </m:t>
                    </m:r>
                  </m:oMath>
                </a14:m>
                <a:r>
                  <a:rPr lang="nl-NL" dirty="0"/>
                  <a:t> geen breuk kan zijn, is erg fraai !</a:t>
                </a:r>
                <a:endParaRPr lang="nl-NL" b="1" dirty="0"/>
              </a:p>
              <a:p>
                <a:r>
                  <a:rPr lang="nl-NL" dirty="0"/>
                  <a:t>Binnen de sekte ontwikkelde men ook het begrip “perfect  getal”, dat is een geheel getal dat gelijk is aan de som van zijn delers (1, 6, 28, 496,…).</a:t>
                </a:r>
              </a:p>
              <a:p>
                <a:endParaRPr lang="nl-NL" dirty="0"/>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1918442" y="617923"/>
                <a:ext cx="9362133" cy="6240077"/>
              </a:xfrm>
              <a:blipFill>
                <a:blip r:embed="rId3"/>
                <a:stretch>
                  <a:fillRect l="-326" t="-781" b="-98"/>
                </a:stretch>
              </a:blipFill>
            </p:spPr>
            <p:txBody>
              <a:bodyPr/>
              <a:lstStyle/>
              <a:p>
                <a:r>
                  <a:rPr lang="nl-NL">
                    <a:noFill/>
                  </a:rPr>
                  <a:t> </a:t>
                </a:r>
              </a:p>
            </p:txBody>
          </p:sp>
        </mc:Fallback>
      </mc:AlternateContent>
      <p:sp>
        <p:nvSpPr>
          <p:cNvPr id="4" name="Tijdelijke aanduiding voor dianummer 3"/>
          <p:cNvSpPr>
            <a:spLocks noGrp="1"/>
          </p:cNvSpPr>
          <p:nvPr>
            <p:ph type="sldNum" sz="quarter" idx="15"/>
          </p:nvPr>
        </p:nvSpPr>
        <p:spPr/>
        <p:txBody>
          <a:bodyPr/>
          <a:lstStyle/>
          <a:p>
            <a:fld id="{528DF2CE-BAE9-4C0B-A3F3-E37A484A2053}" type="slidenum">
              <a:rPr lang="nl-NL" smtClean="0"/>
              <a:pPr/>
              <a:t>19</a:t>
            </a:fld>
            <a:endParaRPr lang="nl-NL"/>
          </a:p>
        </p:txBody>
      </p:sp>
      <p:pic>
        <p:nvPicPr>
          <p:cNvPr id="5" name="Afbeelding 4" descr="06fbd4b73f7c4a534d650050ab75c019.jpg"/>
          <p:cNvPicPr/>
          <p:nvPr/>
        </p:nvPicPr>
        <p:blipFill>
          <a:blip r:embed="rId4" cstate="print"/>
          <a:srcRect t="25000"/>
          <a:stretch>
            <a:fillRect/>
          </a:stretch>
        </p:blipFill>
        <p:spPr>
          <a:xfrm>
            <a:off x="7666549" y="1569713"/>
            <a:ext cx="1656184" cy="1296144"/>
          </a:xfrm>
          <a:prstGeom prst="rect">
            <a:avLst/>
          </a:prstGeom>
        </p:spPr>
      </p:pic>
      <p:sp>
        <p:nvSpPr>
          <p:cNvPr id="6" name="Tekstvak 5"/>
          <p:cNvSpPr txBox="1"/>
          <p:nvPr/>
        </p:nvSpPr>
        <p:spPr>
          <a:xfrm>
            <a:off x="9004134" y="1915395"/>
            <a:ext cx="504056" cy="369332"/>
          </a:xfrm>
          <a:prstGeom prst="rect">
            <a:avLst/>
          </a:prstGeom>
          <a:solidFill>
            <a:schemeClr val="bg1"/>
          </a:solidFill>
        </p:spPr>
        <p:txBody>
          <a:bodyPr wrap="square" rtlCol="0">
            <a:spAutoFit/>
          </a:bodyPr>
          <a:lstStyle/>
          <a:p>
            <a:r>
              <a:rPr lang="nl-NL" b="1" dirty="0"/>
              <a:t> 1</a:t>
            </a:r>
          </a:p>
        </p:txBody>
      </p:sp>
      <p:sp>
        <p:nvSpPr>
          <p:cNvPr id="7" name="Tekstvak 6"/>
          <p:cNvSpPr txBox="1"/>
          <p:nvPr/>
        </p:nvSpPr>
        <p:spPr>
          <a:xfrm>
            <a:off x="8344067" y="2604112"/>
            <a:ext cx="301147" cy="400110"/>
          </a:xfrm>
          <a:prstGeom prst="rect">
            <a:avLst/>
          </a:prstGeom>
          <a:solidFill>
            <a:schemeClr val="bg1">
              <a:lumMod val="95000"/>
            </a:schemeClr>
          </a:solidFill>
        </p:spPr>
        <p:txBody>
          <a:bodyPr wrap="square" rtlCol="0">
            <a:spAutoFit/>
          </a:bodyPr>
          <a:lstStyle/>
          <a:p>
            <a:r>
              <a:rPr lang="nl-NL" sz="2000" b="1" dirty="0">
                <a:ln>
                  <a:solidFill>
                    <a:schemeClr val="bg1"/>
                  </a:solidFill>
                </a:ln>
              </a:rPr>
              <a:t>1</a:t>
            </a:r>
          </a:p>
        </p:txBody>
      </p:sp>
      <p:sp>
        <p:nvSpPr>
          <p:cNvPr id="8" name="Titel 7"/>
          <p:cNvSpPr txBox="1">
            <a:spLocks noGrp="1"/>
          </p:cNvSpPr>
          <p:nvPr>
            <p:ph type="title"/>
          </p:nvPr>
        </p:nvSpPr>
        <p:spPr>
          <a:xfrm>
            <a:off x="2188339" y="184576"/>
            <a:ext cx="7467600" cy="584775"/>
          </a:xfrm>
          <a:prstGeom prst="rect">
            <a:avLst/>
          </a:prstGeom>
          <a:noFill/>
        </p:spPr>
        <p:txBody>
          <a:bodyPr wrap="square" rtlCol="0">
            <a:spAutoFit/>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endParaRPr lang="nl-NL" dirty="0"/>
          </a:p>
        </p:txBody>
      </p:sp>
      <p:sp>
        <p:nvSpPr>
          <p:cNvPr id="9" name="Tekstvak 8"/>
          <p:cNvSpPr txBox="1"/>
          <p:nvPr/>
        </p:nvSpPr>
        <p:spPr>
          <a:xfrm>
            <a:off x="7990585" y="1730729"/>
            <a:ext cx="504056" cy="369332"/>
          </a:xfrm>
          <a:prstGeom prst="rect">
            <a:avLst/>
          </a:prstGeom>
          <a:solidFill>
            <a:schemeClr val="bg1"/>
          </a:solidFill>
        </p:spPr>
        <p:txBody>
          <a:bodyPr wrap="square" rtlCol="0">
            <a:spAutoFit/>
          </a:bodyPr>
          <a:lstStyle/>
          <a:p>
            <a:r>
              <a:rPr lang="nl-NL" dirty="0"/>
              <a:t>√2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9536" y="0"/>
            <a:ext cx="8147248" cy="1143000"/>
          </a:xfrm>
        </p:spPr>
        <p:txBody>
          <a:bodyPr>
            <a:normAutofit/>
          </a:bodyPr>
          <a:lstStyle/>
          <a:p>
            <a:r>
              <a:rPr lang="nl-NL" sz="3600" dirty="0">
                <a:solidFill>
                  <a:schemeClr val="tx1"/>
                </a:solidFill>
                <a:latin typeface="Yu Gothic UI Light" panose="020B0300000000000000" pitchFamily="34" charset="-128"/>
                <a:ea typeface="Yu Gothic UI Light" panose="020B0300000000000000" pitchFamily="34" charset="-128"/>
              </a:rPr>
              <a:t>H</a:t>
            </a:r>
            <a:r>
              <a:rPr lang="nl-NL" sz="3600" b="1" dirty="0">
                <a:solidFill>
                  <a:schemeClr val="tx1"/>
                </a:solidFill>
                <a:latin typeface="Yu Gothic UI Light" panose="020B0300000000000000" pitchFamily="34" charset="-128"/>
                <a:ea typeface="Yu Gothic UI Light" panose="020B0300000000000000" pitchFamily="34" charset="-128"/>
              </a:rPr>
              <a:t>erkomst van het woord wiskunde</a:t>
            </a:r>
          </a:p>
        </p:txBody>
      </p:sp>
      <p:sp>
        <p:nvSpPr>
          <p:cNvPr id="3" name="Tijdelijke aanduiding voor inhoud 2"/>
          <p:cNvSpPr>
            <a:spLocks noGrp="1"/>
          </p:cNvSpPr>
          <p:nvPr>
            <p:ph sz="quarter" idx="1"/>
          </p:nvPr>
        </p:nvSpPr>
        <p:spPr>
          <a:xfrm>
            <a:off x="1919536" y="1412776"/>
            <a:ext cx="7920880" cy="5445224"/>
          </a:xfrm>
        </p:spPr>
        <p:txBody>
          <a:bodyPr>
            <a:normAutofit/>
          </a:bodyPr>
          <a:lstStyle/>
          <a:p>
            <a:r>
              <a:rPr lang="nl-NL" dirty="0"/>
              <a:t>Mathematica is afgeleid van het Griekse woord </a:t>
            </a:r>
            <a:r>
              <a:rPr lang="nl-NL" dirty="0" err="1"/>
              <a:t>mathema</a:t>
            </a:r>
            <a:r>
              <a:rPr lang="nl-NL" i="1" dirty="0"/>
              <a:t> (</a:t>
            </a:r>
            <a:r>
              <a:rPr lang="el-GR" i="1" dirty="0"/>
              <a:t>μάθημα</a:t>
            </a:r>
            <a:r>
              <a:rPr lang="nl-NL" i="1" dirty="0"/>
              <a:t>) </a:t>
            </a:r>
            <a:r>
              <a:rPr lang="nl-NL" dirty="0"/>
              <a:t>dat ‘wetenschap’, ‘kennis’ of ‘het leren’ betekent. Aristoteles, 4</a:t>
            </a:r>
            <a:r>
              <a:rPr lang="nl-NL" baseline="30000" dirty="0"/>
              <a:t>e</a:t>
            </a:r>
            <a:r>
              <a:rPr lang="nl-NL" dirty="0"/>
              <a:t> eeuw v. Chr., noemde het “de wetenschap van de hoeveelheid”.</a:t>
            </a:r>
          </a:p>
          <a:p>
            <a:pPr>
              <a:buNone/>
            </a:pPr>
            <a:endParaRPr lang="nl-NL" dirty="0"/>
          </a:p>
          <a:p>
            <a:r>
              <a:rPr lang="nl-NL" dirty="0"/>
              <a:t>Wiskunde komt van </a:t>
            </a:r>
            <a:r>
              <a:rPr lang="nl-NL" i="1" dirty="0" err="1"/>
              <a:t>wisconst</a:t>
            </a:r>
            <a:r>
              <a:rPr lang="nl-NL" i="1" dirty="0"/>
              <a:t>; </a:t>
            </a:r>
            <a:r>
              <a:rPr lang="nl-NL" dirty="0"/>
              <a:t>dit woord is bedacht door Simon </a:t>
            </a:r>
            <a:r>
              <a:rPr lang="nl-NL" dirty="0" err="1"/>
              <a:t>Stevin</a:t>
            </a:r>
            <a:r>
              <a:rPr lang="nl-NL" dirty="0"/>
              <a:t> rond 1600 en betekent: de kunst van het gewisse, het zekere. </a:t>
            </a:r>
          </a:p>
          <a:p>
            <a:endParaRPr lang="nl-NL" dirty="0"/>
          </a:p>
          <a:p>
            <a:endParaRPr lang="nl-NL" sz="2000" dirty="0"/>
          </a:p>
          <a:p>
            <a:endParaRPr lang="nl-NL" i="1"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2</a:t>
            </a:fld>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5374" y="125760"/>
            <a:ext cx="7467600" cy="1143000"/>
          </a:xfrm>
        </p:spPr>
        <p:txBody>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b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br>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Euclides van </a:t>
            </a:r>
            <a:r>
              <a:rPr lang="nl-NL" sz="3200" dirty="0">
                <a:solidFill>
                  <a:schemeClr val="accent1">
                    <a:lumMod val="75000"/>
                  </a:schemeClr>
                </a:solidFill>
                <a:latin typeface="Yu Gothic UI Light" panose="020B0300000000000000" pitchFamily="34" charset="-128"/>
                <a:ea typeface="Yu Gothic UI Light" panose="020B0300000000000000" pitchFamily="34" charset="-128"/>
              </a:rPr>
              <a:t>Alexandri</a:t>
            </a:r>
            <a:r>
              <a:rPr lang="nl-NL" sz="3200" dirty="0">
                <a:solidFill>
                  <a:srgbClr val="FF0000"/>
                </a:solidFill>
                <a:latin typeface="Yu Gothic UI Light" panose="020B0300000000000000" pitchFamily="34" charset="-128"/>
                <a:ea typeface="Yu Gothic UI Light" panose="020B0300000000000000" pitchFamily="34" charset="-128"/>
              </a:rPr>
              <a:t>ë</a:t>
            </a:r>
            <a:r>
              <a:rPr lang="nl-NL" sz="3200" dirty="0">
                <a:solidFill>
                  <a:schemeClr val="accent1">
                    <a:lumMod val="75000"/>
                  </a:schemeClr>
                </a:solidFill>
                <a:latin typeface="Yu Gothic UI Light" panose="020B0300000000000000" pitchFamily="34" charset="-128"/>
                <a:ea typeface="Yu Gothic UI Light" panose="020B0300000000000000" pitchFamily="34" charset="-128"/>
              </a:rPr>
              <a:t> </a:t>
            </a:r>
            <a:r>
              <a:rPr lang="nl-NL" sz="3200" dirty="0">
                <a:solidFill>
                  <a:srgbClr val="FF0000"/>
                </a:solidFill>
              </a:rPr>
              <a:t> (ca. 300 </a:t>
            </a:r>
            <a:r>
              <a:rPr lang="nl-NL" sz="3200" dirty="0" err="1">
                <a:solidFill>
                  <a:srgbClr val="FF0000"/>
                </a:solidFill>
              </a:rPr>
              <a:t>vC</a:t>
            </a:r>
            <a:r>
              <a:rPr lang="nl-NL" sz="3200" dirty="0">
                <a:solidFill>
                  <a:srgbClr val="FF0000"/>
                </a:solidFill>
              </a:rPr>
              <a:t>)</a:t>
            </a:r>
            <a:endParaRPr lang="nl-NL" dirty="0">
              <a:solidFill>
                <a:srgbClr val="FF0000"/>
              </a:solidFill>
            </a:endParaRPr>
          </a:p>
        </p:txBody>
      </p:sp>
      <p:sp>
        <p:nvSpPr>
          <p:cNvPr id="3" name="Tijdelijke aanduiding voor inhoud 2"/>
          <p:cNvSpPr>
            <a:spLocks noGrp="1"/>
          </p:cNvSpPr>
          <p:nvPr>
            <p:ph sz="quarter" idx="1"/>
          </p:nvPr>
        </p:nvSpPr>
        <p:spPr>
          <a:xfrm>
            <a:off x="1736324" y="1210451"/>
            <a:ext cx="9371384" cy="6120680"/>
          </a:xfrm>
        </p:spPr>
        <p:txBody>
          <a:bodyPr>
            <a:normAutofit fontScale="62500" lnSpcReduction="20000"/>
          </a:bodyPr>
          <a:lstStyle/>
          <a:p>
            <a:pPr>
              <a:buNone/>
            </a:pPr>
            <a:endParaRPr lang="nl-NL" b="1" dirty="0">
              <a:solidFill>
                <a:srgbClr val="FF0000"/>
              </a:solidFill>
            </a:endParaRPr>
          </a:p>
          <a:p>
            <a:pPr>
              <a:buNone/>
            </a:pPr>
            <a:endParaRPr lang="nl-NL" b="1" dirty="0">
              <a:solidFill>
                <a:srgbClr val="FF0000"/>
              </a:solidFill>
            </a:endParaRPr>
          </a:p>
          <a:p>
            <a:endParaRPr lang="nl-NL" b="1" dirty="0">
              <a:solidFill>
                <a:srgbClr val="FF0000"/>
              </a:solidFill>
            </a:endParaRPr>
          </a:p>
          <a:p>
            <a:endParaRPr lang="nl-NL" b="1" dirty="0">
              <a:solidFill>
                <a:srgbClr val="FF0000"/>
              </a:solidFill>
            </a:endParaRPr>
          </a:p>
          <a:p>
            <a:endParaRPr lang="nl-NL" b="1" dirty="0">
              <a:solidFill>
                <a:srgbClr val="FF0000"/>
              </a:solidFill>
            </a:endParaRPr>
          </a:p>
          <a:p>
            <a:endParaRPr lang="nl-NL" b="1" dirty="0">
              <a:solidFill>
                <a:srgbClr val="FF0000"/>
              </a:solidFill>
            </a:endParaRPr>
          </a:p>
          <a:p>
            <a:endParaRPr lang="nl-NL" b="1" dirty="0">
              <a:solidFill>
                <a:srgbClr val="FF0000"/>
              </a:solidFill>
            </a:endParaRPr>
          </a:p>
          <a:p>
            <a:endParaRPr lang="nl-NL" b="1" dirty="0">
              <a:solidFill>
                <a:srgbClr val="FF0000"/>
              </a:solidFill>
            </a:endParaRPr>
          </a:p>
          <a:p>
            <a:pPr>
              <a:buNone/>
            </a:pPr>
            <a:r>
              <a:rPr lang="nl-NL" b="1" dirty="0">
                <a:solidFill>
                  <a:srgbClr val="FF0000"/>
                </a:solidFill>
              </a:rPr>
              <a:t>                            </a:t>
            </a:r>
          </a:p>
          <a:p>
            <a:pPr>
              <a:buNone/>
            </a:pPr>
            <a:r>
              <a:rPr lang="nl-NL" sz="2000" b="1" dirty="0">
                <a:solidFill>
                  <a:srgbClr val="FF0000"/>
                </a:solidFill>
              </a:rPr>
              <a:t>	</a:t>
            </a:r>
          </a:p>
          <a:p>
            <a:pPr>
              <a:buNone/>
            </a:pPr>
            <a:endParaRPr lang="nl-NL" b="1" dirty="0"/>
          </a:p>
          <a:p>
            <a:pPr>
              <a:buNone/>
            </a:pPr>
            <a:r>
              <a:rPr lang="nl-NL" b="1" dirty="0"/>
              <a:t> </a:t>
            </a:r>
          </a:p>
          <a:p>
            <a:pPr>
              <a:buNone/>
            </a:pPr>
            <a:endParaRPr lang="nl-NL" b="1" dirty="0"/>
          </a:p>
          <a:p>
            <a:pPr>
              <a:buNone/>
            </a:pPr>
            <a:r>
              <a:rPr lang="nl-NL" b="1" dirty="0"/>
              <a:t> </a:t>
            </a:r>
          </a:p>
          <a:p>
            <a:pPr>
              <a:buNone/>
            </a:pPr>
            <a:endParaRPr lang="nl-NL" b="1" dirty="0"/>
          </a:p>
          <a:p>
            <a:pPr>
              <a:buNone/>
            </a:pPr>
            <a:endParaRPr lang="nl-NL" b="1" dirty="0"/>
          </a:p>
          <a:p>
            <a:pPr>
              <a:buNone/>
            </a:pPr>
            <a:endParaRPr lang="nl-NL" sz="5000" dirty="0"/>
          </a:p>
          <a:p>
            <a:pPr>
              <a:buNone/>
            </a:pPr>
            <a:r>
              <a:rPr lang="nl-NL" sz="4400" dirty="0" err="1"/>
              <a:t>Oxyrhinchus</a:t>
            </a:r>
            <a:r>
              <a:rPr lang="nl-NL" sz="4400" dirty="0"/>
              <a:t> papyrus</a:t>
            </a:r>
            <a:r>
              <a:rPr lang="nl-NL" sz="4400" dirty="0">
                <a:solidFill>
                  <a:srgbClr val="FF0000"/>
                </a:solidFill>
              </a:rPr>
              <a:t> </a:t>
            </a:r>
            <a:r>
              <a:rPr lang="nl-NL" sz="4400" dirty="0"/>
              <a:t>editie van de </a:t>
            </a:r>
            <a:r>
              <a:rPr lang="nl-NL" sz="4400" i="1" dirty="0"/>
              <a:t>Elementen</a:t>
            </a:r>
            <a:r>
              <a:rPr lang="nl-NL" sz="4400" dirty="0"/>
              <a:t>, </a:t>
            </a:r>
            <a:r>
              <a:rPr lang="nl-NL" sz="4400" dirty="0" err="1"/>
              <a:t>plm</a:t>
            </a:r>
            <a:r>
              <a:rPr lang="nl-NL" sz="4400" dirty="0"/>
              <a:t> 100 </a:t>
            </a:r>
            <a:r>
              <a:rPr lang="nl-NL" sz="4400" i="1" dirty="0" err="1"/>
              <a:t>n</a:t>
            </a:r>
            <a:r>
              <a:rPr lang="nl-NL" sz="4400" dirty="0" err="1"/>
              <a:t>C</a:t>
            </a:r>
            <a:r>
              <a:rPr lang="nl-NL" sz="4400" dirty="0"/>
              <a:t>; het oudste “origineel”, gevonden in 1896).</a:t>
            </a:r>
          </a:p>
          <a:p>
            <a:pPr>
              <a:buNone/>
            </a:pPr>
            <a:r>
              <a:rPr lang="nl-NL" sz="3800" dirty="0"/>
              <a:t>				</a:t>
            </a:r>
            <a:r>
              <a:rPr lang="nl-NL" sz="5000" dirty="0"/>
              <a:t>         </a:t>
            </a:r>
          </a:p>
          <a:p>
            <a:pPr>
              <a:buNone/>
            </a:pPr>
            <a:r>
              <a:rPr lang="nl-NL" b="1" dirty="0">
                <a:solidFill>
                  <a:srgbClr val="FF0000"/>
                </a:solidFill>
              </a:rPr>
              <a:t> </a:t>
            </a:r>
          </a:p>
        </p:txBody>
      </p:sp>
      <p:pic>
        <p:nvPicPr>
          <p:cNvPr id="4" name="Afbeelding 3" descr="Euclid.jpg"/>
          <p:cNvPicPr/>
          <p:nvPr/>
        </p:nvPicPr>
        <p:blipFill>
          <a:blip r:embed="rId3" cstate="print"/>
          <a:stretch>
            <a:fillRect/>
          </a:stretch>
        </p:blipFill>
        <p:spPr>
          <a:xfrm>
            <a:off x="2207568" y="3140968"/>
            <a:ext cx="2088232" cy="2520280"/>
          </a:xfrm>
          <a:prstGeom prst="rect">
            <a:avLst/>
          </a:prstGeom>
        </p:spPr>
      </p:pic>
      <p:pic>
        <p:nvPicPr>
          <p:cNvPr id="5" name="Afbeelding 4" descr="P._Oxy._I_29.jpg"/>
          <p:cNvPicPr/>
          <p:nvPr/>
        </p:nvPicPr>
        <p:blipFill>
          <a:blip r:embed="rId4" cstate="print"/>
          <a:stretch>
            <a:fillRect/>
          </a:stretch>
        </p:blipFill>
        <p:spPr>
          <a:xfrm>
            <a:off x="4439816" y="2996952"/>
            <a:ext cx="3168352" cy="2736304"/>
          </a:xfrm>
          <a:prstGeom prst="rect">
            <a:avLst/>
          </a:prstGeom>
        </p:spPr>
      </p:pic>
      <p:sp>
        <p:nvSpPr>
          <p:cNvPr id="7" name="Tijdelijke aanduiding voor dianummer 6"/>
          <p:cNvSpPr>
            <a:spLocks noGrp="1"/>
          </p:cNvSpPr>
          <p:nvPr>
            <p:ph type="sldNum" sz="quarter" idx="15"/>
          </p:nvPr>
        </p:nvSpPr>
        <p:spPr/>
        <p:txBody>
          <a:bodyPr/>
          <a:lstStyle/>
          <a:p>
            <a:fld id="{528DF2CE-BAE9-4C0B-A3F3-E37A484A2053}" type="slidenum">
              <a:rPr lang="nl-NL" smtClean="0"/>
              <a:pPr/>
              <a:t>20</a:t>
            </a:fld>
            <a:endParaRPr lang="nl-NL"/>
          </a:p>
        </p:txBody>
      </p:sp>
      <p:pic>
        <p:nvPicPr>
          <p:cNvPr id="10" name="Afbeelding 9" descr="Greek_Colonization--1600x1200-.png"/>
          <p:cNvPicPr>
            <a:picLocks noChangeAspect="1"/>
          </p:cNvPicPr>
          <p:nvPr/>
        </p:nvPicPr>
        <p:blipFill>
          <a:blip r:embed="rId5" cstate="print"/>
          <a:srcRect l="52308"/>
          <a:stretch>
            <a:fillRect/>
          </a:stretch>
        </p:blipFill>
        <p:spPr>
          <a:xfrm>
            <a:off x="2135560" y="3140968"/>
            <a:ext cx="2160240" cy="2570512"/>
          </a:xfrm>
          <a:prstGeom prst="rect">
            <a:avLst/>
          </a:prstGeom>
          <a:solidFill>
            <a:srgbClr val="0070C0"/>
          </a:solidFill>
        </p:spPr>
      </p:pic>
      <p:sp>
        <p:nvSpPr>
          <p:cNvPr id="9" name="Ovaal 8"/>
          <p:cNvSpPr/>
          <p:nvPr/>
        </p:nvSpPr>
        <p:spPr>
          <a:xfrm>
            <a:off x="3575720" y="5229200"/>
            <a:ext cx="144016" cy="14401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p:cNvSpPr txBox="1"/>
          <p:nvPr/>
        </p:nvSpPr>
        <p:spPr>
          <a:xfrm>
            <a:off x="935374" y="1254505"/>
            <a:ext cx="10057170" cy="1846659"/>
          </a:xfrm>
          <a:prstGeom prst="rect">
            <a:avLst/>
          </a:prstGeom>
          <a:noFill/>
        </p:spPr>
        <p:txBody>
          <a:bodyPr wrap="square" rtlCol="0">
            <a:spAutoFit/>
          </a:bodyPr>
          <a:lstStyle/>
          <a:p>
            <a:pPr>
              <a:buNone/>
            </a:pPr>
            <a:r>
              <a:rPr lang="nl-NL" sz="2400" dirty="0"/>
              <a:t>Auteur van de </a:t>
            </a:r>
            <a:r>
              <a:rPr lang="nl-NL" sz="2400" i="1" dirty="0"/>
              <a:t>“Elementen”, </a:t>
            </a:r>
            <a:r>
              <a:rPr lang="nl-NL" sz="2400" dirty="0"/>
              <a:t>dat</a:t>
            </a:r>
            <a:r>
              <a:rPr lang="nl-NL" sz="2400" i="1" dirty="0"/>
              <a:t> </a:t>
            </a:r>
            <a:r>
              <a:rPr lang="nl-NL" sz="2400" dirty="0"/>
              <a:t>al de toen bekende wiskunde bevat. Het is het meest geraadpleegde wetenschappelijk werk ooit.</a:t>
            </a:r>
          </a:p>
          <a:p>
            <a:pPr>
              <a:buNone/>
            </a:pPr>
            <a:r>
              <a:rPr lang="nl-NL" sz="2400" dirty="0"/>
              <a:t>We weten alleen dat hij wiskunde onderwees  aan de Academie van Alexandrië  en raadsman van het museum en de bibliotheek was. </a:t>
            </a:r>
          </a:p>
          <a:p>
            <a:endParaRPr lang="nl-NL" dirty="0"/>
          </a:p>
        </p:txBody>
      </p:sp>
      <p:pic>
        <p:nvPicPr>
          <p:cNvPr id="12" name="Afbeelding 11" descr="II.5"/>
          <p:cNvPicPr/>
          <p:nvPr/>
        </p:nvPicPr>
        <p:blipFill>
          <a:blip r:embed="rId6" cstate="print"/>
          <a:srcRect/>
          <a:stretch>
            <a:fillRect/>
          </a:stretch>
        </p:blipFill>
        <p:spPr bwMode="auto">
          <a:xfrm>
            <a:off x="7608168" y="3717032"/>
            <a:ext cx="2819400" cy="1600200"/>
          </a:xfrm>
          <a:prstGeom prst="rect">
            <a:avLst/>
          </a:prstGeom>
          <a:noFill/>
          <a:ln w="9525">
            <a:noFill/>
            <a:miter lim="800000"/>
            <a:headEnd/>
            <a:tailEnd/>
          </a:ln>
        </p:spPr>
      </p:pic>
      <p:sp>
        <p:nvSpPr>
          <p:cNvPr id="13" name="Ovaal 12"/>
          <p:cNvSpPr/>
          <p:nvPr/>
        </p:nvSpPr>
        <p:spPr>
          <a:xfrm>
            <a:off x="3575720" y="5445224"/>
            <a:ext cx="144016" cy="14401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anim calcmode="lin" valueType="num">
                                      <p:cBhvr additive="base">
                                        <p:cTn id="3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188640"/>
            <a:ext cx="7467600" cy="1143000"/>
          </a:xfrm>
        </p:spPr>
        <p:txBody>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endParaRPr lang="nl-NL" b="1" dirty="0">
              <a:solidFill>
                <a:srgbClr val="FF0000"/>
              </a:solidFill>
            </a:endParaRPr>
          </a:p>
        </p:txBody>
      </p:sp>
      <p:sp>
        <p:nvSpPr>
          <p:cNvPr id="3" name="Tijdelijke aanduiding voor inhoud 2"/>
          <p:cNvSpPr>
            <a:spLocks noGrp="1"/>
          </p:cNvSpPr>
          <p:nvPr>
            <p:ph sz="quarter" idx="1"/>
          </p:nvPr>
        </p:nvSpPr>
        <p:spPr>
          <a:xfrm>
            <a:off x="1981200" y="1412776"/>
            <a:ext cx="7467600" cy="5445224"/>
          </a:xfrm>
        </p:spPr>
        <p:txBody>
          <a:bodyPr>
            <a:normAutofit fontScale="92500" lnSpcReduction="20000"/>
          </a:bodyPr>
          <a:lstStyle/>
          <a:p>
            <a:pPr>
              <a:buNone/>
            </a:pPr>
            <a:r>
              <a:rPr lang="nl-NL" dirty="0"/>
              <a:t>De </a:t>
            </a:r>
            <a:r>
              <a:rPr lang="nl-NL" i="1" dirty="0"/>
              <a:t>Elementen</a:t>
            </a:r>
            <a:r>
              <a:rPr lang="nl-NL" dirty="0"/>
              <a:t> is geheel opgezet volgens stringente richtlijnen van </a:t>
            </a:r>
            <a:r>
              <a:rPr lang="nl-NL" b="1" dirty="0"/>
              <a:t>Plato en Aristoteles</a:t>
            </a:r>
            <a:r>
              <a:rPr lang="nl-NL" dirty="0"/>
              <a:t>. </a:t>
            </a:r>
          </a:p>
          <a:p>
            <a:pPr>
              <a:buNone/>
            </a:pPr>
            <a:r>
              <a:rPr lang="nl-NL" dirty="0"/>
              <a:t>Ter illustratie van de aanpak; een</a:t>
            </a:r>
          </a:p>
          <a:p>
            <a:pPr>
              <a:buNone/>
            </a:pPr>
            <a:r>
              <a:rPr lang="nl-NL" b="1" dirty="0">
                <a:solidFill>
                  <a:srgbClr val="FF0000"/>
                </a:solidFill>
              </a:rPr>
              <a:t>Algemeenheid</a:t>
            </a:r>
            <a:r>
              <a:rPr lang="nl-NL" dirty="0"/>
              <a:t>: </a:t>
            </a:r>
            <a:r>
              <a:rPr lang="nl-NL" i="1" dirty="0"/>
              <a:t>Dingen die aan een ander ding gelijk zijn, zijn ook aan elkaar gelijk (</a:t>
            </a:r>
            <a:r>
              <a:rPr lang="nl-NL" dirty="0"/>
              <a:t>als</a:t>
            </a:r>
            <a:r>
              <a:rPr lang="nl-NL" i="1" dirty="0"/>
              <a:t> a = c </a:t>
            </a:r>
            <a:r>
              <a:rPr lang="nl-NL" dirty="0"/>
              <a:t>e</a:t>
            </a:r>
            <a:r>
              <a:rPr lang="nl-NL" i="1" dirty="0"/>
              <a:t>n b = c, </a:t>
            </a:r>
            <a:r>
              <a:rPr lang="nl-NL" dirty="0"/>
              <a:t>dan is </a:t>
            </a:r>
            <a:r>
              <a:rPr lang="nl-NL" i="1" dirty="0"/>
              <a:t>a = b)</a:t>
            </a:r>
            <a:r>
              <a:rPr lang="nl-NL" dirty="0"/>
              <a:t>.</a:t>
            </a:r>
          </a:p>
          <a:p>
            <a:pPr>
              <a:buNone/>
            </a:pPr>
            <a:r>
              <a:rPr lang="nl-NL" b="1" dirty="0">
                <a:solidFill>
                  <a:srgbClr val="FF0000"/>
                </a:solidFill>
              </a:rPr>
              <a:t>Definitie:  </a:t>
            </a:r>
            <a:r>
              <a:rPr lang="nl-NL" i="1" dirty="0"/>
              <a:t>Een lijn is een breedteloze lengte.</a:t>
            </a:r>
            <a:endParaRPr lang="nl-NL" b="1" i="1" dirty="0"/>
          </a:p>
          <a:p>
            <a:pPr>
              <a:buNone/>
            </a:pPr>
            <a:r>
              <a:rPr lang="nl-NL" b="1" dirty="0">
                <a:solidFill>
                  <a:schemeClr val="accent1">
                    <a:lumMod val="75000"/>
                  </a:schemeClr>
                </a:solidFill>
              </a:rPr>
              <a:t>Axioma (5e):</a:t>
            </a:r>
            <a:r>
              <a:rPr lang="nl-NL" dirty="0"/>
              <a:t> </a:t>
            </a:r>
            <a:r>
              <a:rPr lang="nl-NL" b="1" i="1" dirty="0"/>
              <a:t> </a:t>
            </a:r>
            <a:r>
              <a:rPr lang="nl-NL" i="1" dirty="0"/>
              <a:t>In een plat vlak gaat door een punt buiten een oneindige rechte lijn precies één rechte lijn die de ander niet snijdt. </a:t>
            </a:r>
          </a:p>
          <a:p>
            <a:pPr>
              <a:buNone/>
            </a:pPr>
            <a:endParaRPr lang="nl-NL" dirty="0"/>
          </a:p>
          <a:p>
            <a:pPr>
              <a:buNone/>
            </a:pPr>
            <a:r>
              <a:rPr lang="nl-NL" dirty="0"/>
              <a:t>Er bestaat ook een Niet-euclidische Meetkunde, die axioma 5 niet in het repertoire heeft (</a:t>
            </a:r>
            <a:r>
              <a:rPr lang="nl-NL" dirty="0" err="1"/>
              <a:t>Gauss</a:t>
            </a:r>
            <a:r>
              <a:rPr lang="nl-NL" dirty="0"/>
              <a:t>, </a:t>
            </a:r>
            <a:r>
              <a:rPr lang="nl-NL" dirty="0" err="1"/>
              <a:t>Riemann</a:t>
            </a:r>
            <a:r>
              <a:rPr lang="nl-NL" dirty="0"/>
              <a:t>).</a:t>
            </a:r>
          </a:p>
          <a:p>
            <a:pPr>
              <a:buNone/>
            </a:pPr>
            <a:r>
              <a:rPr lang="nl-NL" dirty="0"/>
              <a:t> </a:t>
            </a:r>
            <a:br>
              <a:rPr lang="nl-NL" b="1" dirty="0"/>
            </a:br>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21</a:t>
            </a:fld>
            <a:endParaRPr lang="nl-NL"/>
          </a:p>
        </p:txBody>
      </p:sp>
      <p:cxnSp>
        <p:nvCxnSpPr>
          <p:cNvPr id="6" name="Rechte verbindingslijn 5"/>
          <p:cNvCxnSpPr/>
          <p:nvPr/>
        </p:nvCxnSpPr>
        <p:spPr>
          <a:xfrm flipV="1">
            <a:off x="1524000" y="3717032"/>
            <a:ext cx="9144000" cy="2808312"/>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0" name="Ovaal 9"/>
          <p:cNvSpPr/>
          <p:nvPr/>
        </p:nvSpPr>
        <p:spPr>
          <a:xfrm flipV="1">
            <a:off x="6816080" y="5733256"/>
            <a:ext cx="144016" cy="144016"/>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p:cNvCxnSpPr/>
          <p:nvPr/>
        </p:nvCxnSpPr>
        <p:spPr>
          <a:xfrm flipV="1">
            <a:off x="1847528" y="4653136"/>
            <a:ext cx="8820472" cy="2736304"/>
          </a:xfrm>
          <a:prstGeom prst="line">
            <a:avLst/>
          </a:prstGeom>
          <a:ln w="4445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3" presetClass="exit" presetSubtype="10" fill="hold" nodeType="withEffect">
                                  <p:stCondLst>
                                    <p:cond delay="0"/>
                                  </p:stCondLst>
                                  <p:childTnLst>
                                    <p:animEffect transition="out" filter="blinds(horizontal)">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2" presetClass="entr" presetSubtype="4" fill="hold" nodeType="with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additive="base">
                                        <p:cTn id="6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416" y="-162272"/>
            <a:ext cx="7467600" cy="1143000"/>
          </a:xfrm>
        </p:spPr>
        <p:txBody>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endParaRPr lang="nl-NL" b="1" dirty="0">
              <a:solidFill>
                <a:srgbClr val="FF0000"/>
              </a:solidFill>
            </a:endParaRPr>
          </a:p>
        </p:txBody>
      </p:sp>
      <mc:AlternateContent xmlns:mc="http://schemas.openxmlformats.org/markup-compatibility/2006" xmlns:a14="http://schemas.microsoft.com/office/drawing/2010/main">
        <mc:Choice Requires="a14">
          <p:sp>
            <p:nvSpPr>
              <p:cNvPr id="3" name="Tijdelijke aanduiding voor inhoud 2"/>
              <p:cNvSpPr>
                <a:spLocks noGrp="1"/>
              </p:cNvSpPr>
              <p:nvPr>
                <p:ph sz="quarter" idx="1"/>
              </p:nvPr>
            </p:nvSpPr>
            <p:spPr>
              <a:xfrm>
                <a:off x="839416" y="980728"/>
                <a:ext cx="10153128" cy="6048672"/>
              </a:xfrm>
            </p:spPr>
            <p:txBody>
              <a:bodyPr>
                <a:normAutofit fontScale="85000" lnSpcReduction="10000"/>
              </a:bodyPr>
              <a:lstStyle/>
              <a:p>
                <a:pPr>
                  <a:buNone/>
                </a:pPr>
                <a:r>
                  <a:rPr lang="nl-NL" sz="3400" dirty="0"/>
                  <a:t>Onderwerpen uit de 13 boeken van de </a:t>
                </a:r>
                <a:r>
                  <a:rPr lang="nl-NL" sz="3400" i="1" dirty="0"/>
                  <a:t>Elementen, </a:t>
                </a:r>
                <a:r>
                  <a:rPr lang="nl-NL" sz="3400" dirty="0"/>
                  <a:t>o.a</a:t>
                </a:r>
                <a:r>
                  <a:rPr lang="nl-NL" sz="3400" i="1" dirty="0"/>
                  <a:t>.:</a:t>
                </a:r>
                <a:r>
                  <a:rPr lang="nl-NL" sz="3400" dirty="0"/>
                  <a:t> </a:t>
                </a:r>
              </a:p>
              <a:p>
                <a:r>
                  <a:rPr lang="nl-NL" sz="3400" dirty="0"/>
                  <a:t>verhoudingen, vlakke meetkunde en ruimte meetkunde,</a:t>
                </a:r>
              </a:p>
              <a:p>
                <a:r>
                  <a:rPr lang="nl-NL" sz="3400" dirty="0"/>
                  <a:t>theorie over de gulden snede,</a:t>
                </a:r>
              </a:p>
              <a:p>
                <a:r>
                  <a:rPr lang="nl-NL" sz="3400" dirty="0"/>
                  <a:t>de aanpak van de kwadratische vergelijking,</a:t>
                </a:r>
              </a:p>
              <a:p>
                <a:r>
                  <a:rPr lang="nl-NL" sz="3400" dirty="0"/>
                  <a:t>het bewijs dat er oneindig veel priemgetallen bestaan.</a:t>
                </a:r>
              </a:p>
              <a:p>
                <a:r>
                  <a:rPr lang="nl-NL" sz="3400" dirty="0"/>
                  <a:t>Stelling 36 boek IX:</a:t>
                </a:r>
              </a:p>
              <a:p>
                <a14:m>
                  <m:oMath xmlns:m="http://schemas.openxmlformats.org/officeDocument/2006/math">
                    <m:sSup>
                      <m:sSupPr>
                        <m:ctrlPr>
                          <a:rPr lang="nl-NL" sz="3400" i="1">
                            <a:latin typeface="Cambria Math" panose="02040503050406030204" pitchFamily="18" charset="0"/>
                          </a:rPr>
                        </m:ctrlPr>
                      </m:sSupPr>
                      <m:e>
                        <m:r>
                          <m:rPr>
                            <m:nor/>
                          </m:rPr>
                          <a:rPr lang="nl-NL" sz="3400" dirty="0"/>
                          <m:t>als</m:t>
                        </m:r>
                        <m:r>
                          <m:rPr>
                            <m:nor/>
                          </m:rPr>
                          <a:rPr lang="nl-NL" sz="3400" dirty="0"/>
                          <m:t> </m:t>
                        </m:r>
                        <m:r>
                          <m:rPr>
                            <m:nor/>
                          </m:rPr>
                          <a:rPr lang="nl-NL" sz="3400" dirty="0"/>
                          <m:t>k</m:t>
                        </m:r>
                        <m:r>
                          <m:rPr>
                            <m:nor/>
                          </m:rPr>
                          <a:rPr lang="nl-NL" sz="3400" dirty="0"/>
                          <m:t> </m:t>
                        </m:r>
                        <m:r>
                          <m:rPr>
                            <m:nor/>
                          </m:rPr>
                          <a:rPr lang="nl-NL" sz="3400" dirty="0"/>
                          <m:t>een</m:t>
                        </m:r>
                        <m:r>
                          <m:rPr>
                            <m:nor/>
                          </m:rPr>
                          <a:rPr lang="nl-NL" sz="3400" dirty="0"/>
                          <m:t> </m:t>
                        </m:r>
                        <m:r>
                          <m:rPr>
                            <m:nor/>
                          </m:rPr>
                          <a:rPr lang="nl-NL" sz="3400" dirty="0"/>
                          <m:t>priemgetal</m:t>
                        </m:r>
                        <m:r>
                          <m:rPr>
                            <m:nor/>
                          </m:rPr>
                          <a:rPr lang="nl-NL" sz="3400" dirty="0"/>
                          <m:t> </m:t>
                        </m:r>
                        <m:r>
                          <m:rPr>
                            <m:nor/>
                          </m:rPr>
                          <a:rPr lang="nl-NL" sz="3400" dirty="0"/>
                          <m:t>is</m:t>
                        </m:r>
                        <m:r>
                          <m:rPr>
                            <m:nor/>
                          </m:rPr>
                          <a:rPr lang="nl-NL" sz="3400" dirty="0"/>
                          <m:t>, </m:t>
                        </m:r>
                        <m:r>
                          <m:rPr>
                            <m:nor/>
                          </m:rPr>
                          <a:rPr lang="nl-NL" sz="3400" dirty="0"/>
                          <m:t>dan</m:t>
                        </m:r>
                        <m:r>
                          <m:rPr>
                            <m:nor/>
                          </m:rPr>
                          <a:rPr lang="nl-NL" sz="3400" dirty="0"/>
                          <m:t> </m:t>
                        </m:r>
                        <m:r>
                          <m:rPr>
                            <m:nor/>
                          </m:rPr>
                          <a:rPr lang="nl-NL" sz="3400" dirty="0"/>
                          <m:t>is</m:t>
                        </m:r>
                        <m:r>
                          <m:rPr>
                            <m:nor/>
                          </m:rPr>
                          <a:rPr lang="nl-NL" sz="3400" dirty="0"/>
                          <m:t>  </m:t>
                        </m:r>
                        <m:r>
                          <a:rPr lang="nl-NL" sz="3400" i="1">
                            <a:latin typeface="Cambria Math" panose="02040503050406030204" pitchFamily="18" charset="0"/>
                          </a:rPr>
                          <m:t>2</m:t>
                        </m:r>
                      </m:e>
                      <m:sup>
                        <m:r>
                          <a:rPr lang="nl-NL" sz="3400" i="1">
                            <a:latin typeface="Cambria Math" panose="02040503050406030204" pitchFamily="18" charset="0"/>
                          </a:rPr>
                          <m:t>𝑘</m:t>
                        </m:r>
                        <m:r>
                          <a:rPr lang="nl-NL" sz="3400" i="1">
                            <a:latin typeface="Cambria Math" panose="02040503050406030204" pitchFamily="18" charset="0"/>
                          </a:rPr>
                          <m:t>−1</m:t>
                        </m:r>
                      </m:sup>
                    </m:sSup>
                  </m:oMath>
                </a14:m>
                <a:r>
                  <a:rPr lang="nl-NL" sz="3400" dirty="0"/>
                  <a:t>(</a:t>
                </a:r>
                <a14:m>
                  <m:oMath xmlns:m="http://schemas.openxmlformats.org/officeDocument/2006/math">
                    <m:sSup>
                      <m:sSupPr>
                        <m:ctrlPr>
                          <a:rPr lang="nl-NL" sz="3400" i="1" dirty="0">
                            <a:latin typeface="Cambria Math" panose="02040503050406030204" pitchFamily="18" charset="0"/>
                          </a:rPr>
                        </m:ctrlPr>
                      </m:sSupPr>
                      <m:e>
                        <m:r>
                          <a:rPr lang="nl-NL" sz="3400" i="1" dirty="0">
                            <a:latin typeface="Cambria Math" panose="02040503050406030204" pitchFamily="18" charset="0"/>
                          </a:rPr>
                          <m:t>2</m:t>
                        </m:r>
                      </m:e>
                      <m:sup>
                        <m:r>
                          <a:rPr lang="nl-NL" sz="3400" i="1" dirty="0">
                            <a:latin typeface="Cambria Math" panose="02040503050406030204" pitchFamily="18" charset="0"/>
                          </a:rPr>
                          <m:t>𝑘</m:t>
                        </m:r>
                      </m:sup>
                    </m:sSup>
                    <m:r>
                      <a:rPr lang="nl-NL" sz="3400" dirty="0">
                        <a:latin typeface="Cambria Math" panose="02040503050406030204" pitchFamily="18" charset="0"/>
                      </a:rPr>
                      <m:t>−1)</m:t>
                    </m:r>
                  </m:oMath>
                </a14:m>
                <a:r>
                  <a:rPr lang="nl-NL" sz="3400" dirty="0"/>
                  <a:t> een perfect getal. </a:t>
                </a:r>
              </a:p>
              <a:p>
                <a:r>
                  <a:rPr lang="nl-NL" sz="3400" dirty="0"/>
                  <a:t>Pm: loopt overigens mis bij </a:t>
                </a:r>
                <a:r>
                  <a:rPr lang="nl-NL" sz="3400" i="1" dirty="0"/>
                  <a:t>k</a:t>
                </a:r>
                <a:r>
                  <a:rPr lang="nl-NL" sz="3400" dirty="0"/>
                  <a:t> = 11. Een extra eis is dat </a:t>
                </a:r>
                <a14:m>
                  <m:oMath xmlns:m="http://schemas.openxmlformats.org/officeDocument/2006/math">
                    <m:sSup>
                      <m:sSupPr>
                        <m:ctrlPr>
                          <a:rPr lang="nl-NL" sz="3400" i="1" dirty="0">
                            <a:latin typeface="Cambria Math" panose="02040503050406030204" pitchFamily="18" charset="0"/>
                          </a:rPr>
                        </m:ctrlPr>
                      </m:sSupPr>
                      <m:e>
                        <m:r>
                          <a:rPr lang="nl-NL" sz="3400" i="1" dirty="0">
                            <a:latin typeface="Cambria Math" panose="02040503050406030204" pitchFamily="18" charset="0"/>
                          </a:rPr>
                          <m:t>2</m:t>
                        </m:r>
                      </m:e>
                      <m:sup>
                        <m:r>
                          <a:rPr lang="nl-NL" sz="3400" i="1" dirty="0">
                            <a:latin typeface="Cambria Math" panose="02040503050406030204" pitchFamily="18" charset="0"/>
                          </a:rPr>
                          <m:t>𝑘</m:t>
                        </m:r>
                      </m:sup>
                    </m:sSup>
                    <m:r>
                      <a:rPr lang="nl-NL" sz="3400" dirty="0">
                        <a:latin typeface="Cambria Math" panose="02040503050406030204" pitchFamily="18" charset="0"/>
                      </a:rPr>
                      <m:t>−1</m:t>
                    </m:r>
                  </m:oMath>
                </a14:m>
                <a:r>
                  <a:rPr lang="nl-NL" sz="3400" dirty="0"/>
                  <a:t> ook priem moet zijn.</a:t>
                </a:r>
              </a:p>
              <a:p>
                <a:r>
                  <a:rPr lang="nl-NL" sz="3400" dirty="0"/>
                  <a:t>Euclides gebruikte het parallel-axioma pas laat in zijn boeken. Het kon kennelijk ook lang zonder. Was het wel onmisbaar…..?</a:t>
                </a:r>
                <a:endParaRPr lang="nl-NL" dirty="0"/>
              </a:p>
              <a:p>
                <a:pPr>
                  <a:buNone/>
                </a:pPr>
                <a:endParaRPr lang="nl-NL" dirty="0"/>
              </a:p>
              <a:p>
                <a:pPr>
                  <a:buNone/>
                </a:pPr>
                <a:endParaRPr lang="nl-NL" sz="2900" b="1" i="1" dirty="0">
                  <a:solidFill>
                    <a:schemeClr val="accent1">
                      <a:lumMod val="75000"/>
                    </a:schemeClr>
                  </a:solidFill>
                </a:endParaRPr>
              </a:p>
            </p:txBody>
          </p:sp>
        </mc:Choice>
        <mc:Fallback xmlns="">
          <p:sp>
            <p:nvSpPr>
              <p:cNvPr id="3" name="Tijdelijke aanduiding voor inhoud 2"/>
              <p:cNvSpPr>
                <a:spLocks noGrp="1" noRot="1" noChangeAspect="1" noMove="1" noResize="1" noEditPoints="1" noAdjustHandles="1" noChangeArrowheads="1" noChangeShapeType="1" noTextEdit="1"/>
              </p:cNvSpPr>
              <p:nvPr>
                <p:ph sz="quarter" idx="1"/>
              </p:nvPr>
            </p:nvSpPr>
            <p:spPr>
              <a:xfrm>
                <a:off x="839416" y="980728"/>
                <a:ext cx="10153128" cy="6048672"/>
              </a:xfrm>
              <a:blipFill>
                <a:blip r:embed="rId3"/>
                <a:stretch>
                  <a:fillRect l="-1321" t="-1815" r="-661" b="-302"/>
                </a:stretch>
              </a:blipFill>
            </p:spPr>
            <p:txBody>
              <a:bodyPr/>
              <a:lstStyle/>
              <a:p>
                <a:r>
                  <a:rPr lang="nl-NL">
                    <a:noFill/>
                  </a:rPr>
                  <a:t> </a:t>
                </a:r>
              </a:p>
            </p:txBody>
          </p:sp>
        </mc:Fallback>
      </mc:AlternateContent>
      <p:sp>
        <p:nvSpPr>
          <p:cNvPr id="4" name="Tijdelijke aanduiding voor dianummer 3"/>
          <p:cNvSpPr>
            <a:spLocks noGrp="1"/>
          </p:cNvSpPr>
          <p:nvPr>
            <p:ph type="sldNum" sz="quarter" idx="15"/>
          </p:nvPr>
        </p:nvSpPr>
        <p:spPr/>
        <p:txBody>
          <a:bodyPr/>
          <a:lstStyle/>
          <a:p>
            <a:fld id="{528DF2CE-BAE9-4C0B-A3F3-E37A484A2053}" type="slidenum">
              <a:rPr lang="nl-NL" smtClean="0"/>
              <a:pPr/>
              <a:t>22</a:t>
            </a:fld>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ero_img084.jpg"/>
          <p:cNvPicPr/>
          <p:nvPr/>
        </p:nvPicPr>
        <p:blipFill>
          <a:blip r:embed="rId3" cstate="print"/>
          <a:stretch>
            <a:fillRect/>
          </a:stretch>
        </p:blipFill>
        <p:spPr>
          <a:xfrm>
            <a:off x="2135560" y="2636912"/>
            <a:ext cx="1800200" cy="2160240"/>
          </a:xfrm>
          <a:prstGeom prst="rect">
            <a:avLst/>
          </a:prstGeom>
        </p:spPr>
      </p:pic>
      <p:pic>
        <p:nvPicPr>
          <p:cNvPr id="16" name="Afbeelding 15" descr="Greek_Colonization--1600x1200-.png"/>
          <p:cNvPicPr>
            <a:picLocks noChangeAspect="1"/>
          </p:cNvPicPr>
          <p:nvPr/>
        </p:nvPicPr>
        <p:blipFill>
          <a:blip r:embed="rId4" cstate="print"/>
          <a:srcRect l="36923" t="13555" r="23077" b="-305"/>
          <a:stretch>
            <a:fillRect/>
          </a:stretch>
        </p:blipFill>
        <p:spPr>
          <a:xfrm>
            <a:off x="2135560" y="2564904"/>
            <a:ext cx="2047728" cy="2520280"/>
          </a:xfrm>
          <a:prstGeom prst="rect">
            <a:avLst/>
          </a:prstGeom>
          <a:solidFill>
            <a:srgbClr val="0070C0"/>
          </a:solidFill>
        </p:spPr>
      </p:pic>
      <p:sp>
        <p:nvSpPr>
          <p:cNvPr id="2" name="Titel 1"/>
          <p:cNvSpPr>
            <a:spLocks noGrp="1"/>
          </p:cNvSpPr>
          <p:nvPr>
            <p:ph type="title"/>
          </p:nvPr>
        </p:nvSpPr>
        <p:spPr>
          <a:xfrm>
            <a:off x="1991544" y="-348662"/>
            <a:ext cx="7467600" cy="1728192"/>
          </a:xfrm>
        </p:spPr>
        <p:txBody>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br>
              <a:rPr lang="nl-NL" b="1" dirty="0">
                <a:solidFill>
                  <a:schemeClr val="accent1">
                    <a:lumMod val="75000"/>
                  </a:schemeClr>
                </a:solidFill>
                <a:latin typeface="Yu Gothic UI Light" panose="020B0300000000000000" pitchFamily="34" charset="-128"/>
                <a:ea typeface="Yu Gothic UI Light" panose="020B0300000000000000" pitchFamily="34" charset="-128"/>
              </a:rPr>
            </a:br>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Archimedes van </a:t>
            </a:r>
            <a:r>
              <a:rPr lang="nl-NL" sz="3200" b="1" dirty="0" err="1">
                <a:solidFill>
                  <a:schemeClr val="accent1">
                    <a:lumMod val="75000"/>
                  </a:schemeClr>
                </a:solidFill>
                <a:latin typeface="Yu Gothic UI Light" panose="020B0300000000000000" pitchFamily="34" charset="-128"/>
                <a:ea typeface="Yu Gothic UI Light" panose="020B0300000000000000" pitchFamily="34" charset="-128"/>
              </a:rPr>
              <a:t>Seracuse</a:t>
            </a:r>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 </a:t>
            </a:r>
            <a:r>
              <a:rPr lang="nl-NL" sz="2400" dirty="0">
                <a:solidFill>
                  <a:srgbClr val="C00000"/>
                </a:solidFill>
              </a:rPr>
              <a:t>(287? - 212) </a:t>
            </a:r>
          </a:p>
        </p:txBody>
      </p:sp>
      <p:sp>
        <p:nvSpPr>
          <p:cNvPr id="102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nl-NL">
              <a:latin typeface="Arial" pitchFamily="34" charset="0"/>
              <a:cs typeface="Arial" pitchFamily="34" charset="0"/>
            </a:endParaRPr>
          </a:p>
        </p:txBody>
      </p:sp>
      <p:sp>
        <p:nvSpPr>
          <p:cNvPr id="1027" name="Rectangle 3"/>
          <p:cNvSpPr>
            <a:spLocks noChangeArrowheads="1"/>
          </p:cNvSpPr>
          <p:nvPr/>
        </p:nvSpPr>
        <p:spPr bwMode="auto">
          <a:xfrm>
            <a:off x="1524001" y="1118672"/>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nl-NL">
              <a:latin typeface="Arial" pitchFamily="34" charset="0"/>
              <a:cs typeface="Arial" pitchFamily="34" charset="0"/>
            </a:endParaRPr>
          </a:p>
        </p:txBody>
      </p:sp>
      <p:sp>
        <p:nvSpPr>
          <p:cNvPr id="11" name="Tekstvak 10"/>
          <p:cNvSpPr txBox="1"/>
          <p:nvPr/>
        </p:nvSpPr>
        <p:spPr>
          <a:xfrm>
            <a:off x="4404328" y="1411187"/>
            <a:ext cx="6912768" cy="2677656"/>
          </a:xfrm>
          <a:prstGeom prst="rect">
            <a:avLst/>
          </a:prstGeom>
          <a:noFill/>
        </p:spPr>
        <p:txBody>
          <a:bodyPr wrap="square" rtlCol="0">
            <a:spAutoFit/>
          </a:bodyPr>
          <a:lstStyle/>
          <a:p>
            <a:r>
              <a:rPr lang="nl-NL" sz="2400" dirty="0"/>
              <a:t>Afbeelding ? Waarschijnlijk Koning </a:t>
            </a:r>
            <a:r>
              <a:rPr lang="nl-NL" sz="2400" dirty="0" err="1"/>
              <a:t>Archidamos</a:t>
            </a:r>
            <a:r>
              <a:rPr lang="nl-NL" sz="2400" dirty="0"/>
              <a:t> III van Sparta.</a:t>
            </a:r>
          </a:p>
          <a:p>
            <a:r>
              <a:rPr lang="nl-NL" sz="2400" dirty="0"/>
              <a:t>De grootste wiskundige uit de klassieke oudheid, zowel theoretisch als praktisch.</a:t>
            </a:r>
          </a:p>
          <a:p>
            <a:r>
              <a:rPr lang="nl-NL" sz="2400" dirty="0"/>
              <a:t> </a:t>
            </a:r>
          </a:p>
          <a:p>
            <a:endParaRPr lang="nl-NL" sz="2400" dirty="0"/>
          </a:p>
          <a:p>
            <a:endParaRPr lang="nl-NL" sz="2400" dirty="0"/>
          </a:p>
        </p:txBody>
      </p:sp>
      <p:sp>
        <p:nvSpPr>
          <p:cNvPr id="12" name="Tijdelijke aanduiding voor dianummer 11"/>
          <p:cNvSpPr>
            <a:spLocks noGrp="1"/>
          </p:cNvSpPr>
          <p:nvPr>
            <p:ph type="sldNum" sz="quarter" idx="15"/>
          </p:nvPr>
        </p:nvSpPr>
        <p:spPr/>
        <p:txBody>
          <a:bodyPr/>
          <a:lstStyle/>
          <a:p>
            <a:fld id="{528DF2CE-BAE9-4C0B-A3F3-E37A484A2053}" type="slidenum">
              <a:rPr lang="nl-NL" smtClean="0"/>
              <a:pPr/>
              <a:t>23</a:t>
            </a:fld>
            <a:endParaRPr lang="nl-NL"/>
          </a:p>
        </p:txBody>
      </p:sp>
      <p:sp>
        <p:nvSpPr>
          <p:cNvPr id="13" name="Ovaal 12"/>
          <p:cNvSpPr/>
          <p:nvPr/>
        </p:nvSpPr>
        <p:spPr>
          <a:xfrm>
            <a:off x="2567608" y="4005064"/>
            <a:ext cx="144016" cy="14401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4475448" y="3224879"/>
            <a:ext cx="6768752" cy="1200329"/>
          </a:xfrm>
          <a:prstGeom prst="rect">
            <a:avLst/>
          </a:prstGeom>
          <a:noFill/>
        </p:spPr>
        <p:txBody>
          <a:bodyPr wrap="square" rtlCol="0">
            <a:spAutoFit/>
          </a:bodyPr>
          <a:lstStyle/>
          <a:p>
            <a:r>
              <a:rPr lang="nl-NL" sz="2400" dirty="0"/>
              <a:t>We beperken ons (helaas) tot drie meesterwerken van dit wiskundig en werktuigbouwkundig genie.</a:t>
            </a:r>
          </a:p>
        </p:txBody>
      </p:sp>
      <p:sp>
        <p:nvSpPr>
          <p:cNvPr id="3" name="Tekstvak 2">
            <a:extLst>
              <a:ext uri="{FF2B5EF4-FFF2-40B4-BE49-F238E27FC236}">
                <a16:creationId xmlns:a16="http://schemas.microsoft.com/office/drawing/2014/main" id="{6EEA5208-1793-2098-0F08-C69117319E5F}"/>
              </a:ext>
            </a:extLst>
          </p:cNvPr>
          <p:cNvSpPr txBox="1"/>
          <p:nvPr/>
        </p:nvSpPr>
        <p:spPr>
          <a:xfrm>
            <a:off x="4410936" y="4311290"/>
            <a:ext cx="5832648" cy="1938992"/>
          </a:xfrm>
          <a:prstGeom prst="rect">
            <a:avLst/>
          </a:prstGeom>
          <a:noFill/>
        </p:spPr>
        <p:txBody>
          <a:bodyPr wrap="square" rtlCol="0">
            <a:spAutoFit/>
          </a:bodyPr>
          <a:lstStyle/>
          <a:p>
            <a:r>
              <a:rPr lang="nl-NL" sz="2400" dirty="0"/>
              <a:t>Dus niets over de spiraal van Archimedes, de schroef van Archimedes, de Wet van Archimedes, zijn hefboomtheorie, vele ingenieuze oorlogswapens.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3"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hidden"/>
                                      </p:to>
                                    </p:set>
                                  </p:childTnLst>
                                </p:cTn>
                              </p:par>
                              <p:par>
                                <p:cTn id="35" presetID="2" presetClass="entr" presetSubtype="4" fill="hold" nodeType="with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additive="base">
                                        <p:cTn id="3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 calcmode="lin" valueType="num">
                                      <p:cBhvr additive="base">
                                        <p:cTn id="4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9"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nl-NL">
              <a:latin typeface="Arial" pitchFamily="34" charset="0"/>
              <a:cs typeface="Arial" pitchFamily="34" charset="0"/>
            </a:endParaRPr>
          </a:p>
        </p:txBody>
      </p:sp>
      <p:sp>
        <p:nvSpPr>
          <p:cNvPr id="1027" name="Rectangle 3"/>
          <p:cNvSpPr>
            <a:spLocks noChangeArrowheads="1"/>
          </p:cNvSpPr>
          <p:nvPr/>
        </p:nvSpPr>
        <p:spPr bwMode="auto">
          <a:xfrm>
            <a:off x="1524001" y="1118672"/>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nl-NL">
              <a:latin typeface="Arial" pitchFamily="34" charset="0"/>
              <a:cs typeface="Arial" pitchFamily="34" charset="0"/>
            </a:endParaRPr>
          </a:p>
        </p:txBody>
      </p:sp>
      <p:sp>
        <p:nvSpPr>
          <p:cNvPr id="12" name="Tijdelijke aanduiding voor dianummer 11"/>
          <p:cNvSpPr>
            <a:spLocks noGrp="1"/>
          </p:cNvSpPr>
          <p:nvPr>
            <p:ph type="sldNum" sz="quarter" idx="15"/>
          </p:nvPr>
        </p:nvSpPr>
        <p:spPr/>
        <p:txBody>
          <a:bodyPr/>
          <a:lstStyle/>
          <a:p>
            <a:fld id="{528DF2CE-BAE9-4C0B-A3F3-E37A484A2053}" type="slidenum">
              <a:rPr lang="nl-NL" smtClean="0"/>
              <a:pPr/>
              <a:t>24</a:t>
            </a:fld>
            <a:endParaRPr lang="nl-NL"/>
          </a:p>
        </p:txBody>
      </p:sp>
      <p:sp>
        <p:nvSpPr>
          <p:cNvPr id="18" name="Tekstvak 17"/>
          <p:cNvSpPr txBox="1"/>
          <p:nvPr/>
        </p:nvSpPr>
        <p:spPr>
          <a:xfrm>
            <a:off x="1919536" y="1237571"/>
            <a:ext cx="8919152" cy="523220"/>
          </a:xfrm>
          <a:prstGeom prst="rect">
            <a:avLst/>
          </a:prstGeom>
          <a:noFill/>
        </p:spPr>
        <p:txBody>
          <a:bodyPr wrap="square" rtlCol="0">
            <a:spAutoFit/>
          </a:bodyPr>
          <a:lstStyle/>
          <a:p>
            <a:r>
              <a:rPr lang="nl-NL" sz="2400" dirty="0"/>
              <a:t>1. De waarde van het getal </a:t>
            </a:r>
            <a:r>
              <a:rPr lang="el-GR" sz="2800" dirty="0">
                <a:solidFill>
                  <a:srgbClr val="002060"/>
                </a:solidFill>
                <a:latin typeface="Times New Roman"/>
                <a:cs typeface="Times New Roman"/>
              </a:rPr>
              <a:t>π </a:t>
            </a:r>
            <a:r>
              <a:rPr lang="nl-NL" sz="2400" i="1" dirty="0"/>
              <a:t> </a:t>
            </a:r>
            <a:r>
              <a:rPr lang="nl-NL" sz="2400" dirty="0"/>
              <a:t>ligt tussen        en</a:t>
            </a:r>
            <a:r>
              <a:rPr lang="nl-NL" sz="2000" dirty="0"/>
              <a:t> </a:t>
            </a:r>
          </a:p>
        </p:txBody>
      </p:sp>
      <p:sp>
        <p:nvSpPr>
          <p:cNvPr id="44" name="Tekstvak 43"/>
          <p:cNvSpPr txBox="1"/>
          <p:nvPr/>
        </p:nvSpPr>
        <p:spPr>
          <a:xfrm>
            <a:off x="4062571" y="2375905"/>
            <a:ext cx="5976664" cy="400110"/>
          </a:xfrm>
          <a:prstGeom prst="rect">
            <a:avLst/>
          </a:prstGeom>
          <a:noFill/>
        </p:spPr>
        <p:txBody>
          <a:bodyPr wrap="square" rtlCol="0">
            <a:spAutoFit/>
          </a:bodyPr>
          <a:lstStyle/>
          <a:p>
            <a:r>
              <a:rPr lang="nl-NL" sz="2000" dirty="0"/>
              <a:t>De omtrek van de </a:t>
            </a:r>
            <a:r>
              <a:rPr lang="nl-NL" sz="2000" b="1" dirty="0">
                <a:solidFill>
                  <a:srgbClr val="0000FF"/>
                </a:solidFill>
              </a:rPr>
              <a:t>cirkel</a:t>
            </a:r>
            <a:r>
              <a:rPr lang="nl-NL" sz="2000" dirty="0"/>
              <a:t> met </a:t>
            </a:r>
            <a:r>
              <a:rPr lang="nl-NL" sz="2000" b="1" dirty="0"/>
              <a:t>diameter 1</a:t>
            </a:r>
            <a:r>
              <a:rPr lang="nl-NL" sz="2000" dirty="0"/>
              <a:t> is….</a:t>
            </a:r>
          </a:p>
        </p:txBody>
      </p:sp>
      <p:sp>
        <p:nvSpPr>
          <p:cNvPr id="46" name="Titel 45"/>
          <p:cNvSpPr>
            <a:spLocks noGrp="1"/>
          </p:cNvSpPr>
          <p:nvPr>
            <p:ph type="title"/>
          </p:nvPr>
        </p:nvSpPr>
        <p:spPr>
          <a:xfrm>
            <a:off x="1930028" y="173732"/>
            <a:ext cx="7467600" cy="1143000"/>
          </a:xfrm>
        </p:spPr>
        <p:txBody>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endParaRPr lang="nl-NL" b="1" dirty="0">
              <a:solidFill>
                <a:schemeClr val="accent1">
                  <a:lumMod val="75000"/>
                </a:schemeClr>
              </a:solidFill>
            </a:endParaRPr>
          </a:p>
        </p:txBody>
      </p:sp>
      <p:sp>
        <p:nvSpPr>
          <p:cNvPr id="19" name="Ovaal 18"/>
          <p:cNvSpPr/>
          <p:nvPr/>
        </p:nvSpPr>
        <p:spPr>
          <a:xfrm>
            <a:off x="2351583" y="2348881"/>
            <a:ext cx="1656184" cy="158417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p:cNvSpPr txBox="1"/>
          <p:nvPr/>
        </p:nvSpPr>
        <p:spPr>
          <a:xfrm>
            <a:off x="2211395" y="1651784"/>
            <a:ext cx="6192688" cy="707886"/>
          </a:xfrm>
          <a:prstGeom prst="rect">
            <a:avLst/>
          </a:prstGeom>
          <a:noFill/>
        </p:spPr>
        <p:txBody>
          <a:bodyPr wrap="square" rtlCol="0">
            <a:spAutoFit/>
          </a:bodyPr>
          <a:lstStyle/>
          <a:p>
            <a:r>
              <a:rPr lang="nl-NL" sz="2000" dirty="0"/>
              <a:t>( dat is 0,03% nauwkeurig; </a:t>
            </a:r>
            <a:r>
              <a:rPr lang="nl-NL" sz="2000" dirty="0" err="1"/>
              <a:t>Ahmes</a:t>
            </a:r>
            <a:r>
              <a:rPr lang="nl-NL" sz="2000" dirty="0"/>
              <a:t> bereikte 0,6% ); Archimedes ging als volgt te werk:</a:t>
            </a:r>
          </a:p>
        </p:txBody>
      </p:sp>
      <p:cxnSp>
        <p:nvCxnSpPr>
          <p:cNvPr id="27" name="Rechte verbindingslijn 26"/>
          <p:cNvCxnSpPr/>
          <p:nvPr/>
        </p:nvCxnSpPr>
        <p:spPr>
          <a:xfrm>
            <a:off x="2351584" y="3140968"/>
            <a:ext cx="1656184" cy="0"/>
          </a:xfrm>
          <a:prstGeom prst="line">
            <a:avLst/>
          </a:prstGeom>
          <a:ln w="25400">
            <a:solidFill>
              <a:srgbClr val="0000FF"/>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2927648" y="2780928"/>
            <a:ext cx="317716" cy="369332"/>
          </a:xfrm>
          <a:prstGeom prst="rect">
            <a:avLst/>
          </a:prstGeom>
          <a:noFill/>
        </p:spPr>
        <p:txBody>
          <a:bodyPr wrap="none" rtlCol="0">
            <a:spAutoFit/>
          </a:bodyPr>
          <a:lstStyle/>
          <a:p>
            <a:r>
              <a:rPr lang="nl-NL" b="1" dirty="0">
                <a:solidFill>
                  <a:srgbClr val="0000FF"/>
                </a:solidFill>
              </a:rPr>
              <a:t>1</a:t>
            </a:r>
          </a:p>
        </p:txBody>
      </p:sp>
      <p:sp>
        <p:nvSpPr>
          <p:cNvPr id="37" name="Tekstvak 36"/>
          <p:cNvSpPr txBox="1"/>
          <p:nvPr/>
        </p:nvSpPr>
        <p:spPr>
          <a:xfrm>
            <a:off x="9619954" y="2253562"/>
            <a:ext cx="432048" cy="523220"/>
          </a:xfrm>
          <a:prstGeom prst="rect">
            <a:avLst/>
          </a:prstGeom>
          <a:noFill/>
        </p:spPr>
        <p:txBody>
          <a:bodyPr wrap="square" rtlCol="0">
            <a:spAutoFit/>
          </a:bodyPr>
          <a:lstStyle/>
          <a:p>
            <a:r>
              <a:rPr lang="el-GR" sz="2800" dirty="0">
                <a:solidFill>
                  <a:srgbClr val="0000FF"/>
                </a:solidFill>
                <a:latin typeface="Times New Roman"/>
                <a:cs typeface="Times New Roman"/>
              </a:rPr>
              <a:t>π</a:t>
            </a:r>
            <a:endParaRPr lang="nl-NL" sz="2800" dirty="0"/>
          </a:p>
        </p:txBody>
      </p:sp>
      <mc:AlternateContent xmlns:mc="http://schemas.openxmlformats.org/markup-compatibility/2006" xmlns:a14="http://schemas.microsoft.com/office/drawing/2010/main">
        <mc:Choice Requires="a14">
          <p:sp>
            <p:nvSpPr>
              <p:cNvPr id="40" name="Object 39"/>
              <p:cNvSpPr txBox="1"/>
              <p:nvPr/>
            </p:nvSpPr>
            <p:spPr bwMode="auto">
              <a:xfrm>
                <a:off x="8794139" y="1229292"/>
                <a:ext cx="548443" cy="609882"/>
              </a:xfrm>
              <a:prstGeom prst="rect">
                <a:avLst/>
              </a:prstGeom>
              <a:noFill/>
            </p:spPr>
            <p:txBody>
              <a:bodyPr>
                <a:normAutofit fontScale="62500" lnSpcReduction="20000"/>
              </a:bodyPr>
              <a:lstStyle/>
              <a:p>
                <a:pPr/>
                <a14:m>
                  <m:oMathPara xmlns:m="http://schemas.openxmlformats.org/officeDocument/2006/math">
                    <m:oMathParaPr>
                      <m:jc m:val="left"/>
                    </m:oMathParaPr>
                    <m:oMath xmlns:m="http://schemas.openxmlformats.org/officeDocument/2006/math">
                      <m:r>
                        <a:rPr lang="nl-NL" sz="2800" b="1" i="1">
                          <a:solidFill>
                            <a:schemeClr val="accent1">
                              <a:lumMod val="75000"/>
                            </a:schemeClr>
                          </a:solidFill>
                          <a:latin typeface="Cambria Math" panose="02040503050406030204" pitchFamily="18" charset="0"/>
                        </a:rPr>
                        <m:t>𝟑</m:t>
                      </m:r>
                      <m:f>
                        <m:fPr>
                          <m:ctrlPr>
                            <a:rPr lang="nl-NL" sz="2800" b="1" i="1">
                              <a:solidFill>
                                <a:schemeClr val="accent1">
                                  <a:lumMod val="75000"/>
                                </a:schemeClr>
                              </a:solidFill>
                              <a:latin typeface="Cambria Math" panose="02040503050406030204" pitchFamily="18" charset="0"/>
                            </a:rPr>
                          </m:ctrlPr>
                        </m:fPr>
                        <m:num>
                          <m:r>
                            <a:rPr lang="nl-NL" sz="2800" b="1" i="1">
                              <a:solidFill>
                                <a:schemeClr val="accent1">
                                  <a:lumMod val="75000"/>
                                </a:schemeClr>
                              </a:solidFill>
                              <a:latin typeface="Cambria Math" panose="02040503050406030204" pitchFamily="18" charset="0"/>
                            </a:rPr>
                            <m:t>𝟏𝟎</m:t>
                          </m:r>
                        </m:num>
                        <m:den>
                          <m:r>
                            <a:rPr lang="nl-NL" sz="2800" b="1" i="1">
                              <a:solidFill>
                                <a:schemeClr val="accent1">
                                  <a:lumMod val="75000"/>
                                </a:schemeClr>
                              </a:solidFill>
                              <a:latin typeface="Cambria Math" panose="02040503050406030204" pitchFamily="18" charset="0"/>
                            </a:rPr>
                            <m:t>𝟕𝟏</m:t>
                          </m:r>
                        </m:den>
                      </m:f>
                    </m:oMath>
                  </m:oMathPara>
                </a14:m>
                <a:endParaRPr lang="nl-NL" sz="2800" b="1" dirty="0"/>
              </a:p>
            </p:txBody>
          </p:sp>
        </mc:Choice>
        <mc:Fallback xmlns="">
          <p:sp>
            <p:nvSpPr>
              <p:cNvPr id="40" name="Object 39"/>
              <p:cNvSpPr txBox="1">
                <a:spLocks noRot="1" noChangeAspect="1" noMove="1" noResize="1" noEditPoints="1" noAdjustHandles="1" noChangeArrowheads="1" noChangeShapeType="1" noTextEdit="1"/>
              </p:cNvSpPr>
              <p:nvPr/>
            </p:nvSpPr>
            <p:spPr bwMode="auto">
              <a:xfrm>
                <a:off x="8794139" y="1229292"/>
                <a:ext cx="548443" cy="609882"/>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9222" name="Object 6"/>
              <p:cNvSpPr txBox="1"/>
              <p:nvPr/>
            </p:nvSpPr>
            <p:spPr bwMode="auto">
              <a:xfrm>
                <a:off x="7714523" y="1268822"/>
                <a:ext cx="626343" cy="523211"/>
              </a:xfrm>
              <a:prstGeom prst="rect">
                <a:avLst/>
              </a:prstGeom>
              <a:noFill/>
              <a:ln>
                <a:noFill/>
              </a:ln>
              <a:effectLst/>
            </p:spPr>
            <p:txBody>
              <a:bodyPr>
                <a:noAutofit/>
              </a:bodyPr>
              <a:lstStyle/>
              <a:p>
                <a14:m>
                  <m:oMath xmlns:m="http://schemas.openxmlformats.org/officeDocument/2006/math">
                    <m:r>
                      <a:rPr lang="nl-NL" sz="2000" b="1" i="1" smtClean="0">
                        <a:solidFill>
                          <a:srgbClr val="00B050"/>
                        </a:solidFill>
                        <a:latin typeface="Cambria Math" panose="02040503050406030204" pitchFamily="18" charset="0"/>
                      </a:rPr>
                      <m:t>𝟑</m:t>
                    </m:r>
                    <m:f>
                      <m:fPr>
                        <m:ctrlPr>
                          <a:rPr lang="nl-NL" sz="2000" b="1" i="1">
                            <a:solidFill>
                              <a:srgbClr val="00B050"/>
                            </a:solidFill>
                            <a:latin typeface="Cambria Math" panose="02040503050406030204" pitchFamily="18" charset="0"/>
                          </a:rPr>
                        </m:ctrlPr>
                      </m:fPr>
                      <m:num>
                        <m:r>
                          <a:rPr lang="nl-NL" sz="2000" b="1" i="1">
                            <a:solidFill>
                              <a:srgbClr val="00B050"/>
                            </a:solidFill>
                            <a:latin typeface="Cambria Math" panose="02040503050406030204" pitchFamily="18" charset="0"/>
                          </a:rPr>
                          <m:t>𝟏𝟎</m:t>
                        </m:r>
                      </m:num>
                      <m:den>
                        <m:r>
                          <a:rPr lang="nl-NL" sz="2000" b="1" i="1">
                            <a:solidFill>
                              <a:srgbClr val="00B050"/>
                            </a:solidFill>
                            <a:latin typeface="Cambria Math" panose="02040503050406030204" pitchFamily="18" charset="0"/>
                          </a:rPr>
                          <m:t>𝟕𝟎</m:t>
                        </m:r>
                      </m:den>
                    </m:f>
                  </m:oMath>
                </a14:m>
                <a:r>
                  <a:rPr lang="nl-NL" sz="2000" b="1" dirty="0">
                    <a:solidFill>
                      <a:srgbClr val="00B050"/>
                    </a:solidFill>
                  </a:rPr>
                  <a:t> </a:t>
                </a:r>
              </a:p>
            </p:txBody>
          </p:sp>
        </mc:Choice>
        <mc:Fallback xmlns="">
          <p:sp>
            <p:nvSpPr>
              <p:cNvPr id="9222" name="Object 6"/>
              <p:cNvSpPr txBox="1">
                <a:spLocks noRot="1" noChangeAspect="1" noMove="1" noResize="1" noEditPoints="1" noAdjustHandles="1" noChangeArrowheads="1" noChangeShapeType="1" noTextEdit="1"/>
              </p:cNvSpPr>
              <p:nvPr/>
            </p:nvSpPr>
            <p:spPr bwMode="auto">
              <a:xfrm>
                <a:off x="7714523" y="1268822"/>
                <a:ext cx="626343" cy="523211"/>
              </a:xfrm>
              <a:prstGeom prst="rect">
                <a:avLst/>
              </a:prstGeom>
              <a:blipFill>
                <a:blip r:embed="rId6"/>
                <a:stretch>
                  <a:fillRect/>
                </a:stretch>
              </a:blipFill>
              <a:ln>
                <a:noFill/>
              </a:ln>
              <a:effectLst/>
            </p:spPr>
            <p:txBody>
              <a:bodyPr/>
              <a:lstStyle/>
              <a:p>
                <a:r>
                  <a:rPr lang="nl-NL">
                    <a:noFill/>
                  </a:rPr>
                  <a:t> </a:t>
                </a:r>
              </a:p>
            </p:txBody>
          </p:sp>
        </mc:Fallback>
      </mc:AlternateContent>
      <p:pic>
        <p:nvPicPr>
          <p:cNvPr id="28" name="How to Calculate Pi, Archimedes' Method">
            <a:hlinkClick r:id="" action="ppaction://media"/>
            <a:extLst>
              <a:ext uri="{FF2B5EF4-FFF2-40B4-BE49-F238E27FC236}">
                <a16:creationId xmlns:a16="http://schemas.microsoft.com/office/drawing/2014/main" id="{BB86F301-BCA6-4C2E-89F9-11F2766C908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835" t="10656" r="10449" b="6025"/>
          <a:stretch/>
        </p:blipFill>
        <p:spPr>
          <a:xfrm>
            <a:off x="4516884" y="3269553"/>
            <a:ext cx="5827588" cy="3588447"/>
          </a:xfrm>
          <a:prstGeom prst="rect">
            <a:avLst/>
          </a:prstGeom>
        </p:spPr>
      </p:pic>
      <p:sp>
        <p:nvSpPr>
          <p:cNvPr id="7" name="Zeshoek 6">
            <a:extLst>
              <a:ext uri="{FF2B5EF4-FFF2-40B4-BE49-F238E27FC236}">
                <a16:creationId xmlns:a16="http://schemas.microsoft.com/office/drawing/2014/main" id="{DBB75AAB-C012-4F87-8A7B-7472445077E7}"/>
              </a:ext>
            </a:extLst>
          </p:cNvPr>
          <p:cNvSpPr/>
          <p:nvPr/>
        </p:nvSpPr>
        <p:spPr>
          <a:xfrm>
            <a:off x="2356023" y="2492896"/>
            <a:ext cx="1639329" cy="1276498"/>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928FB1F2-B5F1-4F7C-B859-F62349F08319}"/>
              </a:ext>
            </a:extLst>
          </p:cNvPr>
          <p:cNvSpPr txBox="1"/>
          <p:nvPr/>
        </p:nvSpPr>
        <p:spPr>
          <a:xfrm>
            <a:off x="4147955" y="2792764"/>
            <a:ext cx="5688023" cy="923330"/>
          </a:xfrm>
          <a:prstGeom prst="rect">
            <a:avLst/>
          </a:prstGeom>
          <a:noFill/>
        </p:spPr>
        <p:txBody>
          <a:bodyPr wrap="square" rtlCol="0">
            <a:spAutoFit/>
          </a:bodyPr>
          <a:lstStyle/>
          <a:p>
            <a:r>
              <a:rPr lang="nl-NL" dirty="0"/>
              <a:t>Hij berekende voor een </a:t>
            </a:r>
            <a:r>
              <a:rPr lang="nl-NL" dirty="0">
                <a:solidFill>
                  <a:srgbClr val="FF0000"/>
                </a:solidFill>
              </a:rPr>
              <a:t>ingeschreven regelmatige</a:t>
            </a:r>
          </a:p>
          <a:p>
            <a:endParaRPr lang="nl-NL" dirty="0">
              <a:solidFill>
                <a:srgbClr val="FF0000"/>
              </a:solidFill>
            </a:endParaRPr>
          </a:p>
          <a:p>
            <a:r>
              <a:rPr lang="nl-NL" dirty="0">
                <a:solidFill>
                  <a:srgbClr val="FF0000"/>
                </a:solidFill>
              </a:rPr>
              <a:t> </a:t>
            </a:r>
            <a:r>
              <a:rPr lang="nl-NL" b="1" dirty="0">
                <a:solidFill>
                  <a:srgbClr val="FF0000"/>
                </a:solidFill>
              </a:rPr>
              <a:t>96-hoek</a:t>
            </a:r>
            <a:r>
              <a:rPr lang="nl-NL" dirty="0"/>
              <a:t> een omtrek van </a:t>
            </a:r>
          </a:p>
        </p:txBody>
      </p:sp>
      <mc:AlternateContent xmlns:mc="http://schemas.openxmlformats.org/markup-compatibility/2006" xmlns:a14="http://schemas.microsoft.com/office/drawing/2010/main">
        <mc:Choice Requires="a14">
          <p:sp>
            <p:nvSpPr>
              <p:cNvPr id="20" name="Object 39">
                <a:extLst>
                  <a:ext uri="{FF2B5EF4-FFF2-40B4-BE49-F238E27FC236}">
                    <a16:creationId xmlns:a16="http://schemas.microsoft.com/office/drawing/2014/main" id="{B1E9571C-5F31-4D3D-A487-A54E5DFAA404}"/>
                  </a:ext>
                </a:extLst>
              </p:cNvPr>
              <p:cNvSpPr txBox="1"/>
              <p:nvPr/>
            </p:nvSpPr>
            <p:spPr bwMode="auto">
              <a:xfrm>
                <a:off x="6835003" y="3258550"/>
                <a:ext cx="431800" cy="609882"/>
              </a:xfrm>
              <a:prstGeom prst="rect">
                <a:avLst/>
              </a:prstGeom>
              <a:noFill/>
            </p:spPr>
            <p:txBody>
              <a:bodyPr>
                <a:normAutofit fontScale="47500" lnSpcReduction="20000"/>
              </a:bodyPr>
              <a:lstStyle/>
              <a:p>
                <a:pPr/>
                <a14:m>
                  <m:oMathPara xmlns:m="http://schemas.openxmlformats.org/officeDocument/2006/math">
                    <m:oMathParaPr>
                      <m:jc m:val="left"/>
                    </m:oMathParaPr>
                    <m:oMath xmlns:m="http://schemas.openxmlformats.org/officeDocument/2006/math">
                      <m:r>
                        <a:rPr lang="nl-NL" sz="3200" b="1" i="1">
                          <a:solidFill>
                            <a:schemeClr val="accent1">
                              <a:lumMod val="75000"/>
                            </a:schemeClr>
                          </a:solidFill>
                          <a:latin typeface="Cambria Math" panose="02040503050406030204" pitchFamily="18" charset="0"/>
                        </a:rPr>
                        <m:t>𝟑</m:t>
                      </m:r>
                      <m:f>
                        <m:fPr>
                          <m:ctrlPr>
                            <a:rPr lang="nl-NL" sz="3200" b="1" i="1">
                              <a:solidFill>
                                <a:schemeClr val="accent1">
                                  <a:lumMod val="75000"/>
                                </a:schemeClr>
                              </a:solidFill>
                              <a:latin typeface="Cambria Math" panose="02040503050406030204" pitchFamily="18" charset="0"/>
                            </a:rPr>
                          </m:ctrlPr>
                        </m:fPr>
                        <m:num>
                          <m:r>
                            <a:rPr lang="nl-NL" sz="3200" b="1" i="1">
                              <a:solidFill>
                                <a:schemeClr val="accent1">
                                  <a:lumMod val="75000"/>
                                </a:schemeClr>
                              </a:solidFill>
                              <a:latin typeface="Cambria Math" panose="02040503050406030204" pitchFamily="18" charset="0"/>
                            </a:rPr>
                            <m:t>𝟏𝟎</m:t>
                          </m:r>
                        </m:num>
                        <m:den>
                          <m:r>
                            <a:rPr lang="nl-NL" sz="3200" b="1" i="1">
                              <a:solidFill>
                                <a:schemeClr val="accent1">
                                  <a:lumMod val="75000"/>
                                </a:schemeClr>
                              </a:solidFill>
                              <a:latin typeface="Cambria Math" panose="02040503050406030204" pitchFamily="18" charset="0"/>
                            </a:rPr>
                            <m:t>𝟕𝟏</m:t>
                          </m:r>
                        </m:den>
                      </m:f>
                    </m:oMath>
                  </m:oMathPara>
                </a14:m>
                <a:endParaRPr lang="nl-NL" sz="3200" b="1" dirty="0"/>
              </a:p>
            </p:txBody>
          </p:sp>
        </mc:Choice>
        <mc:Fallback xmlns="">
          <p:sp>
            <p:nvSpPr>
              <p:cNvPr id="20" name="Object 39">
                <a:extLst>
                  <a:ext uri="{FF2B5EF4-FFF2-40B4-BE49-F238E27FC236}">
                    <a16:creationId xmlns:a16="http://schemas.microsoft.com/office/drawing/2014/main" id="{B1E9571C-5F31-4D3D-A487-A54E5DFAA404}"/>
                  </a:ext>
                </a:extLst>
              </p:cNvPr>
              <p:cNvSpPr txBox="1">
                <a:spLocks noRot="1" noChangeAspect="1" noMove="1" noResize="1" noEditPoints="1" noAdjustHandles="1" noChangeArrowheads="1" noChangeShapeType="1" noTextEdit="1"/>
              </p:cNvSpPr>
              <p:nvPr/>
            </p:nvSpPr>
            <p:spPr bwMode="auto">
              <a:xfrm>
                <a:off x="6835003" y="3258550"/>
                <a:ext cx="431800" cy="609882"/>
              </a:xfrm>
              <a:prstGeom prst="rect">
                <a:avLst/>
              </a:prstGeom>
              <a:blipFill>
                <a:blip r:embed="rId8"/>
                <a:stretch>
                  <a:fillRect r="-23944"/>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2F819BDE-D8AC-A124-7F9E-7BF3C84A138A}"/>
                  </a:ext>
                </a:extLst>
              </p:cNvPr>
              <p:cNvSpPr txBox="1"/>
              <p:nvPr/>
            </p:nvSpPr>
            <p:spPr>
              <a:xfrm>
                <a:off x="8081848" y="504085"/>
                <a:ext cx="2262624" cy="740395"/>
              </a:xfrm>
              <a:prstGeom prst="rect">
                <a:avLst/>
              </a:prstGeom>
              <a:noFill/>
            </p:spPr>
            <p:txBody>
              <a:bodyPr wrap="square" rtlCol="0">
                <a:spAutoFit/>
              </a:bodyPr>
              <a:lstStyle/>
              <a:p>
                <a14:m>
                  <m:oMath xmlns:m="http://schemas.openxmlformats.org/officeDocument/2006/math">
                    <m:r>
                      <a:rPr lang="nl-NL" sz="2800" b="1" i="0" smtClean="0">
                        <a:solidFill>
                          <a:srgbClr val="00B050"/>
                        </a:solidFill>
                        <a:latin typeface="Cambria Math" panose="02040503050406030204" pitchFamily="18" charset="0"/>
                      </a:rPr>
                      <m:t>(</m:t>
                    </m:r>
                    <m:r>
                      <a:rPr lang="nl-NL" sz="2800" b="1" i="1" smtClean="0">
                        <a:solidFill>
                          <a:srgbClr val="00B050"/>
                        </a:solidFill>
                        <a:latin typeface="Cambria Math" panose="02040503050406030204" pitchFamily="18" charset="0"/>
                      </a:rPr>
                      <m:t>=</m:t>
                    </m:r>
                    <m:r>
                      <a:rPr lang="nl-NL" sz="2800" b="1" i="1" smtClean="0">
                        <a:solidFill>
                          <a:srgbClr val="00B050"/>
                        </a:solidFill>
                        <a:latin typeface="Cambria Math" panose="02040503050406030204" pitchFamily="18" charset="0"/>
                      </a:rPr>
                      <m:t>𝟑</m:t>
                    </m:r>
                    <m:f>
                      <m:fPr>
                        <m:ctrlPr>
                          <a:rPr lang="nl-NL" sz="2800" b="1" i="1" smtClean="0">
                            <a:solidFill>
                              <a:srgbClr val="00B050"/>
                            </a:solidFill>
                            <a:latin typeface="Cambria Math" panose="02040503050406030204" pitchFamily="18" charset="0"/>
                          </a:rPr>
                        </m:ctrlPr>
                      </m:fPr>
                      <m:num>
                        <m:r>
                          <a:rPr lang="nl-NL" sz="2800" b="1" i="1" smtClean="0">
                            <a:solidFill>
                              <a:srgbClr val="00B050"/>
                            </a:solidFill>
                            <a:latin typeface="Cambria Math" panose="02040503050406030204" pitchFamily="18" charset="0"/>
                          </a:rPr>
                          <m:t>𝟏</m:t>
                        </m:r>
                      </m:num>
                      <m:den>
                        <m:r>
                          <a:rPr lang="nl-NL" sz="2800" b="1" i="1" smtClean="0">
                            <a:solidFill>
                              <a:srgbClr val="00B050"/>
                            </a:solidFill>
                            <a:latin typeface="Cambria Math" panose="02040503050406030204" pitchFamily="18" charset="0"/>
                          </a:rPr>
                          <m:t>𝟕</m:t>
                        </m:r>
                      </m:den>
                    </m:f>
                    <m:r>
                      <a:rPr lang="nl-NL" sz="2800" b="1" i="1" smtClean="0">
                        <a:solidFill>
                          <a:srgbClr val="00B050"/>
                        </a:solidFill>
                        <a:latin typeface="Cambria Math" panose="02040503050406030204" pitchFamily="18" charset="0"/>
                      </a:rPr>
                      <m:t>=</m:t>
                    </m:r>
                    <m:f>
                      <m:fPr>
                        <m:ctrlPr>
                          <a:rPr lang="nl-NL" sz="2800" i="1" smtClean="0">
                            <a:latin typeface="Cambria Math" panose="02040503050406030204" pitchFamily="18" charset="0"/>
                          </a:rPr>
                        </m:ctrlPr>
                      </m:fPr>
                      <m:num>
                        <m:r>
                          <a:rPr lang="nl-NL" sz="2800" b="1" i="1" smtClean="0">
                            <a:solidFill>
                              <a:srgbClr val="00B050"/>
                            </a:solidFill>
                            <a:latin typeface="Cambria Math" panose="02040503050406030204" pitchFamily="18" charset="0"/>
                          </a:rPr>
                          <m:t>𝟐</m:t>
                        </m:r>
                        <m:r>
                          <a:rPr lang="nl-NL" sz="2800" b="1" i="1">
                            <a:solidFill>
                              <a:srgbClr val="00B050"/>
                            </a:solidFill>
                            <a:latin typeface="Cambria Math" panose="02040503050406030204" pitchFamily="18" charset="0"/>
                          </a:rPr>
                          <m:t>𝟐</m:t>
                        </m:r>
                      </m:num>
                      <m:den>
                        <m:r>
                          <a:rPr lang="nl-NL" sz="2800" b="1" i="1" smtClean="0">
                            <a:solidFill>
                              <a:srgbClr val="00B050"/>
                            </a:solidFill>
                            <a:latin typeface="Cambria Math" panose="02040503050406030204" pitchFamily="18" charset="0"/>
                          </a:rPr>
                          <m:t>𝟕</m:t>
                        </m:r>
                      </m:den>
                    </m:f>
                  </m:oMath>
                </a14:m>
                <a:r>
                  <a:rPr lang="nl-NL" sz="2800" b="1" dirty="0">
                    <a:solidFill>
                      <a:srgbClr val="00B050"/>
                    </a:solidFill>
                  </a:rPr>
                  <a:t>)</a:t>
                </a:r>
                <a:endParaRPr lang="nl-NL" sz="2800" dirty="0"/>
              </a:p>
            </p:txBody>
          </p:sp>
        </mc:Choice>
        <mc:Fallback xmlns="">
          <p:sp>
            <p:nvSpPr>
              <p:cNvPr id="3" name="Tekstvak 2">
                <a:extLst>
                  <a:ext uri="{FF2B5EF4-FFF2-40B4-BE49-F238E27FC236}">
                    <a16:creationId xmlns:a16="http://schemas.microsoft.com/office/drawing/2014/main" id="{2F819BDE-D8AC-A124-7F9E-7BF3C84A138A}"/>
                  </a:ext>
                </a:extLst>
              </p:cNvPr>
              <p:cNvSpPr txBox="1">
                <a:spLocks noRot="1" noChangeAspect="1" noMove="1" noResize="1" noEditPoints="1" noAdjustHandles="1" noChangeArrowheads="1" noChangeShapeType="1" noTextEdit="1"/>
              </p:cNvSpPr>
              <p:nvPr/>
            </p:nvSpPr>
            <p:spPr>
              <a:xfrm>
                <a:off x="8081848" y="504085"/>
                <a:ext cx="2262624" cy="740395"/>
              </a:xfrm>
              <a:prstGeom prst="rect">
                <a:avLst/>
              </a:prstGeom>
              <a:blipFill>
                <a:blip r:embed="rId9"/>
                <a:stretch>
                  <a:fillRect b="-4132"/>
                </a:stretch>
              </a:blipFill>
            </p:spPr>
            <p:txBody>
              <a:bodyPr/>
              <a:lstStyle/>
              <a:p>
                <a:r>
                  <a:rPr lang="nl-NL">
                    <a:noFill/>
                  </a:rPr>
                  <a:t> </a:t>
                </a:r>
              </a:p>
            </p:txBody>
          </p:sp>
        </mc:Fallback>
      </mc:AlternateContent>
      <p:sp>
        <p:nvSpPr>
          <p:cNvPr id="4" name="Pijl: omlaag 3">
            <a:extLst>
              <a:ext uri="{FF2B5EF4-FFF2-40B4-BE49-F238E27FC236}">
                <a16:creationId xmlns:a16="http://schemas.microsoft.com/office/drawing/2014/main" id="{D1240F9E-541A-6B03-55B7-418B16E565FF}"/>
              </a:ext>
            </a:extLst>
          </p:cNvPr>
          <p:cNvSpPr/>
          <p:nvPr/>
        </p:nvSpPr>
        <p:spPr>
          <a:xfrm rot="1421811" flipV="1">
            <a:off x="8056922" y="911912"/>
            <a:ext cx="49850" cy="42092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51011A4F-62BF-2D1B-C6DE-C2B0C1CCDE53}"/>
              </a:ext>
            </a:extLst>
          </p:cNvPr>
          <p:cNvSpPr txBox="1"/>
          <p:nvPr/>
        </p:nvSpPr>
        <p:spPr>
          <a:xfrm>
            <a:off x="4062571" y="3909810"/>
            <a:ext cx="6332169" cy="369332"/>
          </a:xfrm>
          <a:prstGeom prst="rect">
            <a:avLst/>
          </a:prstGeom>
          <a:noFill/>
        </p:spPr>
        <p:txBody>
          <a:bodyPr wrap="square" rtlCol="0">
            <a:spAutoFit/>
          </a:bodyPr>
          <a:lstStyle/>
          <a:p>
            <a:r>
              <a:rPr lang="nl-NL" dirty="0"/>
              <a:t>Het gaat dan – in onze notaties -  om </a:t>
            </a:r>
            <a:r>
              <a:rPr lang="nl-NL" b="1" dirty="0">
                <a:solidFill>
                  <a:srgbClr val="FF0000"/>
                </a:solidFill>
              </a:rPr>
              <a:t>96*</a:t>
            </a:r>
            <a:r>
              <a:rPr lang="nl-NL" b="1" dirty="0" err="1">
                <a:solidFill>
                  <a:srgbClr val="FF0000"/>
                </a:solidFill>
              </a:rPr>
              <a:t>sin</a:t>
            </a:r>
            <a:r>
              <a:rPr lang="nl-NL" b="1" dirty="0">
                <a:solidFill>
                  <a:srgbClr val="FF0000"/>
                </a:solidFill>
              </a:rPr>
              <a:t>(1</a:t>
            </a:r>
            <a:r>
              <a:rPr lang="nl-NL" b="1" dirty="0">
                <a:solidFill>
                  <a:srgbClr val="FF0000"/>
                </a:solidFill>
                <a:latin typeface="Century Schoolbook" panose="02040604050505020304" pitchFamily="18" charset="0"/>
              </a:rPr>
              <a:t>º</a:t>
            </a:r>
            <a:r>
              <a:rPr lang="nl-NL" b="1" dirty="0">
                <a:solidFill>
                  <a:srgbClr val="FF0000"/>
                </a:solidFill>
              </a:rPr>
              <a:t>52’30’</a:t>
            </a:r>
            <a:r>
              <a:rPr lang="nl-NL" b="1" dirty="0">
                <a:solidFill>
                  <a:srgbClr val="FF0000"/>
                </a:solidFill>
                <a:latin typeface="Century Schoolbook" panose="02040604050505020304" pitchFamily="18" charset="0"/>
              </a:rPr>
              <a:t>’)</a:t>
            </a:r>
            <a:endParaRPr lang="nl-NL"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3000" fill="hold"/>
                                        <p:tgtEl>
                                          <p:spTgt spid="37"/>
                                        </p:tgtEl>
                                        <p:attrNameLst>
                                          <p:attrName>ppt_x</p:attrName>
                                        </p:attrNameLst>
                                      </p:cBhvr>
                                      <p:tavLst>
                                        <p:tav tm="0">
                                          <p:val>
                                            <p:strVal val="0-#ppt_w/2"/>
                                          </p:val>
                                        </p:tav>
                                        <p:tav tm="100000">
                                          <p:val>
                                            <p:strVal val="#ppt_x"/>
                                          </p:val>
                                        </p:tav>
                                      </p:tavLst>
                                    </p:anim>
                                    <p:anim calcmode="lin" valueType="num">
                                      <p:cBhvr additive="base">
                                        <p:cTn id="50" dur="3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nodeType="clickEffect">
                                  <p:stCondLst>
                                    <p:cond delay="0"/>
                                  </p:stCondLst>
                                  <p:childTnLst>
                                    <p:animEffect transition="out" filter="blinds(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65)">
                                      <p:cBhvr>
                                        <p:cTn id="75" dur="235791" fill="hold"/>
                                        <p:tgtEl>
                                          <p:spTgt spid="28"/>
                                        </p:tgtEl>
                                      </p:cBhvr>
                                    </p:cmd>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28"/>
                                        </p:tgtEl>
                                        <p:attrNameLst>
                                          <p:attrName>style.visibility</p:attrName>
                                        </p:attrNameLst>
                                      </p:cBhvr>
                                      <p:to>
                                        <p:strVal val="hidden"/>
                                      </p:to>
                                    </p:set>
                                    <p:cmd type="call" cmd="stop">
                                      <p:cBhvr>
                                        <p:cTn id="80" dur="1">
                                          <p:stCondLst>
                                            <p:cond delay="0"/>
                                          </p:stCondLst>
                                        </p:cTn>
                                        <p:tgtEl>
                                          <p:spTgt spid="28"/>
                                        </p:tgtEl>
                                      </p:cBhvr>
                                    </p:cmd>
                                  </p:childTnLst>
                                </p:cTn>
                              </p:par>
                              <p:par>
                                <p:cTn id="81" presetID="1"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xEl>
                                              <p:pRg st="0" end="0"/>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showWhenStopped="0">
                <p:cTn id="92" fill="hold" display="0">
                  <p:stCondLst>
                    <p:cond delay="indefinite"/>
                  </p:stCondLst>
                  <p:endCondLst>
                    <p:cond evt="onNext" delay="0">
                      <p:tgtEl>
                        <p:sldTgt/>
                      </p:tgtEl>
                    </p:cond>
                  </p:endCondLst>
                </p:cTn>
                <p:tgtEl>
                  <p:spTgt spid="28"/>
                </p:tgtEl>
              </p:cMediaNode>
            </p:video>
          </p:childTnLst>
        </p:cTn>
      </p:par>
    </p:tnLst>
    <p:bldLst>
      <p:bldP spid="44" grpId="0"/>
      <p:bldP spid="19" grpId="0" animBg="1"/>
      <p:bldP spid="19" grpId="1" animBg="1"/>
      <p:bldP spid="21" grpId="0"/>
      <p:bldP spid="36" grpId="0"/>
      <p:bldP spid="36" grpId="1"/>
      <p:bldP spid="37" grpId="0"/>
      <p:bldP spid="40" grpId="0"/>
      <p:bldP spid="9222" grpId="0"/>
      <p:bldP spid="7" grpId="0" animBg="1"/>
      <p:bldP spid="7" grpId="1" animBg="1"/>
      <p:bldP spid="20" grpId="0"/>
      <p:bldP spid="3" grpId="0"/>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27216-6BCB-43CF-B010-C67560B98A54}"/>
              </a:ext>
            </a:extLst>
          </p:cNvPr>
          <p:cNvSpPr>
            <a:spLocks noGrp="1"/>
          </p:cNvSpPr>
          <p:nvPr>
            <p:ph type="title"/>
          </p:nvPr>
        </p:nvSpPr>
        <p:spPr>
          <a:xfrm>
            <a:off x="814630" y="353054"/>
            <a:ext cx="7467600" cy="1143000"/>
          </a:xfrm>
        </p:spPr>
        <p:txBody>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endParaRPr lang="nl-NL" dirty="0"/>
          </a:p>
        </p:txBody>
      </p:sp>
      <p:sp>
        <p:nvSpPr>
          <p:cNvPr id="3" name="Tijdelijke aanduiding voor inhoud 2">
            <a:extLst>
              <a:ext uri="{FF2B5EF4-FFF2-40B4-BE49-F238E27FC236}">
                <a16:creationId xmlns:a16="http://schemas.microsoft.com/office/drawing/2014/main" id="{1FE5BA3A-F314-4E1D-8AFC-81DF10F6B6AA}"/>
              </a:ext>
            </a:extLst>
          </p:cNvPr>
          <p:cNvSpPr>
            <a:spLocks noGrp="1"/>
          </p:cNvSpPr>
          <p:nvPr>
            <p:ph sz="quarter" idx="1"/>
          </p:nvPr>
        </p:nvSpPr>
        <p:spPr/>
        <p:txBody>
          <a:bodyPr/>
          <a:lstStyle/>
          <a:p>
            <a:r>
              <a:rPr lang="nl-NL" dirty="0"/>
              <a:t>Het zelfde deed Archimedes met een </a:t>
            </a:r>
            <a:r>
              <a:rPr lang="nl-NL" b="1" dirty="0">
                <a:solidFill>
                  <a:srgbClr val="00B050"/>
                </a:solidFill>
              </a:rPr>
              <a:t> </a:t>
            </a:r>
            <a:r>
              <a:rPr lang="nl-NL" b="1" i="1" u="sng" dirty="0">
                <a:solidFill>
                  <a:srgbClr val="00B050"/>
                </a:solidFill>
              </a:rPr>
              <a:t>omgeschreven</a:t>
            </a:r>
            <a:r>
              <a:rPr lang="nl-NL" b="1" dirty="0">
                <a:solidFill>
                  <a:srgbClr val="00B050"/>
                </a:solidFill>
              </a:rPr>
              <a:t> regelmatige 96-hoek.</a:t>
            </a:r>
          </a:p>
          <a:p>
            <a:endParaRPr lang="nl-NL" b="1" dirty="0">
              <a:solidFill>
                <a:srgbClr val="00B050"/>
              </a:solidFill>
            </a:endParaRPr>
          </a:p>
          <a:p>
            <a:endParaRPr lang="nl-NL" b="1" dirty="0">
              <a:solidFill>
                <a:srgbClr val="00B050"/>
              </a:solidFill>
            </a:endParaRPr>
          </a:p>
          <a:p>
            <a:endParaRPr lang="nl-NL" dirty="0"/>
          </a:p>
        </p:txBody>
      </p:sp>
      <p:sp>
        <p:nvSpPr>
          <p:cNvPr id="4" name="Tijdelijke aanduiding voor dianummer 3">
            <a:extLst>
              <a:ext uri="{FF2B5EF4-FFF2-40B4-BE49-F238E27FC236}">
                <a16:creationId xmlns:a16="http://schemas.microsoft.com/office/drawing/2014/main" id="{818E471D-6AE6-4461-9C2C-91EF271786B2}"/>
              </a:ext>
            </a:extLst>
          </p:cNvPr>
          <p:cNvSpPr>
            <a:spLocks noGrp="1"/>
          </p:cNvSpPr>
          <p:nvPr>
            <p:ph type="sldNum" sz="quarter" idx="15"/>
          </p:nvPr>
        </p:nvSpPr>
        <p:spPr/>
        <p:txBody>
          <a:bodyPr/>
          <a:lstStyle/>
          <a:p>
            <a:fld id="{528DF2CE-BAE9-4C0B-A3F3-E37A484A2053}" type="slidenum">
              <a:rPr lang="nl-NL" smtClean="0"/>
              <a:pPr/>
              <a:t>25</a:t>
            </a:fld>
            <a:endParaRPr lang="nl-NL"/>
          </a:p>
        </p:txBody>
      </p:sp>
      <p:sp>
        <p:nvSpPr>
          <p:cNvPr id="5" name="Ovaal 4">
            <a:extLst>
              <a:ext uri="{FF2B5EF4-FFF2-40B4-BE49-F238E27FC236}">
                <a16:creationId xmlns:a16="http://schemas.microsoft.com/office/drawing/2014/main" id="{62CBED09-3D56-40CB-AA25-77EFA27C4E33}"/>
              </a:ext>
            </a:extLst>
          </p:cNvPr>
          <p:cNvSpPr/>
          <p:nvPr/>
        </p:nvSpPr>
        <p:spPr>
          <a:xfrm>
            <a:off x="2351584" y="2780928"/>
            <a:ext cx="1656184" cy="158417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waalfhoek 5">
            <a:extLst>
              <a:ext uri="{FF2B5EF4-FFF2-40B4-BE49-F238E27FC236}">
                <a16:creationId xmlns:a16="http://schemas.microsoft.com/office/drawing/2014/main" id="{E4C3A0EB-5593-46A4-90A2-879B3280FF46}"/>
              </a:ext>
            </a:extLst>
          </p:cNvPr>
          <p:cNvSpPr/>
          <p:nvPr/>
        </p:nvSpPr>
        <p:spPr>
          <a:xfrm>
            <a:off x="2351584" y="2772183"/>
            <a:ext cx="1656184" cy="1584174"/>
          </a:xfrm>
          <a:prstGeom prst="dodecagon">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8D8240A3-5E1C-4145-BFB7-DF9059BCC104}"/>
              </a:ext>
            </a:extLst>
          </p:cNvPr>
          <p:cNvSpPr/>
          <p:nvPr/>
        </p:nvSpPr>
        <p:spPr>
          <a:xfrm>
            <a:off x="2135560" y="4496198"/>
            <a:ext cx="7517456" cy="1200329"/>
          </a:xfrm>
          <a:prstGeom prst="rect">
            <a:avLst/>
          </a:prstGeom>
        </p:spPr>
        <p:txBody>
          <a:bodyPr wrap="square">
            <a:spAutoFit/>
          </a:bodyPr>
          <a:lstStyle/>
          <a:p>
            <a:r>
              <a:rPr lang="nl-NL" sz="2400" dirty="0"/>
              <a:t>Voor die regelmatige </a:t>
            </a:r>
            <a:r>
              <a:rPr lang="nl-NL" sz="2400" b="1" i="1" dirty="0">
                <a:solidFill>
                  <a:srgbClr val="00B050"/>
                </a:solidFill>
              </a:rPr>
              <a:t>omgeschreven</a:t>
            </a:r>
            <a:r>
              <a:rPr lang="nl-NL" sz="2400" dirty="0"/>
              <a:t> 96-hoek vond hij een omtrek van      .   </a:t>
            </a:r>
          </a:p>
          <a:p>
            <a:r>
              <a:rPr lang="nl-NL" sz="2400" dirty="0"/>
              <a:t>Dus        &lt;  </a:t>
            </a:r>
            <a:r>
              <a:rPr lang="el-GR" sz="2400" dirty="0">
                <a:solidFill>
                  <a:srgbClr val="0000FF"/>
                </a:solidFill>
                <a:latin typeface="Times New Roman"/>
                <a:cs typeface="Times New Roman"/>
              </a:rPr>
              <a:t>π</a:t>
            </a:r>
            <a:r>
              <a:rPr lang="nl-NL" sz="2400" dirty="0">
                <a:solidFill>
                  <a:srgbClr val="0000FF"/>
                </a:solidFill>
                <a:latin typeface="Times New Roman"/>
                <a:cs typeface="Times New Roman"/>
              </a:rPr>
              <a:t> </a:t>
            </a:r>
            <a:r>
              <a:rPr lang="nl-NL" sz="2400" b="1" dirty="0">
                <a:latin typeface="Times New Roman"/>
                <a:cs typeface="Times New Roman"/>
              </a:rPr>
              <a:t>&lt;       .  </a:t>
            </a:r>
            <a:endParaRPr lang="nl-NL" sz="2400" b="1" dirty="0"/>
          </a:p>
        </p:txBody>
      </p:sp>
      <mc:AlternateContent xmlns:mc="http://schemas.openxmlformats.org/markup-compatibility/2006" xmlns:a14="http://schemas.microsoft.com/office/drawing/2010/main">
        <mc:Choice Requires="a14">
          <p:sp>
            <p:nvSpPr>
              <p:cNvPr id="8" name="Object 6">
                <a:extLst>
                  <a:ext uri="{FF2B5EF4-FFF2-40B4-BE49-F238E27FC236}">
                    <a16:creationId xmlns:a16="http://schemas.microsoft.com/office/drawing/2014/main" id="{6469E85F-B1CA-41D6-A9B1-F554DDE7AF43}"/>
                  </a:ext>
                </a:extLst>
              </p:cNvPr>
              <p:cNvSpPr txBox="1"/>
              <p:nvPr/>
            </p:nvSpPr>
            <p:spPr bwMode="auto">
              <a:xfrm>
                <a:off x="4871864" y="4869161"/>
                <a:ext cx="576064" cy="521801"/>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nl-NL" b="1" i="1">
                          <a:solidFill>
                            <a:srgbClr val="00B050"/>
                          </a:solidFill>
                          <a:latin typeface="Cambria Math" panose="02040503050406030204" pitchFamily="18" charset="0"/>
                        </a:rPr>
                        <m:t>𝟑</m:t>
                      </m:r>
                      <m:f>
                        <m:fPr>
                          <m:ctrlPr>
                            <a:rPr lang="nl-NL" b="1" i="1">
                              <a:solidFill>
                                <a:srgbClr val="00B050"/>
                              </a:solidFill>
                              <a:latin typeface="Cambria Math" panose="02040503050406030204" pitchFamily="18" charset="0"/>
                            </a:rPr>
                          </m:ctrlPr>
                        </m:fPr>
                        <m:num>
                          <m:r>
                            <a:rPr lang="nl-NL" b="1" i="1">
                              <a:solidFill>
                                <a:srgbClr val="00B050"/>
                              </a:solidFill>
                              <a:latin typeface="Cambria Math" panose="02040503050406030204" pitchFamily="18" charset="0"/>
                            </a:rPr>
                            <m:t>𝟏𝟎</m:t>
                          </m:r>
                        </m:num>
                        <m:den>
                          <m:r>
                            <a:rPr lang="nl-NL" b="1" i="1">
                              <a:solidFill>
                                <a:srgbClr val="00B050"/>
                              </a:solidFill>
                              <a:latin typeface="Cambria Math" panose="02040503050406030204" pitchFamily="18" charset="0"/>
                            </a:rPr>
                            <m:t>𝟕𝟎</m:t>
                          </m:r>
                        </m:den>
                      </m:f>
                    </m:oMath>
                  </m:oMathPara>
                </a14:m>
                <a:endParaRPr lang="nl-NL" b="1" dirty="0"/>
              </a:p>
            </p:txBody>
          </p:sp>
        </mc:Choice>
        <mc:Fallback xmlns="">
          <p:sp>
            <p:nvSpPr>
              <p:cNvPr id="8" name="Object 6">
                <a:extLst>
                  <a:ext uri="{FF2B5EF4-FFF2-40B4-BE49-F238E27FC236}">
                    <a16:creationId xmlns:a16="http://schemas.microsoft.com/office/drawing/2014/main" id="{6469E85F-B1CA-41D6-A9B1-F554DDE7AF43}"/>
                  </a:ext>
                </a:extLst>
              </p:cNvPr>
              <p:cNvSpPr txBox="1">
                <a:spLocks noRot="1" noChangeAspect="1" noMove="1" noResize="1" noEditPoints="1" noAdjustHandles="1" noChangeArrowheads="1" noChangeShapeType="1" noTextEdit="1"/>
              </p:cNvSpPr>
              <p:nvPr/>
            </p:nvSpPr>
            <p:spPr bwMode="auto">
              <a:xfrm>
                <a:off x="4871864" y="4869161"/>
                <a:ext cx="576064" cy="521801"/>
              </a:xfrm>
              <a:prstGeom prst="rect">
                <a:avLst/>
              </a:prstGeom>
              <a:blipFill>
                <a:blip r:embed="rId2"/>
                <a:stretch>
                  <a:fillRect b="-3529"/>
                </a:stretch>
              </a:blipFill>
              <a:ln>
                <a:noFill/>
              </a:ln>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9" name="Object 6">
                <a:extLst>
                  <a:ext uri="{FF2B5EF4-FFF2-40B4-BE49-F238E27FC236}">
                    <a16:creationId xmlns:a16="http://schemas.microsoft.com/office/drawing/2014/main" id="{31BCC66F-E805-4D02-9A0D-BBA0EF861046}"/>
                  </a:ext>
                </a:extLst>
              </p:cNvPr>
              <p:cNvSpPr txBox="1"/>
              <p:nvPr/>
            </p:nvSpPr>
            <p:spPr bwMode="auto">
              <a:xfrm>
                <a:off x="4224704" y="5193488"/>
                <a:ext cx="647452" cy="521800"/>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nl-NL" b="1" i="1">
                          <a:solidFill>
                            <a:srgbClr val="00B050"/>
                          </a:solidFill>
                          <a:latin typeface="Cambria Math" panose="02040503050406030204" pitchFamily="18" charset="0"/>
                        </a:rPr>
                        <m:t>𝟑</m:t>
                      </m:r>
                      <m:f>
                        <m:fPr>
                          <m:ctrlPr>
                            <a:rPr lang="nl-NL" b="1" i="1">
                              <a:solidFill>
                                <a:srgbClr val="00B050"/>
                              </a:solidFill>
                              <a:latin typeface="Cambria Math" panose="02040503050406030204" pitchFamily="18" charset="0"/>
                            </a:rPr>
                          </m:ctrlPr>
                        </m:fPr>
                        <m:num>
                          <m:r>
                            <a:rPr lang="nl-NL" b="1" i="1">
                              <a:solidFill>
                                <a:srgbClr val="00B050"/>
                              </a:solidFill>
                              <a:latin typeface="Cambria Math" panose="02040503050406030204" pitchFamily="18" charset="0"/>
                            </a:rPr>
                            <m:t>𝟏𝟎</m:t>
                          </m:r>
                        </m:num>
                        <m:den>
                          <m:r>
                            <a:rPr lang="nl-NL" b="1" i="1">
                              <a:solidFill>
                                <a:srgbClr val="00B050"/>
                              </a:solidFill>
                              <a:latin typeface="Cambria Math" panose="02040503050406030204" pitchFamily="18" charset="0"/>
                            </a:rPr>
                            <m:t>𝟕𝟎</m:t>
                          </m:r>
                        </m:den>
                      </m:f>
                    </m:oMath>
                  </m:oMathPara>
                </a14:m>
                <a:endParaRPr lang="nl-NL" b="1" dirty="0"/>
              </a:p>
            </p:txBody>
          </p:sp>
        </mc:Choice>
        <mc:Fallback xmlns="">
          <p:sp>
            <p:nvSpPr>
              <p:cNvPr id="9" name="Object 6">
                <a:extLst>
                  <a:ext uri="{FF2B5EF4-FFF2-40B4-BE49-F238E27FC236}">
                    <a16:creationId xmlns:a16="http://schemas.microsoft.com/office/drawing/2014/main" id="{31BCC66F-E805-4D02-9A0D-BBA0EF861046}"/>
                  </a:ext>
                </a:extLst>
              </p:cNvPr>
              <p:cNvSpPr txBox="1">
                <a:spLocks noRot="1" noChangeAspect="1" noMove="1" noResize="1" noEditPoints="1" noAdjustHandles="1" noChangeArrowheads="1" noChangeShapeType="1" noTextEdit="1"/>
              </p:cNvSpPr>
              <p:nvPr/>
            </p:nvSpPr>
            <p:spPr bwMode="auto">
              <a:xfrm>
                <a:off x="4224704" y="5193488"/>
                <a:ext cx="647452" cy="521800"/>
              </a:xfrm>
              <a:prstGeom prst="rect">
                <a:avLst/>
              </a:prstGeom>
              <a:blipFill>
                <a:blip r:embed="rId3"/>
                <a:stretch>
                  <a:fillRect b="-2326"/>
                </a:stretch>
              </a:blipFill>
              <a:ln>
                <a:noFill/>
              </a:ln>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Object 39">
                <a:extLst>
                  <a:ext uri="{FF2B5EF4-FFF2-40B4-BE49-F238E27FC236}">
                    <a16:creationId xmlns:a16="http://schemas.microsoft.com/office/drawing/2014/main" id="{B949A55D-143D-4CFC-8CF4-2CB44852026C}"/>
                  </a:ext>
                </a:extLst>
              </p:cNvPr>
              <p:cNvSpPr txBox="1"/>
              <p:nvPr/>
            </p:nvSpPr>
            <p:spPr bwMode="auto">
              <a:xfrm>
                <a:off x="2887052" y="5190791"/>
                <a:ext cx="431800" cy="609882"/>
              </a:xfrm>
              <a:prstGeom prst="rect">
                <a:avLst/>
              </a:prstGeom>
              <a:noFill/>
            </p:spPr>
            <p:txBody>
              <a:bodyPr>
                <a:normAutofit fontScale="47500" lnSpcReduction="20000"/>
              </a:bodyPr>
              <a:lstStyle/>
              <a:p>
                <a:pPr/>
                <a14:m>
                  <m:oMathPara xmlns:m="http://schemas.openxmlformats.org/officeDocument/2006/math">
                    <m:oMathParaPr>
                      <m:jc m:val="left"/>
                    </m:oMathParaPr>
                    <m:oMath xmlns:m="http://schemas.openxmlformats.org/officeDocument/2006/math">
                      <m:r>
                        <a:rPr lang="nl-NL" sz="3200" b="1" i="1">
                          <a:solidFill>
                            <a:schemeClr val="accent1">
                              <a:lumMod val="75000"/>
                            </a:schemeClr>
                          </a:solidFill>
                          <a:latin typeface="Cambria Math" panose="02040503050406030204" pitchFamily="18" charset="0"/>
                        </a:rPr>
                        <m:t>𝟑</m:t>
                      </m:r>
                      <m:f>
                        <m:fPr>
                          <m:ctrlPr>
                            <a:rPr lang="nl-NL" sz="3200" b="1" i="1">
                              <a:solidFill>
                                <a:schemeClr val="accent1">
                                  <a:lumMod val="75000"/>
                                </a:schemeClr>
                              </a:solidFill>
                              <a:latin typeface="Cambria Math" panose="02040503050406030204" pitchFamily="18" charset="0"/>
                            </a:rPr>
                          </m:ctrlPr>
                        </m:fPr>
                        <m:num>
                          <m:r>
                            <a:rPr lang="nl-NL" sz="3200" b="1" i="1">
                              <a:solidFill>
                                <a:schemeClr val="accent1">
                                  <a:lumMod val="75000"/>
                                </a:schemeClr>
                              </a:solidFill>
                              <a:latin typeface="Cambria Math" panose="02040503050406030204" pitchFamily="18" charset="0"/>
                            </a:rPr>
                            <m:t>𝟏𝟎</m:t>
                          </m:r>
                        </m:num>
                        <m:den>
                          <m:r>
                            <a:rPr lang="nl-NL" sz="3200" b="1" i="1">
                              <a:solidFill>
                                <a:schemeClr val="accent1">
                                  <a:lumMod val="75000"/>
                                </a:schemeClr>
                              </a:solidFill>
                              <a:latin typeface="Cambria Math" panose="02040503050406030204" pitchFamily="18" charset="0"/>
                            </a:rPr>
                            <m:t>𝟕𝟏</m:t>
                          </m:r>
                        </m:den>
                      </m:f>
                    </m:oMath>
                  </m:oMathPara>
                </a14:m>
                <a:endParaRPr lang="nl-NL" sz="3200" b="1" dirty="0"/>
              </a:p>
            </p:txBody>
          </p:sp>
        </mc:Choice>
        <mc:Fallback xmlns="">
          <p:sp>
            <p:nvSpPr>
              <p:cNvPr id="10" name="Object 39">
                <a:extLst>
                  <a:ext uri="{FF2B5EF4-FFF2-40B4-BE49-F238E27FC236}">
                    <a16:creationId xmlns:a16="http://schemas.microsoft.com/office/drawing/2014/main" id="{B949A55D-143D-4CFC-8CF4-2CB44852026C}"/>
                  </a:ext>
                </a:extLst>
              </p:cNvPr>
              <p:cNvSpPr txBox="1">
                <a:spLocks noRot="1" noChangeAspect="1" noMove="1" noResize="1" noEditPoints="1" noAdjustHandles="1" noChangeArrowheads="1" noChangeShapeType="1" noTextEdit="1"/>
              </p:cNvSpPr>
              <p:nvPr/>
            </p:nvSpPr>
            <p:spPr bwMode="auto">
              <a:xfrm>
                <a:off x="2887052" y="5190791"/>
                <a:ext cx="431800" cy="609882"/>
              </a:xfrm>
              <a:prstGeom prst="rect">
                <a:avLst/>
              </a:prstGeom>
              <a:blipFill>
                <a:blip r:embed="rId4"/>
                <a:stretch>
                  <a:fillRect r="-25714"/>
                </a:stretch>
              </a:blipFill>
            </p:spPr>
            <p:txBody>
              <a:bodyPr/>
              <a:lstStyle/>
              <a:p>
                <a:r>
                  <a:rPr lang="nl-NL">
                    <a:noFill/>
                  </a:rPr>
                  <a:t> </a:t>
                </a:r>
              </a:p>
            </p:txBody>
          </p:sp>
        </mc:Fallback>
      </mc:AlternateContent>
    </p:spTree>
    <p:extLst>
      <p:ext uri="{BB962C8B-B14F-4D97-AF65-F5344CB8AC3E}">
        <p14:creationId xmlns:p14="http://schemas.microsoft.com/office/powerpoint/2010/main" val="40906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500" fill="hold"/>
                                        <p:tgtEl>
                                          <p:spTgt spid="6"/>
                                        </p:tgtEl>
                                        <p:attrNameLst>
                                          <p:attrName>ppt_x</p:attrName>
                                        </p:attrNameLst>
                                      </p:cBhvr>
                                      <p:tavLst>
                                        <p:tav tm="0">
                                          <p:val>
                                            <p:strVal val="1+#ppt_w/2"/>
                                          </p:val>
                                        </p:tav>
                                        <p:tav tm="100000">
                                          <p:val>
                                            <p:strVal val="#ppt_x"/>
                                          </p:val>
                                        </p:tav>
                                      </p:tavLst>
                                    </p:anim>
                                    <p:anim calcmode="lin" valueType="num">
                                      <p:cBhvr additive="base">
                                        <p:cTn id="14" dur="2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101702_944.jpg"/>
          <p:cNvPicPr>
            <a:picLocks noChangeAspect="1"/>
          </p:cNvPicPr>
          <p:nvPr/>
        </p:nvPicPr>
        <p:blipFill>
          <a:blip r:embed="rId2" cstate="print"/>
          <a:stretch>
            <a:fillRect/>
          </a:stretch>
        </p:blipFill>
        <p:spPr>
          <a:xfrm>
            <a:off x="2063552" y="2852936"/>
            <a:ext cx="3110746" cy="3888432"/>
          </a:xfrm>
          <a:prstGeom prst="rect">
            <a:avLst/>
          </a:prstGeom>
        </p:spPr>
      </p:pic>
      <p:pic>
        <p:nvPicPr>
          <p:cNvPr id="10" name="Afbeelding 9" descr="IMG-20190425-WA0001.jpg"/>
          <p:cNvPicPr>
            <a:picLocks noChangeAspect="1"/>
          </p:cNvPicPr>
          <p:nvPr/>
        </p:nvPicPr>
        <p:blipFill>
          <a:blip r:embed="rId3" cstate="print"/>
          <a:stretch>
            <a:fillRect/>
          </a:stretch>
        </p:blipFill>
        <p:spPr>
          <a:xfrm>
            <a:off x="2063552" y="2780928"/>
            <a:ext cx="3351142" cy="3960440"/>
          </a:xfrm>
          <a:prstGeom prst="rect">
            <a:avLst/>
          </a:prstGeom>
        </p:spPr>
      </p:pic>
      <p:sp>
        <p:nvSpPr>
          <p:cNvPr id="102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nl-NL">
              <a:latin typeface="Arial" pitchFamily="34" charset="0"/>
              <a:cs typeface="Arial" pitchFamily="34" charset="0"/>
            </a:endParaRPr>
          </a:p>
        </p:txBody>
      </p:sp>
      <p:sp>
        <p:nvSpPr>
          <p:cNvPr id="1027" name="Rectangle 3"/>
          <p:cNvSpPr>
            <a:spLocks noChangeArrowheads="1"/>
          </p:cNvSpPr>
          <p:nvPr/>
        </p:nvSpPr>
        <p:spPr bwMode="auto">
          <a:xfrm>
            <a:off x="1524001" y="1118672"/>
            <a:ext cx="184731" cy="369332"/>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nl-NL">
              <a:latin typeface="Arial" pitchFamily="34" charset="0"/>
              <a:cs typeface="Arial" pitchFamily="34" charset="0"/>
            </a:endParaRPr>
          </a:p>
        </p:txBody>
      </p:sp>
      <p:sp>
        <p:nvSpPr>
          <p:cNvPr id="12" name="Tijdelijke aanduiding voor dianummer 11"/>
          <p:cNvSpPr>
            <a:spLocks noGrp="1"/>
          </p:cNvSpPr>
          <p:nvPr>
            <p:ph type="sldNum" sz="quarter" idx="15"/>
          </p:nvPr>
        </p:nvSpPr>
        <p:spPr/>
        <p:txBody>
          <a:bodyPr/>
          <a:lstStyle/>
          <a:p>
            <a:fld id="{528DF2CE-BAE9-4C0B-A3F3-E37A484A2053}" type="slidenum">
              <a:rPr lang="nl-NL" smtClean="0"/>
              <a:pPr/>
              <a:t>26</a:t>
            </a:fld>
            <a:endParaRPr lang="nl-NL"/>
          </a:p>
        </p:txBody>
      </p:sp>
      <p:sp>
        <p:nvSpPr>
          <p:cNvPr id="15" name="Tekstvak 14"/>
          <p:cNvSpPr txBox="1"/>
          <p:nvPr/>
        </p:nvSpPr>
        <p:spPr>
          <a:xfrm>
            <a:off x="5726427" y="4437112"/>
            <a:ext cx="3312368" cy="1938992"/>
          </a:xfrm>
          <a:prstGeom prst="rect">
            <a:avLst/>
          </a:prstGeom>
          <a:noFill/>
        </p:spPr>
        <p:txBody>
          <a:bodyPr wrap="square" rtlCol="0">
            <a:spAutoFit/>
          </a:bodyPr>
          <a:lstStyle/>
          <a:p>
            <a:r>
              <a:rPr lang="nl-NL" sz="2000" b="1" i="1" dirty="0"/>
              <a:t>“Dit stijgt uit boven wat een menselijke geest kan voortbrengen”. </a:t>
            </a:r>
            <a:r>
              <a:rPr lang="nl-NL" sz="2000" b="1" dirty="0"/>
              <a:t>(Cicero, 50 </a:t>
            </a:r>
            <a:r>
              <a:rPr lang="nl-NL" sz="2000" b="1" dirty="0" err="1"/>
              <a:t>vC</a:t>
            </a:r>
            <a:r>
              <a:rPr lang="nl-NL" sz="2000" b="1" dirty="0"/>
              <a:t>).  </a:t>
            </a:r>
          </a:p>
          <a:p>
            <a:endParaRPr lang="nl-NL" sz="2000" dirty="0"/>
          </a:p>
          <a:p>
            <a:r>
              <a:rPr lang="nl-NL" sz="2000" dirty="0"/>
              <a:t> </a:t>
            </a:r>
          </a:p>
        </p:txBody>
      </p:sp>
      <p:sp>
        <p:nvSpPr>
          <p:cNvPr id="20" name="Tekstvak 19"/>
          <p:cNvSpPr txBox="1"/>
          <p:nvPr/>
        </p:nvSpPr>
        <p:spPr>
          <a:xfrm>
            <a:off x="1991544" y="1556793"/>
            <a:ext cx="8280920" cy="1200329"/>
          </a:xfrm>
          <a:prstGeom prst="rect">
            <a:avLst/>
          </a:prstGeom>
          <a:noFill/>
        </p:spPr>
        <p:txBody>
          <a:bodyPr wrap="square" rtlCol="0">
            <a:spAutoFit/>
          </a:bodyPr>
          <a:lstStyle/>
          <a:p>
            <a:endParaRPr lang="nl-NL" sz="2400" dirty="0"/>
          </a:p>
          <a:p>
            <a:r>
              <a:rPr lang="nl-NL" sz="2400" dirty="0"/>
              <a:t>mogelijk zoals hier afgebeeld, als een</a:t>
            </a:r>
          </a:p>
          <a:p>
            <a:r>
              <a:rPr lang="nl-NL" sz="2400" dirty="0"/>
              <a:t>massieve bol (de bronnen zijn niet eenduidig): </a:t>
            </a:r>
          </a:p>
        </p:txBody>
      </p:sp>
      <p:sp>
        <p:nvSpPr>
          <p:cNvPr id="44" name="Tekstvak 43"/>
          <p:cNvSpPr txBox="1"/>
          <p:nvPr/>
        </p:nvSpPr>
        <p:spPr>
          <a:xfrm>
            <a:off x="4367808" y="2276872"/>
            <a:ext cx="5400600" cy="400110"/>
          </a:xfrm>
          <a:prstGeom prst="rect">
            <a:avLst/>
          </a:prstGeom>
          <a:noFill/>
        </p:spPr>
        <p:txBody>
          <a:bodyPr wrap="square" rtlCol="0">
            <a:spAutoFit/>
          </a:bodyPr>
          <a:lstStyle/>
          <a:p>
            <a:r>
              <a:rPr lang="nl-NL" sz="2000" dirty="0"/>
              <a:t> </a:t>
            </a:r>
          </a:p>
        </p:txBody>
      </p:sp>
      <p:sp>
        <p:nvSpPr>
          <p:cNvPr id="46" name="Titel 45"/>
          <p:cNvSpPr>
            <a:spLocks noGrp="1"/>
          </p:cNvSpPr>
          <p:nvPr>
            <p:ph type="title"/>
          </p:nvPr>
        </p:nvSpPr>
        <p:spPr>
          <a:xfrm>
            <a:off x="1992627" y="190212"/>
            <a:ext cx="7467600" cy="1909666"/>
          </a:xfrm>
        </p:spPr>
        <p:txBody>
          <a:bodyPr>
            <a:normAutofit fontScale="90000"/>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b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br>
            <a:b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br>
            <a:r>
              <a:rPr lang="nl-NL" sz="3200" b="1" dirty="0"/>
              <a:t>2.</a:t>
            </a:r>
            <a:r>
              <a:rPr lang="nl-NL" b="1" dirty="0"/>
              <a:t> </a:t>
            </a:r>
            <a:r>
              <a:rPr lang="nl-NL" sz="3200" b="1" dirty="0"/>
              <a:t>Een planetarium,</a:t>
            </a:r>
            <a:br>
              <a:rPr lang="nl-NL" sz="3200" dirty="0"/>
            </a:br>
            <a:endParaRPr lang="nl-NL" dirty="0"/>
          </a:p>
        </p:txBody>
      </p:sp>
      <p:sp>
        <p:nvSpPr>
          <p:cNvPr id="2" name="Tekstvak 1">
            <a:extLst>
              <a:ext uri="{FF2B5EF4-FFF2-40B4-BE49-F238E27FC236}">
                <a16:creationId xmlns:a16="http://schemas.microsoft.com/office/drawing/2014/main" id="{93633B36-B0C6-4394-9617-3E178AA4EBBC}"/>
              </a:ext>
            </a:extLst>
          </p:cNvPr>
          <p:cNvSpPr txBox="1"/>
          <p:nvPr/>
        </p:nvSpPr>
        <p:spPr>
          <a:xfrm flipH="1">
            <a:off x="5761843" y="3487468"/>
            <a:ext cx="4058737" cy="830997"/>
          </a:xfrm>
          <a:prstGeom prst="rect">
            <a:avLst/>
          </a:prstGeom>
          <a:noFill/>
        </p:spPr>
        <p:txBody>
          <a:bodyPr wrap="square" rtlCol="0">
            <a:spAutoFit/>
          </a:bodyPr>
          <a:lstStyle/>
          <a:p>
            <a:r>
              <a:rPr lang="nl-NL" sz="2400" dirty="0"/>
              <a:t>Als Cicero het planetarium ziet schrijft hij:</a:t>
            </a:r>
          </a:p>
        </p:txBody>
      </p:sp>
      <p:sp>
        <p:nvSpPr>
          <p:cNvPr id="3" name="Tekstvak 2">
            <a:extLst>
              <a:ext uri="{FF2B5EF4-FFF2-40B4-BE49-F238E27FC236}">
                <a16:creationId xmlns:a16="http://schemas.microsoft.com/office/drawing/2014/main" id="{30137DBB-021D-607C-69C3-A8C34137A5C8}"/>
              </a:ext>
            </a:extLst>
          </p:cNvPr>
          <p:cNvSpPr txBox="1"/>
          <p:nvPr/>
        </p:nvSpPr>
        <p:spPr>
          <a:xfrm>
            <a:off x="5591944" y="6474834"/>
            <a:ext cx="5175024" cy="369332"/>
          </a:xfrm>
          <a:prstGeom prst="rect">
            <a:avLst/>
          </a:prstGeom>
          <a:noFill/>
        </p:spPr>
        <p:txBody>
          <a:bodyPr wrap="square" rtlCol="0">
            <a:spAutoFit/>
          </a:bodyPr>
          <a:lstStyle/>
          <a:p>
            <a:r>
              <a:rPr lang="nl-NL" dirty="0"/>
              <a:t>Bron: Archimedesmuseum in Olympia (Gr.)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 calcmode="lin" valueType="num">
                                      <p:cBhvr additive="base">
                                        <p:cTn id="7"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anim calcmode="lin" valueType="num">
                                      <p:cBhvr additive="base">
                                        <p:cTn id="1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2484D-0768-41A6-B62A-7ED6D5EEC7E8}"/>
              </a:ext>
            </a:extLst>
          </p:cNvPr>
          <p:cNvSpPr>
            <a:spLocks noGrp="1"/>
          </p:cNvSpPr>
          <p:nvPr>
            <p:ph type="title"/>
          </p:nvPr>
        </p:nvSpPr>
        <p:spPr>
          <a:xfrm>
            <a:off x="1746250" y="364214"/>
            <a:ext cx="9030270" cy="1138138"/>
          </a:xfrm>
        </p:spPr>
        <p:txBody>
          <a:bodyPr>
            <a:normAutofit/>
          </a:bodyPr>
          <a:lstStyle/>
          <a:p>
            <a:r>
              <a:rPr lang="nl-NL" b="1" dirty="0">
                <a:solidFill>
                  <a:schemeClr val="tx1"/>
                </a:solidFill>
                <a:latin typeface="+mn-lt"/>
                <a:ea typeface="Yu Gothic UI Light" panose="020B0300000000000000" pitchFamily="34" charset="-128"/>
              </a:rPr>
              <a:t>3. Inhoud- en oppervlaktebepalingen</a:t>
            </a:r>
            <a:r>
              <a:rPr lang="nl-NL" dirty="0">
                <a:solidFill>
                  <a:schemeClr val="tx1"/>
                </a:solidFill>
                <a:latin typeface="+mn-lt"/>
                <a:cs typeface="Aharoni" panose="020B0604020202020204" pitchFamily="2" charset="-79"/>
              </a:rPr>
              <a:t> </a:t>
            </a:r>
            <a:r>
              <a:rPr lang="nl-NL" b="1" dirty="0">
                <a:solidFill>
                  <a:srgbClr val="FF0000"/>
                </a:solidFill>
                <a:latin typeface="Yu Gothic UI Light" panose="020B0300000000000000" pitchFamily="34" charset="-128"/>
                <a:ea typeface="Yu Gothic UI Light" panose="020B0300000000000000" pitchFamily="34" charset="-128"/>
              </a:rPr>
              <a:t>   </a:t>
            </a:r>
            <a:endParaRPr lang="nl-NL" dirty="0">
              <a:latin typeface="+mn-lt"/>
              <a:cs typeface="Aharoni" panose="020B0604020202020204" pitchFamily="2" charset="-79"/>
            </a:endParaRPr>
          </a:p>
        </p:txBody>
      </p:sp>
      <p:sp>
        <p:nvSpPr>
          <p:cNvPr id="6" name="AutoShape 2">
            <a:extLst>
              <a:ext uri="{FF2B5EF4-FFF2-40B4-BE49-F238E27FC236}">
                <a16:creationId xmlns:a16="http://schemas.microsoft.com/office/drawing/2014/main" id="{1E2BFE6B-FCDE-44D0-84DE-DEAC0F7664EB}"/>
              </a:ext>
            </a:extLst>
          </p:cNvPr>
          <p:cNvSpPr>
            <a:spLocks noChangeAspect="1" noChangeArrowheads="1"/>
          </p:cNvSpPr>
          <p:nvPr/>
        </p:nvSpPr>
        <p:spPr bwMode="auto">
          <a:xfrm>
            <a:off x="1593850" y="-539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2" name="Tijdelijke aanduiding voor inhoud 11" descr="Afbeelding met tekst&#10;&#10;Automatisch gegenereerde beschrijving">
            <a:extLst>
              <a:ext uri="{FF2B5EF4-FFF2-40B4-BE49-F238E27FC236}">
                <a16:creationId xmlns:a16="http://schemas.microsoft.com/office/drawing/2014/main" id="{95DBA965-0746-4EF1-9597-E8DE7E2A7D00}"/>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9956" t="18317" r="35188" b="72818"/>
          <a:stretch/>
        </p:blipFill>
        <p:spPr>
          <a:xfrm>
            <a:off x="2135560" y="2912258"/>
            <a:ext cx="6480710" cy="1440161"/>
          </a:xfr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4EF393B1-0A66-4130-90CA-D86B2415F9E9}"/>
                  </a:ext>
                </a:extLst>
              </p:cNvPr>
              <p:cNvSpPr txBox="1"/>
              <p:nvPr/>
            </p:nvSpPr>
            <p:spPr>
              <a:xfrm>
                <a:off x="1898650" y="1883800"/>
                <a:ext cx="9237910" cy="830997"/>
              </a:xfrm>
              <a:prstGeom prst="rect">
                <a:avLst/>
              </a:prstGeom>
              <a:noFill/>
            </p:spPr>
            <p:txBody>
              <a:bodyPr wrap="square" rtlCol="0">
                <a:spAutoFit/>
              </a:bodyPr>
              <a:lstStyle/>
              <a:p>
                <a:r>
                  <a:rPr lang="nl-NL" sz="2400" dirty="0">
                    <a:cs typeface="Aharoni" panose="020B0604020202020204" pitchFamily="2" charset="-79"/>
                  </a:rPr>
                  <a:t>Archimedes berekende als eerste de inhouden en oppervlakten van de volgende drie figuren:   </a:t>
                </a:r>
                <a14:m>
                  <m:oMath xmlns:m="http://schemas.openxmlformats.org/officeDocument/2006/math">
                    <m:r>
                      <a:rPr lang="nl-NL" sz="2400" i="1" smtClean="0">
                        <a:latin typeface="Cambria Math" panose="02040503050406030204" pitchFamily="18" charset="0"/>
                        <a:cs typeface="Aharoni" panose="020B0604020202020204" pitchFamily="2" charset="-79"/>
                      </a:rPr>
                      <m:t> </m:t>
                    </m:r>
                  </m:oMath>
                </a14:m>
                <a:endParaRPr lang="nl-NL" dirty="0"/>
              </a:p>
            </p:txBody>
          </p:sp>
        </mc:Choice>
        <mc:Fallback xmlns="">
          <p:sp>
            <p:nvSpPr>
              <p:cNvPr id="7" name="Tekstvak 6">
                <a:extLst>
                  <a:ext uri="{FF2B5EF4-FFF2-40B4-BE49-F238E27FC236}">
                    <a16:creationId xmlns:a16="http://schemas.microsoft.com/office/drawing/2014/main" id="{4EF393B1-0A66-4130-90CA-D86B2415F9E9}"/>
                  </a:ext>
                </a:extLst>
              </p:cNvPr>
              <p:cNvSpPr txBox="1">
                <a:spLocks noRot="1" noChangeAspect="1" noMove="1" noResize="1" noEditPoints="1" noAdjustHandles="1" noChangeArrowheads="1" noChangeShapeType="1" noTextEdit="1"/>
              </p:cNvSpPr>
              <p:nvPr/>
            </p:nvSpPr>
            <p:spPr>
              <a:xfrm>
                <a:off x="1898650" y="1883800"/>
                <a:ext cx="9237910" cy="830997"/>
              </a:xfrm>
              <a:prstGeom prst="rect">
                <a:avLst/>
              </a:prstGeom>
              <a:blipFill>
                <a:blip r:embed="rId3"/>
                <a:stretch>
                  <a:fillRect l="-989" t="-5882" b="-16176"/>
                </a:stretch>
              </a:blipFill>
            </p:spPr>
            <p:txBody>
              <a:bodyPr/>
              <a:lstStyle/>
              <a:p>
                <a:r>
                  <a:rPr lang="nl-NL">
                    <a:noFill/>
                  </a:rPr>
                  <a:t> </a:t>
                </a:r>
              </a:p>
            </p:txBody>
          </p:sp>
        </mc:Fallback>
      </mc:AlternateContent>
      <p:sp>
        <p:nvSpPr>
          <p:cNvPr id="3" name="Tijdelijke aanduiding voor voettekst 2">
            <a:extLst>
              <a:ext uri="{FF2B5EF4-FFF2-40B4-BE49-F238E27FC236}">
                <a16:creationId xmlns:a16="http://schemas.microsoft.com/office/drawing/2014/main" id="{9D4253E5-E6CC-4E35-9BEC-1B42361AA963}"/>
              </a:ext>
            </a:extLst>
          </p:cNvPr>
          <p:cNvSpPr>
            <a:spLocks noGrp="1"/>
          </p:cNvSpPr>
          <p:nvPr>
            <p:ph type="ftr" sz="quarter" idx="16"/>
          </p:nvPr>
        </p:nvSpPr>
        <p:spPr/>
        <p:txBody>
          <a:bodyPr/>
          <a:lstStyle/>
          <a:p>
            <a:r>
              <a:rPr lang="nl-NL"/>
              <a:t>r.v.asselt</a:t>
            </a:r>
          </a:p>
        </p:txBody>
      </p:sp>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4AB6E385-2338-0F2C-EE94-99DDD75307AE}"/>
                  </a:ext>
                </a:extLst>
              </p:cNvPr>
              <p:cNvSpPr txBox="1"/>
              <p:nvPr/>
            </p:nvSpPr>
            <p:spPr>
              <a:xfrm>
                <a:off x="3144061" y="4639453"/>
                <a:ext cx="792088"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l-NL" sz="2800" b="0" i="1" smtClean="0">
                          <a:latin typeface="Cambria Math" panose="02040503050406030204" pitchFamily="18" charset="0"/>
                        </a:rPr>
                        <m:t> </m:t>
                      </m:r>
                      <m:r>
                        <a:rPr lang="nl-NL" sz="2800" b="0" i="1" smtClean="0">
                          <a:latin typeface="Cambria Math" panose="02040503050406030204" pitchFamily="18" charset="0"/>
                          <a:ea typeface="Cambria Math" panose="02040503050406030204" pitchFamily="18" charset="0"/>
                        </a:rPr>
                        <m:t>𝜋</m:t>
                      </m:r>
                      <m:sSup>
                        <m:sSupPr>
                          <m:ctrlPr>
                            <a:rPr lang="nl-NL" sz="2800" b="0" i="1" smtClean="0">
                              <a:latin typeface="Cambria Math" panose="02040503050406030204" pitchFamily="18" charset="0"/>
                              <a:ea typeface="Cambria Math" panose="02040503050406030204" pitchFamily="18" charset="0"/>
                            </a:rPr>
                          </m:ctrlPr>
                        </m:sSupPr>
                        <m:e>
                          <m:r>
                            <a:rPr lang="nl-NL" sz="2800" b="0" i="1" smtClean="0">
                              <a:latin typeface="Cambria Math" panose="02040503050406030204" pitchFamily="18" charset="0"/>
                              <a:ea typeface="Cambria Math" panose="02040503050406030204" pitchFamily="18" charset="0"/>
                            </a:rPr>
                            <m:t>𝑟</m:t>
                          </m:r>
                        </m:e>
                        <m:sup>
                          <m:r>
                            <a:rPr lang="nl-NL" sz="2800" b="0" i="1" smtClean="0">
                              <a:latin typeface="Cambria Math" panose="02040503050406030204" pitchFamily="18" charset="0"/>
                              <a:ea typeface="Cambria Math" panose="02040503050406030204" pitchFamily="18" charset="0"/>
                            </a:rPr>
                            <m:t>3</m:t>
                          </m:r>
                        </m:sup>
                      </m:sSup>
                    </m:oMath>
                  </m:oMathPara>
                </a14:m>
                <a:endParaRPr lang="nl-NL" sz="2800" dirty="0"/>
              </a:p>
            </p:txBody>
          </p:sp>
        </mc:Choice>
        <mc:Fallback xmlns="">
          <p:sp>
            <p:nvSpPr>
              <p:cNvPr id="4" name="Tekstvak 3">
                <a:extLst>
                  <a:ext uri="{FF2B5EF4-FFF2-40B4-BE49-F238E27FC236}">
                    <a16:creationId xmlns:a16="http://schemas.microsoft.com/office/drawing/2014/main" id="{4AB6E385-2338-0F2C-EE94-99DDD75307AE}"/>
                  </a:ext>
                </a:extLst>
              </p:cNvPr>
              <p:cNvSpPr txBox="1">
                <a:spLocks noRot="1" noChangeAspect="1" noMove="1" noResize="1" noEditPoints="1" noAdjustHandles="1" noChangeArrowheads="1" noChangeShapeType="1" noTextEdit="1"/>
              </p:cNvSpPr>
              <p:nvPr/>
            </p:nvSpPr>
            <p:spPr>
              <a:xfrm>
                <a:off x="3144061" y="4639453"/>
                <a:ext cx="792088" cy="430887"/>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E084F2EC-0D6F-8AA9-DBEC-B8F82DAAE26E}"/>
                  </a:ext>
                </a:extLst>
              </p:cNvPr>
              <p:cNvSpPr txBox="1"/>
              <p:nvPr/>
            </p:nvSpPr>
            <p:spPr>
              <a:xfrm>
                <a:off x="5123761" y="4404078"/>
                <a:ext cx="792088" cy="8094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sz="2800" i="1">
                              <a:latin typeface="Cambria Math" panose="02040503050406030204" pitchFamily="18" charset="0"/>
                              <a:cs typeface="Aharoni" panose="020B0604020202020204" pitchFamily="2" charset="-79"/>
                            </a:rPr>
                          </m:ctrlPr>
                        </m:fPr>
                        <m:num>
                          <m:r>
                            <a:rPr lang="nl-NL" sz="2800" i="1">
                              <a:latin typeface="Cambria Math" panose="02040503050406030204" pitchFamily="18" charset="0"/>
                              <a:cs typeface="Aharoni" panose="020B0604020202020204" pitchFamily="2" charset="-79"/>
                            </a:rPr>
                            <m:t>2</m:t>
                          </m:r>
                        </m:num>
                        <m:den>
                          <m:r>
                            <a:rPr lang="nl-NL" sz="2800" i="1">
                              <a:latin typeface="Cambria Math" panose="02040503050406030204" pitchFamily="18" charset="0"/>
                              <a:cs typeface="Aharoni" panose="020B0604020202020204" pitchFamily="2" charset="-79"/>
                            </a:rPr>
                            <m:t>3</m:t>
                          </m:r>
                        </m:den>
                      </m:f>
                      <m:r>
                        <a:rPr lang="nl-NL" sz="2800" b="0" i="1" smtClean="0">
                          <a:latin typeface="Cambria Math" panose="02040503050406030204" pitchFamily="18" charset="0"/>
                          <a:ea typeface="Cambria Math" panose="02040503050406030204" pitchFamily="18" charset="0"/>
                        </a:rPr>
                        <m:t>𝜋</m:t>
                      </m:r>
                      <m:sSup>
                        <m:sSupPr>
                          <m:ctrlPr>
                            <a:rPr lang="nl-NL" sz="2800" b="0" i="1" smtClean="0">
                              <a:latin typeface="Cambria Math" panose="02040503050406030204" pitchFamily="18" charset="0"/>
                              <a:ea typeface="Cambria Math" panose="02040503050406030204" pitchFamily="18" charset="0"/>
                            </a:rPr>
                          </m:ctrlPr>
                        </m:sSupPr>
                        <m:e>
                          <m:r>
                            <a:rPr lang="nl-NL" sz="2800" b="0" i="1" smtClean="0">
                              <a:latin typeface="Cambria Math" panose="02040503050406030204" pitchFamily="18" charset="0"/>
                              <a:ea typeface="Cambria Math" panose="02040503050406030204" pitchFamily="18" charset="0"/>
                            </a:rPr>
                            <m:t>𝑟</m:t>
                          </m:r>
                        </m:e>
                        <m:sup>
                          <m:r>
                            <a:rPr lang="nl-NL" sz="2800" b="0" i="1" smtClean="0">
                              <a:latin typeface="Cambria Math" panose="02040503050406030204" pitchFamily="18" charset="0"/>
                              <a:ea typeface="Cambria Math" panose="02040503050406030204" pitchFamily="18" charset="0"/>
                            </a:rPr>
                            <m:t>3</m:t>
                          </m:r>
                        </m:sup>
                      </m:sSup>
                    </m:oMath>
                  </m:oMathPara>
                </a14:m>
                <a:endParaRPr lang="nl-NL" sz="2800" dirty="0"/>
              </a:p>
            </p:txBody>
          </p:sp>
        </mc:Choice>
        <mc:Fallback xmlns="">
          <p:sp>
            <p:nvSpPr>
              <p:cNvPr id="5" name="Tekstvak 4">
                <a:extLst>
                  <a:ext uri="{FF2B5EF4-FFF2-40B4-BE49-F238E27FC236}">
                    <a16:creationId xmlns:a16="http://schemas.microsoft.com/office/drawing/2014/main" id="{E084F2EC-0D6F-8AA9-DBEC-B8F82DAAE26E}"/>
                  </a:ext>
                </a:extLst>
              </p:cNvPr>
              <p:cNvSpPr txBox="1">
                <a:spLocks noRot="1" noChangeAspect="1" noMove="1" noResize="1" noEditPoints="1" noAdjustHandles="1" noChangeArrowheads="1" noChangeShapeType="1" noTextEdit="1"/>
              </p:cNvSpPr>
              <p:nvPr/>
            </p:nvSpPr>
            <p:spPr>
              <a:xfrm>
                <a:off x="5123761" y="4404078"/>
                <a:ext cx="792088" cy="809452"/>
              </a:xfrm>
              <a:prstGeom prst="rect">
                <a:avLst/>
              </a:prstGeom>
              <a:blipFill>
                <a:blip r:embed="rId5"/>
                <a:stretch>
                  <a:fillRect l="-775" r="-775"/>
                </a:stretch>
              </a:blipFill>
            </p:spPr>
            <p:txBody>
              <a:bodyPr/>
              <a:lstStyle/>
              <a:p>
                <a:r>
                  <a:rPr lang="nl-NL">
                    <a:noFill/>
                  </a:rPr>
                  <a:t> </a:t>
                </a:r>
              </a:p>
            </p:txBody>
          </p:sp>
        </mc:Fallback>
      </mc:AlternateContent>
      <p:sp>
        <p:nvSpPr>
          <p:cNvPr id="14" name="Tekstvak 13">
            <a:extLst>
              <a:ext uri="{FF2B5EF4-FFF2-40B4-BE49-F238E27FC236}">
                <a16:creationId xmlns:a16="http://schemas.microsoft.com/office/drawing/2014/main" id="{9AC76BF1-FDDE-F58A-A42D-6DE571B4A8F9}"/>
              </a:ext>
            </a:extLst>
          </p:cNvPr>
          <p:cNvSpPr txBox="1"/>
          <p:nvPr/>
        </p:nvSpPr>
        <p:spPr>
          <a:xfrm>
            <a:off x="5638800" y="2963917"/>
            <a:ext cx="65" cy="276999"/>
          </a:xfrm>
          <a:prstGeom prst="rect">
            <a:avLst/>
          </a:prstGeom>
          <a:noFill/>
        </p:spPr>
        <p:txBody>
          <a:bodyPr wrap="none" lIns="0" tIns="0" rIns="0" bIns="0" rtlCol="0">
            <a:spAutoFit/>
          </a:bodyPr>
          <a:lstStyle/>
          <a:p>
            <a:endParaRPr lang="nl-NL" dirty="0"/>
          </a:p>
        </p:txBody>
      </p: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8EE038ED-8C4A-0013-2F3E-B4CA7257B198}"/>
                  </a:ext>
                </a:extLst>
              </p:cNvPr>
              <p:cNvSpPr txBox="1"/>
              <p:nvPr/>
            </p:nvSpPr>
            <p:spPr>
              <a:xfrm>
                <a:off x="7039695" y="4404078"/>
                <a:ext cx="792088" cy="8094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nl-NL" sz="2800" i="1" smtClean="0">
                              <a:latin typeface="Cambria Math" panose="02040503050406030204" pitchFamily="18" charset="0"/>
                              <a:cs typeface="Aharoni" panose="020B0604020202020204" pitchFamily="2" charset="-79"/>
                            </a:rPr>
                          </m:ctrlPr>
                        </m:fPr>
                        <m:num>
                          <m:r>
                            <a:rPr lang="nl-NL" sz="2800" b="0" i="1" smtClean="0">
                              <a:latin typeface="Cambria Math" panose="02040503050406030204" pitchFamily="18" charset="0"/>
                              <a:cs typeface="Aharoni" panose="020B0604020202020204" pitchFamily="2" charset="-79"/>
                            </a:rPr>
                            <m:t>1</m:t>
                          </m:r>
                        </m:num>
                        <m:den>
                          <m:r>
                            <a:rPr lang="nl-NL" sz="2800" i="1">
                              <a:latin typeface="Cambria Math" panose="02040503050406030204" pitchFamily="18" charset="0"/>
                              <a:cs typeface="Aharoni" panose="020B0604020202020204" pitchFamily="2" charset="-79"/>
                            </a:rPr>
                            <m:t>3</m:t>
                          </m:r>
                        </m:den>
                      </m:f>
                      <m:r>
                        <a:rPr lang="nl-NL" sz="2800" b="0" i="1" smtClean="0">
                          <a:latin typeface="Cambria Math" panose="02040503050406030204" pitchFamily="18" charset="0"/>
                          <a:ea typeface="Cambria Math" panose="02040503050406030204" pitchFamily="18" charset="0"/>
                        </a:rPr>
                        <m:t>𝜋</m:t>
                      </m:r>
                      <m:sSup>
                        <m:sSupPr>
                          <m:ctrlPr>
                            <a:rPr lang="nl-NL" sz="2800" b="0" i="1" smtClean="0">
                              <a:latin typeface="Cambria Math" panose="02040503050406030204" pitchFamily="18" charset="0"/>
                              <a:ea typeface="Cambria Math" panose="02040503050406030204" pitchFamily="18" charset="0"/>
                            </a:rPr>
                          </m:ctrlPr>
                        </m:sSupPr>
                        <m:e>
                          <m:r>
                            <a:rPr lang="nl-NL" sz="2800" b="0" i="1" smtClean="0">
                              <a:latin typeface="Cambria Math" panose="02040503050406030204" pitchFamily="18" charset="0"/>
                              <a:ea typeface="Cambria Math" panose="02040503050406030204" pitchFamily="18" charset="0"/>
                            </a:rPr>
                            <m:t>𝑟</m:t>
                          </m:r>
                        </m:e>
                        <m:sup>
                          <m:r>
                            <a:rPr lang="nl-NL" sz="2800" b="0" i="1" smtClean="0">
                              <a:latin typeface="Cambria Math" panose="02040503050406030204" pitchFamily="18" charset="0"/>
                              <a:ea typeface="Cambria Math" panose="02040503050406030204" pitchFamily="18" charset="0"/>
                            </a:rPr>
                            <m:t>3</m:t>
                          </m:r>
                        </m:sup>
                      </m:sSup>
                    </m:oMath>
                  </m:oMathPara>
                </a14:m>
                <a:endParaRPr lang="nl-NL" sz="2800" dirty="0"/>
              </a:p>
            </p:txBody>
          </p:sp>
        </mc:Choice>
        <mc:Fallback xmlns="">
          <p:sp>
            <p:nvSpPr>
              <p:cNvPr id="8" name="Tekstvak 7">
                <a:extLst>
                  <a:ext uri="{FF2B5EF4-FFF2-40B4-BE49-F238E27FC236}">
                    <a16:creationId xmlns:a16="http://schemas.microsoft.com/office/drawing/2014/main" id="{8EE038ED-8C4A-0013-2F3E-B4CA7257B198}"/>
                  </a:ext>
                </a:extLst>
              </p:cNvPr>
              <p:cNvSpPr txBox="1">
                <a:spLocks noRot="1" noChangeAspect="1" noMove="1" noResize="1" noEditPoints="1" noAdjustHandles="1" noChangeArrowheads="1" noChangeShapeType="1" noTextEdit="1"/>
              </p:cNvSpPr>
              <p:nvPr/>
            </p:nvSpPr>
            <p:spPr>
              <a:xfrm>
                <a:off x="7039695" y="4404078"/>
                <a:ext cx="792088" cy="809452"/>
              </a:xfrm>
              <a:prstGeom prst="rect">
                <a:avLst/>
              </a:prstGeom>
              <a:blipFill>
                <a:blip r:embed="rId6"/>
                <a:stretch>
                  <a:fillRect l="-769"/>
                </a:stretch>
              </a:blipFill>
            </p:spPr>
            <p:txBody>
              <a:bodyPr/>
              <a:lstStyle/>
              <a:p>
                <a:r>
                  <a:rPr lang="nl-NL">
                    <a:noFill/>
                  </a:rPr>
                  <a:t> </a:t>
                </a:r>
              </a:p>
            </p:txBody>
          </p:sp>
        </mc:Fallback>
      </mc:AlternateContent>
      <p:sp>
        <p:nvSpPr>
          <p:cNvPr id="9" name="Tekstvak 8">
            <a:extLst>
              <a:ext uri="{FF2B5EF4-FFF2-40B4-BE49-F238E27FC236}">
                <a16:creationId xmlns:a16="http://schemas.microsoft.com/office/drawing/2014/main" id="{D2485E57-AFC9-1AFB-4D5B-2B11431977AE}"/>
              </a:ext>
            </a:extLst>
          </p:cNvPr>
          <p:cNvSpPr txBox="1"/>
          <p:nvPr/>
        </p:nvSpPr>
        <p:spPr>
          <a:xfrm>
            <a:off x="1928296" y="4352419"/>
            <a:ext cx="3647256" cy="461665"/>
          </a:xfrm>
          <a:prstGeom prst="rect">
            <a:avLst/>
          </a:prstGeom>
          <a:noFill/>
        </p:spPr>
        <p:txBody>
          <a:bodyPr wrap="square" rtlCol="0">
            <a:spAutoFit/>
          </a:bodyPr>
          <a:lstStyle/>
          <a:p>
            <a:r>
              <a:rPr lang="nl-NL" sz="2400" dirty="0"/>
              <a:t>Inhouden:</a:t>
            </a:r>
          </a:p>
        </p:txBody>
      </p:sp>
      <p:sp>
        <p:nvSpPr>
          <p:cNvPr id="10" name="Tekstvak 9">
            <a:extLst>
              <a:ext uri="{FF2B5EF4-FFF2-40B4-BE49-F238E27FC236}">
                <a16:creationId xmlns:a16="http://schemas.microsoft.com/office/drawing/2014/main" id="{D403CD9F-7ECD-4CB8-5631-2B1B8ABE6CBC}"/>
              </a:ext>
            </a:extLst>
          </p:cNvPr>
          <p:cNvSpPr txBox="1"/>
          <p:nvPr/>
        </p:nvSpPr>
        <p:spPr>
          <a:xfrm>
            <a:off x="2020215" y="5126541"/>
            <a:ext cx="3647256" cy="461665"/>
          </a:xfrm>
          <a:prstGeom prst="rect">
            <a:avLst/>
          </a:prstGeom>
          <a:noFill/>
        </p:spPr>
        <p:txBody>
          <a:bodyPr wrap="square" rtlCol="0">
            <a:spAutoFit/>
          </a:bodyPr>
          <a:lstStyle/>
          <a:p>
            <a:r>
              <a:rPr lang="nl-NL" sz="2400" dirty="0"/>
              <a:t>Oppervlakten:</a:t>
            </a:r>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F692C549-262D-3CA9-D60C-E1F669F55054}"/>
                  </a:ext>
                </a:extLst>
              </p:cNvPr>
              <p:cNvSpPr txBox="1"/>
              <p:nvPr/>
            </p:nvSpPr>
            <p:spPr>
              <a:xfrm>
                <a:off x="5069737" y="5538767"/>
                <a:ext cx="90013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l-NL" sz="2800" b="0" i="1" smtClean="0">
                          <a:latin typeface="Cambria Math" panose="02040503050406030204" pitchFamily="18" charset="0"/>
                        </a:rPr>
                        <m:t> 3</m:t>
                      </m:r>
                      <m:r>
                        <a:rPr lang="nl-NL" sz="2800" b="0" i="1" smtClean="0">
                          <a:latin typeface="Cambria Math" panose="02040503050406030204" pitchFamily="18" charset="0"/>
                          <a:ea typeface="Cambria Math" panose="02040503050406030204" pitchFamily="18" charset="0"/>
                        </a:rPr>
                        <m:t>𝜋</m:t>
                      </m:r>
                      <m:sSup>
                        <m:sSupPr>
                          <m:ctrlPr>
                            <a:rPr lang="nl-NL" sz="2800" b="0" i="1" smtClean="0">
                              <a:latin typeface="Cambria Math" panose="02040503050406030204" pitchFamily="18" charset="0"/>
                              <a:ea typeface="Cambria Math" panose="02040503050406030204" pitchFamily="18" charset="0"/>
                            </a:rPr>
                          </m:ctrlPr>
                        </m:sSupPr>
                        <m:e>
                          <m:r>
                            <a:rPr lang="nl-NL" sz="2800" b="0" i="1" smtClean="0">
                              <a:latin typeface="Cambria Math" panose="02040503050406030204" pitchFamily="18" charset="0"/>
                              <a:ea typeface="Cambria Math" panose="02040503050406030204" pitchFamily="18" charset="0"/>
                            </a:rPr>
                            <m:t>𝑟</m:t>
                          </m:r>
                        </m:e>
                        <m:sup>
                          <m:r>
                            <a:rPr lang="nl-NL" sz="2800" b="0" i="1" smtClean="0">
                              <a:latin typeface="Cambria Math" panose="02040503050406030204" pitchFamily="18" charset="0"/>
                              <a:ea typeface="Cambria Math" panose="02040503050406030204" pitchFamily="18" charset="0"/>
                            </a:rPr>
                            <m:t>2</m:t>
                          </m:r>
                        </m:sup>
                      </m:sSup>
                    </m:oMath>
                  </m:oMathPara>
                </a14:m>
                <a:endParaRPr lang="nl-NL" sz="2800" dirty="0"/>
              </a:p>
            </p:txBody>
          </p:sp>
        </mc:Choice>
        <mc:Fallback xmlns="">
          <p:sp>
            <p:nvSpPr>
              <p:cNvPr id="11" name="Tekstvak 10">
                <a:extLst>
                  <a:ext uri="{FF2B5EF4-FFF2-40B4-BE49-F238E27FC236}">
                    <a16:creationId xmlns:a16="http://schemas.microsoft.com/office/drawing/2014/main" id="{F692C549-262D-3CA9-D60C-E1F669F55054}"/>
                  </a:ext>
                </a:extLst>
              </p:cNvPr>
              <p:cNvSpPr txBox="1">
                <a:spLocks noRot="1" noChangeAspect="1" noMove="1" noResize="1" noEditPoints="1" noAdjustHandles="1" noChangeArrowheads="1" noChangeShapeType="1" noTextEdit="1"/>
              </p:cNvSpPr>
              <p:nvPr/>
            </p:nvSpPr>
            <p:spPr>
              <a:xfrm>
                <a:off x="5069737" y="5538767"/>
                <a:ext cx="900135" cy="430887"/>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5C94C7FC-1AA0-C4A8-583F-B20F4B0E977F}"/>
                  </a:ext>
                </a:extLst>
              </p:cNvPr>
              <p:cNvSpPr txBox="1"/>
              <p:nvPr/>
            </p:nvSpPr>
            <p:spPr>
              <a:xfrm>
                <a:off x="6096000" y="5969654"/>
                <a:ext cx="2507314" cy="4600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l-NL" sz="2800" b="0" i="1" smtClean="0">
                          <a:latin typeface="Cambria Math" panose="02040503050406030204" pitchFamily="18" charset="0"/>
                        </a:rPr>
                        <m:t> …(1+</m:t>
                      </m:r>
                      <m:r>
                        <m:rPr>
                          <m:nor/>
                        </m:rPr>
                        <a:rPr lang="nl-NL" sz="2800" dirty="0"/>
                        <m:t>√2</m:t>
                      </m:r>
                      <m:r>
                        <a:rPr lang="nl-NL" sz="2800" b="0" i="1" dirty="0" smtClean="0">
                          <a:latin typeface="Cambria Math" panose="02040503050406030204" pitchFamily="18" charset="0"/>
                        </a:rPr>
                        <m:t>)</m:t>
                      </m:r>
                      <m:r>
                        <a:rPr lang="nl-NL" sz="2800" b="0" i="1" smtClean="0">
                          <a:latin typeface="Cambria Math" panose="02040503050406030204" pitchFamily="18" charset="0"/>
                          <a:ea typeface="Cambria Math" panose="02040503050406030204" pitchFamily="18" charset="0"/>
                        </a:rPr>
                        <m:t>𝜋</m:t>
                      </m:r>
                      <m:sSup>
                        <m:sSupPr>
                          <m:ctrlPr>
                            <a:rPr lang="nl-NL" sz="2800" b="0" i="1" smtClean="0">
                              <a:latin typeface="Cambria Math" panose="02040503050406030204" pitchFamily="18" charset="0"/>
                              <a:ea typeface="Cambria Math" panose="02040503050406030204" pitchFamily="18" charset="0"/>
                            </a:rPr>
                          </m:ctrlPr>
                        </m:sSupPr>
                        <m:e>
                          <m:r>
                            <a:rPr lang="nl-NL" sz="2800" b="0" i="1" smtClean="0">
                              <a:latin typeface="Cambria Math" panose="02040503050406030204" pitchFamily="18" charset="0"/>
                              <a:ea typeface="Cambria Math" panose="02040503050406030204" pitchFamily="18" charset="0"/>
                            </a:rPr>
                            <m:t>𝑟</m:t>
                          </m:r>
                        </m:e>
                        <m:sup>
                          <m:r>
                            <a:rPr lang="nl-NL" sz="2800" b="0" i="1" smtClean="0">
                              <a:latin typeface="Cambria Math" panose="02040503050406030204" pitchFamily="18" charset="0"/>
                              <a:ea typeface="Cambria Math" panose="02040503050406030204" pitchFamily="18" charset="0"/>
                            </a:rPr>
                            <m:t>2</m:t>
                          </m:r>
                        </m:sup>
                      </m:sSup>
                    </m:oMath>
                  </m:oMathPara>
                </a14:m>
                <a:endParaRPr lang="nl-NL" sz="2800" dirty="0"/>
              </a:p>
            </p:txBody>
          </p:sp>
        </mc:Choice>
        <mc:Fallback xmlns="">
          <p:sp>
            <p:nvSpPr>
              <p:cNvPr id="13" name="Tekstvak 12">
                <a:extLst>
                  <a:ext uri="{FF2B5EF4-FFF2-40B4-BE49-F238E27FC236}">
                    <a16:creationId xmlns:a16="http://schemas.microsoft.com/office/drawing/2014/main" id="{5C94C7FC-1AA0-C4A8-583F-B20F4B0E977F}"/>
                  </a:ext>
                </a:extLst>
              </p:cNvPr>
              <p:cNvSpPr txBox="1">
                <a:spLocks noRot="1" noChangeAspect="1" noMove="1" noResize="1" noEditPoints="1" noAdjustHandles="1" noChangeArrowheads="1" noChangeShapeType="1" noTextEdit="1"/>
              </p:cNvSpPr>
              <p:nvPr/>
            </p:nvSpPr>
            <p:spPr>
              <a:xfrm>
                <a:off x="6096000" y="5969654"/>
                <a:ext cx="2507314" cy="460062"/>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E3711DB6-8EEE-5E8A-15CE-16573FC40CEC}"/>
                  </a:ext>
                </a:extLst>
              </p:cNvPr>
              <p:cNvSpPr txBox="1"/>
              <p:nvPr/>
            </p:nvSpPr>
            <p:spPr>
              <a:xfrm>
                <a:off x="3036014" y="5576556"/>
                <a:ext cx="90013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l-NL" sz="2800" b="0" i="1" smtClean="0">
                          <a:latin typeface="Cambria Math" panose="02040503050406030204" pitchFamily="18" charset="0"/>
                        </a:rPr>
                        <m:t> 4</m:t>
                      </m:r>
                      <m:r>
                        <a:rPr lang="nl-NL" sz="2800" b="0" i="1" smtClean="0">
                          <a:latin typeface="Cambria Math" panose="02040503050406030204" pitchFamily="18" charset="0"/>
                          <a:ea typeface="Cambria Math" panose="02040503050406030204" pitchFamily="18" charset="0"/>
                        </a:rPr>
                        <m:t>𝜋</m:t>
                      </m:r>
                      <m:sSup>
                        <m:sSupPr>
                          <m:ctrlPr>
                            <a:rPr lang="nl-NL" sz="2800" b="0" i="1" smtClean="0">
                              <a:latin typeface="Cambria Math" panose="02040503050406030204" pitchFamily="18" charset="0"/>
                              <a:ea typeface="Cambria Math" panose="02040503050406030204" pitchFamily="18" charset="0"/>
                            </a:rPr>
                          </m:ctrlPr>
                        </m:sSupPr>
                        <m:e>
                          <m:r>
                            <a:rPr lang="nl-NL" sz="2800" b="0" i="1" smtClean="0">
                              <a:latin typeface="Cambria Math" panose="02040503050406030204" pitchFamily="18" charset="0"/>
                              <a:ea typeface="Cambria Math" panose="02040503050406030204" pitchFamily="18" charset="0"/>
                            </a:rPr>
                            <m:t>𝑟</m:t>
                          </m:r>
                        </m:e>
                        <m:sup>
                          <m:r>
                            <a:rPr lang="nl-NL" sz="2800" b="0" i="1" smtClean="0">
                              <a:latin typeface="Cambria Math" panose="02040503050406030204" pitchFamily="18" charset="0"/>
                              <a:ea typeface="Cambria Math" panose="02040503050406030204" pitchFamily="18" charset="0"/>
                            </a:rPr>
                            <m:t>2</m:t>
                          </m:r>
                        </m:sup>
                      </m:sSup>
                    </m:oMath>
                  </m:oMathPara>
                </a14:m>
                <a:endParaRPr lang="nl-NL" sz="2800" dirty="0"/>
              </a:p>
            </p:txBody>
          </p:sp>
        </mc:Choice>
        <mc:Fallback xmlns="">
          <p:sp>
            <p:nvSpPr>
              <p:cNvPr id="15" name="Tekstvak 14">
                <a:extLst>
                  <a:ext uri="{FF2B5EF4-FFF2-40B4-BE49-F238E27FC236}">
                    <a16:creationId xmlns:a16="http://schemas.microsoft.com/office/drawing/2014/main" id="{E3711DB6-8EEE-5E8A-15CE-16573FC40CEC}"/>
                  </a:ext>
                </a:extLst>
              </p:cNvPr>
              <p:cNvSpPr txBox="1">
                <a:spLocks noRot="1" noChangeAspect="1" noMove="1" noResize="1" noEditPoints="1" noAdjustHandles="1" noChangeArrowheads="1" noChangeShapeType="1" noTextEdit="1"/>
              </p:cNvSpPr>
              <p:nvPr/>
            </p:nvSpPr>
            <p:spPr>
              <a:xfrm>
                <a:off x="3036014" y="5576556"/>
                <a:ext cx="900135" cy="430887"/>
              </a:xfrm>
              <a:prstGeom prst="rect">
                <a:avLst/>
              </a:prstGeom>
              <a:blipFill>
                <a:blip r:embed="rId9"/>
                <a:stretch>
                  <a:fillRect/>
                </a:stretch>
              </a:blipFill>
            </p:spPr>
            <p:txBody>
              <a:bodyPr/>
              <a:lstStyle/>
              <a:p>
                <a:r>
                  <a:rPr lang="nl-NL">
                    <a:noFill/>
                  </a:rPr>
                  <a:t> </a:t>
                </a:r>
              </a:p>
            </p:txBody>
          </p:sp>
        </mc:Fallback>
      </mc:AlternateContent>
      <p:sp>
        <p:nvSpPr>
          <p:cNvPr id="17" name="Tekstvak 16">
            <a:extLst>
              <a:ext uri="{FF2B5EF4-FFF2-40B4-BE49-F238E27FC236}">
                <a16:creationId xmlns:a16="http://schemas.microsoft.com/office/drawing/2014/main" id="{EDA752FC-0404-AB04-4ED1-45C112164496}"/>
              </a:ext>
            </a:extLst>
          </p:cNvPr>
          <p:cNvSpPr txBox="1"/>
          <p:nvPr/>
        </p:nvSpPr>
        <p:spPr>
          <a:xfrm>
            <a:off x="3048000" y="3236960"/>
            <a:ext cx="6096000" cy="369332"/>
          </a:xfrm>
          <a:prstGeom prst="rect">
            <a:avLst/>
          </a:prstGeom>
          <a:noFill/>
        </p:spPr>
        <p:txBody>
          <a:bodyPr wrap="square">
            <a:spAutoFit/>
          </a:bodyPr>
          <a:lstStyle/>
          <a:p>
            <a:r>
              <a:rPr lang="nl-NL" sz="18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endParaRPr lang="nl-NL" dirty="0"/>
          </a:p>
        </p:txBody>
      </p:sp>
      <p:sp>
        <p:nvSpPr>
          <p:cNvPr id="18" name="Titel 1">
            <a:extLst>
              <a:ext uri="{FF2B5EF4-FFF2-40B4-BE49-F238E27FC236}">
                <a16:creationId xmlns:a16="http://schemas.microsoft.com/office/drawing/2014/main" id="{37621AB9-AFBA-07D0-2F9B-47E326CB3A82}"/>
              </a:ext>
            </a:extLst>
          </p:cNvPr>
          <p:cNvSpPr txBox="1">
            <a:spLocks/>
          </p:cNvSpPr>
          <p:nvPr/>
        </p:nvSpPr>
        <p:spPr>
          <a:xfrm>
            <a:off x="1746250" y="-321940"/>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a:t>
            </a:r>
            <a:endParaRPr lang="nl-NL" dirty="0"/>
          </a:p>
        </p:txBody>
      </p:sp>
    </p:spTree>
    <p:extLst>
      <p:ext uri="{BB962C8B-B14F-4D97-AF65-F5344CB8AC3E}">
        <p14:creationId xmlns:p14="http://schemas.microsoft.com/office/powerpoint/2010/main" val="3268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0-#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1" grpId="0"/>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65758" y="-99392"/>
            <a:ext cx="7467600" cy="1143000"/>
          </a:xfrm>
        </p:spPr>
        <p:txBody>
          <a:bodyPr>
            <a:normAutofit/>
          </a:bodyPr>
          <a:lstStyle/>
          <a:p>
            <a:r>
              <a:rPr lang="nl-NL" sz="3600" dirty="0" err="1">
                <a:solidFill>
                  <a:srgbClr val="FF3300"/>
                </a:solidFill>
                <a:latin typeface="Yu Gothic UI Light" panose="020B0300000000000000" pitchFamily="34" charset="-128"/>
                <a:ea typeface="Yu Gothic UI Light" panose="020B0300000000000000" pitchFamily="34" charset="-128"/>
              </a:rPr>
              <a:t>Archimeds</a:t>
            </a:r>
            <a:r>
              <a:rPr lang="nl-NL" sz="3600" dirty="0">
                <a:solidFill>
                  <a:srgbClr val="FF3300"/>
                </a:solidFill>
                <a:latin typeface="Yu Gothic UI Light" panose="020B0300000000000000" pitchFamily="34" charset="-128"/>
                <a:ea typeface="Yu Gothic UI Light" panose="020B0300000000000000" pitchFamily="34" charset="-128"/>
              </a:rPr>
              <a:t>’ erfenis</a:t>
            </a:r>
          </a:p>
        </p:txBody>
      </p:sp>
      <p:sp>
        <p:nvSpPr>
          <p:cNvPr id="3" name="Tijdelijke aanduiding voor inhoud 2"/>
          <p:cNvSpPr>
            <a:spLocks noGrp="1"/>
          </p:cNvSpPr>
          <p:nvPr>
            <p:ph sz="quarter" idx="1"/>
          </p:nvPr>
        </p:nvSpPr>
        <p:spPr>
          <a:xfrm>
            <a:off x="1847528" y="1043608"/>
            <a:ext cx="7467600" cy="5697760"/>
          </a:xfrm>
        </p:spPr>
        <p:txBody>
          <a:bodyPr>
            <a:normAutofit/>
          </a:bodyPr>
          <a:lstStyle/>
          <a:p>
            <a:r>
              <a:rPr lang="nl-NL" dirty="0"/>
              <a:t>212 ! Livius en </a:t>
            </a:r>
            <a:r>
              <a:rPr lang="nl-NL" dirty="0" err="1"/>
              <a:t>Plutarchus</a:t>
            </a:r>
            <a:r>
              <a:rPr lang="nl-NL" dirty="0"/>
              <a:t> beschrijven de val van </a:t>
            </a:r>
            <a:r>
              <a:rPr lang="nl-NL" dirty="0" err="1"/>
              <a:t>Seracuse</a:t>
            </a:r>
            <a:r>
              <a:rPr lang="nl-NL" dirty="0"/>
              <a:t> uit de tweede Punische Oorlog.</a:t>
            </a:r>
          </a:p>
          <a:p>
            <a:r>
              <a:rPr lang="nl-NL" dirty="0"/>
              <a:t>(Vergis?)moord op Archimedes bij zijn arrestatie.</a:t>
            </a:r>
          </a:p>
          <a:p>
            <a:endParaRPr lang="nl-NL" dirty="0"/>
          </a:p>
          <a:p>
            <a:endParaRPr lang="nl-NL" dirty="0"/>
          </a:p>
          <a:p>
            <a:endParaRPr lang="nl-NL" dirty="0"/>
          </a:p>
          <a:p>
            <a:endParaRPr lang="nl-NL" dirty="0"/>
          </a:p>
          <a:p>
            <a:endParaRPr lang="nl-NL" dirty="0"/>
          </a:p>
          <a:p>
            <a:endParaRPr lang="nl-NL" dirty="0"/>
          </a:p>
          <a:p>
            <a:r>
              <a:rPr lang="nl-NL" dirty="0"/>
              <a:t>Er bestaan drie boeken (</a:t>
            </a:r>
            <a:r>
              <a:rPr lang="nl-NL" dirty="0" err="1"/>
              <a:t>codexen</a:t>
            </a:r>
            <a:r>
              <a:rPr lang="nl-NL" dirty="0"/>
              <a:t>) met de werken van Archimedes, waarvan er één nooit is teruggevonden.</a:t>
            </a:r>
          </a:p>
          <a:p>
            <a:endParaRPr lang="nl-NL" dirty="0"/>
          </a:p>
          <a:p>
            <a:endParaRPr lang="nl-NL" dirty="0"/>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28</a:t>
            </a:fld>
            <a:endParaRPr lang="nl-NL"/>
          </a:p>
        </p:txBody>
      </p:sp>
      <p:pic>
        <p:nvPicPr>
          <p:cNvPr id="5" name="Afbeelding 4" descr="het-graf-van-archimedes-syracuse-30659025.jpg"/>
          <p:cNvPicPr>
            <a:picLocks noChangeAspect="1"/>
          </p:cNvPicPr>
          <p:nvPr/>
        </p:nvPicPr>
        <p:blipFill>
          <a:blip r:embed="rId3" cstate="print"/>
          <a:srcRect b="10008"/>
          <a:stretch>
            <a:fillRect/>
          </a:stretch>
        </p:blipFill>
        <p:spPr>
          <a:xfrm>
            <a:off x="2229314" y="2348880"/>
            <a:ext cx="3806056" cy="2521423"/>
          </a:xfrm>
          <a:prstGeom prst="rect">
            <a:avLst/>
          </a:prstGeom>
        </p:spPr>
      </p:pic>
      <p:sp>
        <p:nvSpPr>
          <p:cNvPr id="7" name="Rechthoek 6">
            <a:extLst>
              <a:ext uri="{FF2B5EF4-FFF2-40B4-BE49-F238E27FC236}">
                <a16:creationId xmlns:a16="http://schemas.microsoft.com/office/drawing/2014/main" id="{A0410E80-25E2-488D-9277-8C171657112D}"/>
              </a:ext>
            </a:extLst>
          </p:cNvPr>
          <p:cNvSpPr/>
          <p:nvPr/>
        </p:nvSpPr>
        <p:spPr>
          <a:xfrm>
            <a:off x="6353600" y="3094228"/>
            <a:ext cx="1656184" cy="91440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827BFAA4-43DF-4B0E-A00D-22228EB5B5F1}"/>
              </a:ext>
            </a:extLst>
          </p:cNvPr>
          <p:cNvSpPr/>
          <p:nvPr/>
        </p:nvSpPr>
        <p:spPr>
          <a:xfrm>
            <a:off x="6729071" y="3087100"/>
            <a:ext cx="914400" cy="9144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68114470-F611-4C43-8900-04F279F20076}"/>
              </a:ext>
            </a:extLst>
          </p:cNvPr>
          <p:cNvSpPr/>
          <p:nvPr/>
        </p:nvSpPr>
        <p:spPr>
          <a:xfrm>
            <a:off x="6334744" y="3090664"/>
            <a:ext cx="1656185" cy="914400"/>
          </a:xfrm>
          <a:prstGeom prs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a:extLst>
              <a:ext uri="{FF2B5EF4-FFF2-40B4-BE49-F238E27FC236}">
                <a16:creationId xmlns:a16="http://schemas.microsoft.com/office/drawing/2014/main" id="{AF77D9D4-CBD2-4318-9B1E-19D8BFFA4362}"/>
              </a:ext>
            </a:extLst>
          </p:cNvPr>
          <p:cNvCxnSpPr>
            <a:cxnSpLocks/>
          </p:cNvCxnSpPr>
          <p:nvPr/>
        </p:nvCxnSpPr>
        <p:spPr>
          <a:xfrm>
            <a:off x="6312024" y="3544300"/>
            <a:ext cx="1717586" cy="27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392" y="1507159"/>
            <a:ext cx="9956800" cy="1143000"/>
          </a:xfrm>
        </p:spPr>
        <p:txBody>
          <a:bodyPr/>
          <a:lstStyle/>
          <a:p>
            <a:r>
              <a:rPr lang="nl-NL" b="1" dirty="0">
                <a:solidFill>
                  <a:schemeClr val="accent1">
                    <a:lumMod val="75000"/>
                  </a:schemeClr>
                </a:solidFill>
                <a:latin typeface="Yu Gothic UI Light" panose="020B0300000000000000" pitchFamily="34" charset="-128"/>
                <a:ea typeface="Yu Gothic UI Light" panose="020B0300000000000000" pitchFamily="34" charset="-128"/>
              </a:rPr>
              <a:t>Wie berekende als eerste de omtrek </a:t>
            </a:r>
            <a:br>
              <a:rPr lang="nl-NL" b="1" dirty="0">
                <a:solidFill>
                  <a:schemeClr val="accent1">
                    <a:lumMod val="75000"/>
                  </a:schemeClr>
                </a:solidFill>
                <a:latin typeface="Yu Gothic UI Light" panose="020B0300000000000000" pitchFamily="34" charset="-128"/>
                <a:ea typeface="Yu Gothic UI Light" panose="020B0300000000000000" pitchFamily="34" charset="-128"/>
              </a:rPr>
            </a:br>
            <a:r>
              <a:rPr lang="nl-NL" b="1" dirty="0">
                <a:solidFill>
                  <a:schemeClr val="accent1">
                    <a:lumMod val="75000"/>
                  </a:schemeClr>
                </a:solidFill>
                <a:latin typeface="Yu Gothic UI Light" panose="020B0300000000000000" pitchFamily="34" charset="-128"/>
                <a:ea typeface="Yu Gothic UI Light" panose="020B0300000000000000" pitchFamily="34" charset="-128"/>
              </a:rPr>
              <a:t>van de aarde?</a:t>
            </a:r>
          </a:p>
        </p:txBody>
      </p:sp>
      <p:sp>
        <p:nvSpPr>
          <p:cNvPr id="3" name="Tijdelijke aanduiding voor inhoud 2"/>
          <p:cNvSpPr>
            <a:spLocks noGrp="1"/>
          </p:cNvSpPr>
          <p:nvPr>
            <p:ph sz="quarter" idx="1"/>
          </p:nvPr>
        </p:nvSpPr>
        <p:spPr>
          <a:xfrm>
            <a:off x="27216" y="4159551"/>
            <a:ext cx="9289032" cy="2618922"/>
          </a:xfrm>
        </p:spPr>
        <p:txBody>
          <a:bodyPr>
            <a:normAutofit/>
          </a:bodyPr>
          <a:lstStyle/>
          <a:p>
            <a:pPr>
              <a:buNone/>
            </a:pPr>
            <a:r>
              <a:rPr lang="nl-NL" sz="2000" dirty="0"/>
              <a:t>  </a:t>
            </a:r>
            <a:r>
              <a:rPr lang="nl-NL" sz="1800" dirty="0"/>
              <a:t>De omtrek van de aarde is door </a:t>
            </a:r>
            <a:r>
              <a:rPr lang="nl-NL" sz="1800" dirty="0" err="1"/>
              <a:t>Erathostenes</a:t>
            </a:r>
            <a:r>
              <a:rPr lang="nl-NL" sz="1800" dirty="0"/>
              <a:t> (276? -194? </a:t>
            </a:r>
            <a:r>
              <a:rPr lang="nl-NL" sz="1800" dirty="0" err="1"/>
              <a:t>vC</a:t>
            </a:r>
            <a:r>
              <a:rPr lang="nl-NL" sz="1800" dirty="0"/>
              <a:t>) berekend. Zie de schets hieronder. Hij mat de schaduwhoek van een hoge toren in Alexandrië (7.2</a:t>
            </a:r>
            <a:r>
              <a:rPr lang="nl-NL" sz="1800" dirty="0">
                <a:latin typeface="Times New Roman"/>
                <a:cs typeface="Times New Roman"/>
              </a:rPr>
              <a:t>ᵒ) </a:t>
            </a:r>
            <a:r>
              <a:rPr lang="nl-NL" sz="1800" dirty="0"/>
              <a:t>bij de hoogste zonnestand (12 uur).  De stad </a:t>
            </a:r>
            <a:r>
              <a:rPr lang="nl-NL" sz="1800" dirty="0" err="1"/>
              <a:t>Syène</a:t>
            </a:r>
            <a:r>
              <a:rPr lang="nl-NL" sz="1800" dirty="0"/>
              <a:t>  (precies zuidelijk onder Alexandrië) ligt op dat moment precies loodrecht onder de zon (geen schaduw van een vertikaal object). De afstand van Alexandrië tot </a:t>
            </a:r>
            <a:r>
              <a:rPr lang="nl-NL" sz="1800" dirty="0" err="1"/>
              <a:t>Syène</a:t>
            </a:r>
            <a:r>
              <a:rPr lang="nl-NL" sz="1800" dirty="0"/>
              <a:t> was bekend, 5000 stadiën. Omdat 7.2</a:t>
            </a:r>
            <a:r>
              <a:rPr lang="nl-NL" sz="1800" dirty="0">
                <a:latin typeface="Times New Roman"/>
                <a:cs typeface="Times New Roman"/>
              </a:rPr>
              <a:t>ᵒ</a:t>
            </a:r>
            <a:r>
              <a:rPr lang="nl-NL" sz="1800" dirty="0"/>
              <a:t>  overeenkomt met het 50</a:t>
            </a:r>
            <a:r>
              <a:rPr lang="nl-NL" sz="1800" baseline="30000" dirty="0"/>
              <a:t>e</a:t>
            </a:r>
            <a:r>
              <a:rPr lang="nl-NL" sz="1800" dirty="0"/>
              <a:t> deel van een cirkel is de omtrek van de aarde 50 keer de afstand van A tot S (250.000 stadiën) . Men weet niet precies hoe groot een stadie toen was, maar men komt uit op een schatting van 39500 km (1,5% te laag). Niet gek!    </a:t>
            </a:r>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29</a:t>
            </a:fld>
            <a:endParaRPr lang="nl-NL"/>
          </a:p>
        </p:txBody>
      </p:sp>
      <p:pic>
        <p:nvPicPr>
          <p:cNvPr id="5" name="Afbeelding 4" descr="download.png"/>
          <p:cNvPicPr>
            <a:picLocks noChangeAspect="1"/>
          </p:cNvPicPr>
          <p:nvPr/>
        </p:nvPicPr>
        <p:blipFill>
          <a:blip r:embed="rId2" cstate="print"/>
          <a:stretch>
            <a:fillRect/>
          </a:stretch>
        </p:blipFill>
        <p:spPr>
          <a:xfrm>
            <a:off x="7244558" y="-27384"/>
            <a:ext cx="4252042" cy="4252042"/>
          </a:xfrm>
          <a:prstGeom prst="rect">
            <a:avLst/>
          </a:prstGeom>
        </p:spPr>
      </p:pic>
    </p:spTree>
    <p:extLst>
      <p:ext uri="{BB962C8B-B14F-4D97-AF65-F5344CB8AC3E}">
        <p14:creationId xmlns:p14="http://schemas.microsoft.com/office/powerpoint/2010/main" val="280403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63552" y="0"/>
            <a:ext cx="8136904" cy="1143000"/>
          </a:xfrm>
        </p:spPr>
        <p:txBody>
          <a:bodyPr/>
          <a:lstStyle/>
          <a:p>
            <a:r>
              <a:rPr lang="nl-NL" b="1" dirty="0">
                <a:solidFill>
                  <a:schemeClr val="accent1">
                    <a:lumMod val="75000"/>
                  </a:schemeClr>
                </a:solidFill>
              </a:rPr>
              <a:t> </a:t>
            </a:r>
            <a:r>
              <a:rPr lang="nl-NL" sz="3600" dirty="0">
                <a:solidFill>
                  <a:schemeClr val="tx1"/>
                </a:solidFill>
                <a:latin typeface="Yu Gothic UI Light" panose="020B0300000000000000" pitchFamily="34" charset="-128"/>
                <a:ea typeface="Yu Gothic UI Light" panose="020B0300000000000000" pitchFamily="34" charset="-128"/>
              </a:rPr>
              <a:t>Belangstelling  in het onderwijs </a:t>
            </a:r>
          </a:p>
        </p:txBody>
      </p:sp>
      <p:sp>
        <p:nvSpPr>
          <p:cNvPr id="5" name="Tijdelijke aanduiding voor dianummer 4"/>
          <p:cNvSpPr>
            <a:spLocks noGrp="1"/>
          </p:cNvSpPr>
          <p:nvPr>
            <p:ph type="sldNum" sz="quarter" idx="15"/>
          </p:nvPr>
        </p:nvSpPr>
        <p:spPr/>
        <p:txBody>
          <a:bodyPr/>
          <a:lstStyle/>
          <a:p>
            <a:fld id="{528DF2CE-BAE9-4C0B-A3F3-E37A484A2053}" type="slidenum">
              <a:rPr lang="nl-NL" smtClean="0"/>
              <a:pPr/>
              <a:t>3</a:t>
            </a:fld>
            <a:endParaRPr lang="nl-NL"/>
          </a:p>
        </p:txBody>
      </p:sp>
      <p:pic>
        <p:nvPicPr>
          <p:cNvPr id="7" name="Tijdelijke aanduiding voor inhoud 6" descr="Archimedes2 001.jpg"/>
          <p:cNvPicPr>
            <a:picLocks noGrp="1" noChangeAspect="1"/>
          </p:cNvPicPr>
          <p:nvPr>
            <p:ph sz="quarter" idx="1"/>
          </p:nvPr>
        </p:nvPicPr>
        <p:blipFill>
          <a:blip r:embed="rId2" cstate="print"/>
          <a:stretch>
            <a:fillRect/>
          </a:stretch>
        </p:blipFill>
        <p:spPr>
          <a:xfrm>
            <a:off x="3359696" y="1283569"/>
            <a:ext cx="3909930" cy="5112568"/>
          </a:xfrm>
        </p:spPr>
      </p:pic>
      <p:sp>
        <p:nvSpPr>
          <p:cNvPr id="9" name="Ovaal 8"/>
          <p:cNvSpPr/>
          <p:nvPr/>
        </p:nvSpPr>
        <p:spPr>
          <a:xfrm>
            <a:off x="4727848" y="2276872"/>
            <a:ext cx="648072"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p:cNvSpPr txBox="1"/>
          <p:nvPr/>
        </p:nvSpPr>
        <p:spPr>
          <a:xfrm>
            <a:off x="2711624" y="6165305"/>
            <a:ext cx="6264696" cy="461665"/>
          </a:xfrm>
          <a:prstGeom prst="rect">
            <a:avLst/>
          </a:prstGeom>
          <a:noFill/>
        </p:spPr>
        <p:txBody>
          <a:bodyPr wrap="square" rtlCol="0">
            <a:spAutoFit/>
          </a:bodyPr>
          <a:lstStyle/>
          <a:p>
            <a:r>
              <a:rPr lang="nl-NL" sz="2400" b="1" dirty="0">
                <a:solidFill>
                  <a:srgbClr val="008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27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7766" y="-125458"/>
            <a:ext cx="7673280" cy="1143000"/>
          </a:xfrm>
        </p:spPr>
        <p:txBody>
          <a:bodyPr/>
          <a:lstStyle/>
          <a:p>
            <a:r>
              <a:rPr lang="nl-NL" sz="3200" b="1" dirty="0">
                <a:solidFill>
                  <a:schemeClr val="accent1">
                    <a:lumMod val="75000"/>
                  </a:schemeClr>
                </a:solidFill>
                <a:latin typeface="Yu Gothic UI Light" panose="020B0300000000000000" pitchFamily="34" charset="-128"/>
                <a:ea typeface="Yu Gothic UI Light" panose="020B0300000000000000" pitchFamily="34" charset="-128"/>
              </a:rPr>
              <a:t>Griekse  wiskunde      </a:t>
            </a:r>
            <a:r>
              <a:rPr lang="nl-NL" sz="2400" b="1" dirty="0">
                <a:solidFill>
                  <a:schemeClr val="accent1">
                    <a:lumMod val="75000"/>
                  </a:schemeClr>
                </a:solidFill>
              </a:rPr>
              <a:t>terug naar </a:t>
            </a:r>
            <a:r>
              <a:rPr lang="nl-NL" sz="2400" b="1" dirty="0" err="1">
                <a:solidFill>
                  <a:schemeClr val="accent1">
                    <a:lumMod val="75000"/>
                  </a:schemeClr>
                </a:solidFill>
              </a:rPr>
              <a:t>Alexandrie</a:t>
            </a:r>
            <a:endParaRPr lang="nl-NL" sz="2400" dirty="0"/>
          </a:p>
        </p:txBody>
      </p:sp>
      <p:sp>
        <p:nvSpPr>
          <p:cNvPr id="3" name="Tijdelijke aanduiding voor inhoud 2"/>
          <p:cNvSpPr>
            <a:spLocks noGrp="1"/>
          </p:cNvSpPr>
          <p:nvPr>
            <p:ph sz="quarter" idx="1"/>
          </p:nvPr>
        </p:nvSpPr>
        <p:spPr>
          <a:xfrm>
            <a:off x="1981200" y="1600200"/>
            <a:ext cx="7467600" cy="5257800"/>
          </a:xfrm>
        </p:spPr>
        <p:txBody>
          <a:bodyPr>
            <a:normAutofit/>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t>Een </a:t>
            </a:r>
            <a:r>
              <a:rPr lang="nl-NL" u="sng" dirty="0"/>
              <a:t>impressie</a:t>
            </a:r>
            <a:r>
              <a:rPr lang="nl-NL" dirty="0"/>
              <a:t> van de (oude) bibliotheek van Alexandrië; </a:t>
            </a:r>
            <a:r>
              <a:rPr lang="nl-NL" i="1" dirty="0"/>
              <a:t>“plaats van verzorging van de ziel”.</a:t>
            </a:r>
          </a:p>
          <a:p>
            <a:r>
              <a:rPr lang="nl-NL" dirty="0"/>
              <a:t>Leeromgeving voor plm. 5000 studenten.  </a:t>
            </a: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30</a:t>
            </a:fld>
            <a:endParaRPr lang="nl-NL"/>
          </a:p>
        </p:txBody>
      </p:sp>
      <p:pic>
        <p:nvPicPr>
          <p:cNvPr id="5" name="Afbeelding 4" descr="11.07.11.Bibliotheek-Alexandrie-reconstructie.jpg"/>
          <p:cNvPicPr>
            <a:picLocks noChangeAspect="1"/>
          </p:cNvPicPr>
          <p:nvPr/>
        </p:nvPicPr>
        <p:blipFill>
          <a:blip r:embed="rId2" cstate="print">
            <a:lum bright="10000"/>
          </a:blip>
          <a:stretch>
            <a:fillRect/>
          </a:stretch>
        </p:blipFill>
        <p:spPr>
          <a:xfrm>
            <a:off x="1199456" y="1211761"/>
            <a:ext cx="9505056" cy="44344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 calcmode="lin" valueType="num">
                                      <p:cBhvr additive="base">
                                        <p:cTn id="1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 calcmode="lin" valueType="num">
                                      <p:cBhvr additive="base">
                                        <p:cTn id="1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Hypatia van Alexandrië"/>
          <p:cNvPicPr/>
          <p:nvPr/>
        </p:nvPicPr>
        <p:blipFill>
          <a:blip r:embed="rId3" cstate="print">
            <a:lum contrast="40000"/>
          </a:blip>
          <a:srcRect/>
          <a:stretch>
            <a:fillRect/>
          </a:stretch>
        </p:blipFill>
        <p:spPr bwMode="auto">
          <a:xfrm>
            <a:off x="2567608" y="1844824"/>
            <a:ext cx="1800200" cy="2232248"/>
          </a:xfrm>
          <a:prstGeom prst="rect">
            <a:avLst/>
          </a:prstGeom>
          <a:noFill/>
          <a:ln w="9525">
            <a:noFill/>
            <a:miter lim="800000"/>
            <a:headEnd/>
            <a:tailEnd/>
          </a:ln>
        </p:spPr>
      </p:pic>
      <p:pic>
        <p:nvPicPr>
          <p:cNvPr id="9" name="Afbeelding 8" descr="agora 05.jpg"/>
          <p:cNvPicPr>
            <a:picLocks noChangeAspect="1"/>
          </p:cNvPicPr>
          <p:nvPr/>
        </p:nvPicPr>
        <p:blipFill>
          <a:blip r:embed="rId4" cstate="print"/>
          <a:stretch>
            <a:fillRect/>
          </a:stretch>
        </p:blipFill>
        <p:spPr>
          <a:xfrm>
            <a:off x="13374" y="-2676"/>
            <a:ext cx="13665852" cy="8928992"/>
          </a:xfrm>
          <a:prstGeom prst="rect">
            <a:avLst/>
          </a:prstGeom>
        </p:spPr>
      </p:pic>
      <p:sp>
        <p:nvSpPr>
          <p:cNvPr id="2" name="Titel 1"/>
          <p:cNvSpPr>
            <a:spLocks noGrp="1"/>
          </p:cNvSpPr>
          <p:nvPr>
            <p:ph type="title"/>
          </p:nvPr>
        </p:nvSpPr>
        <p:spPr>
          <a:xfrm>
            <a:off x="2473770" y="241150"/>
            <a:ext cx="9956800" cy="1143000"/>
          </a:xfrm>
        </p:spPr>
        <p:txBody>
          <a:bodyPr>
            <a:normAutofit/>
          </a:bodyPr>
          <a:lstStyle/>
          <a:p>
            <a:r>
              <a:rPr lang="nl-NL" sz="4000" b="1" dirty="0">
                <a:solidFill>
                  <a:schemeClr val="accent1">
                    <a:lumMod val="75000"/>
                  </a:schemeClr>
                </a:solidFill>
                <a:latin typeface="Yu Gothic UI Light" panose="020B0300000000000000" pitchFamily="34" charset="-128"/>
                <a:ea typeface="Yu Gothic UI Light" panose="020B0300000000000000" pitchFamily="34" charset="-128"/>
              </a:rPr>
              <a:t>Griekse Wiskunde (Alexandrië)</a:t>
            </a:r>
          </a:p>
        </p:txBody>
      </p:sp>
      <p:sp>
        <p:nvSpPr>
          <p:cNvPr id="3" name="Tijdelijke aanduiding voor inhoud 2"/>
          <p:cNvSpPr>
            <a:spLocks noGrp="1"/>
          </p:cNvSpPr>
          <p:nvPr>
            <p:ph sz="quarter" idx="1"/>
          </p:nvPr>
        </p:nvSpPr>
        <p:spPr>
          <a:xfrm>
            <a:off x="2495600" y="1412776"/>
            <a:ext cx="7467600" cy="5328592"/>
          </a:xfrm>
        </p:spPr>
        <p:txBody>
          <a:bodyPr>
            <a:normAutofit lnSpcReduction="10000"/>
          </a:bodyPr>
          <a:lstStyle/>
          <a:p>
            <a:pPr>
              <a:buNone/>
            </a:pPr>
            <a:r>
              <a:rPr lang="nl-NL" sz="2800" b="1" dirty="0" err="1">
                <a:solidFill>
                  <a:schemeClr val="accent1">
                    <a:lumMod val="75000"/>
                  </a:schemeClr>
                </a:solidFill>
              </a:rPr>
              <a:t>Hypatia</a:t>
            </a:r>
            <a:r>
              <a:rPr lang="nl-NL" sz="2800" b="1" dirty="0">
                <a:solidFill>
                  <a:schemeClr val="accent1">
                    <a:lumMod val="75000"/>
                  </a:schemeClr>
                </a:solidFill>
              </a:rPr>
              <a:t> van  Alexandrië </a:t>
            </a:r>
            <a:r>
              <a:rPr lang="nl-NL" sz="2000" b="1" dirty="0"/>
              <a:t>(365? – 415 na Chr.) </a:t>
            </a:r>
          </a:p>
          <a:p>
            <a:pPr>
              <a:buNone/>
            </a:pPr>
            <a:r>
              <a:rPr lang="nl-NL" sz="2000" dirty="0"/>
              <a:t>                             Filosoof, wiskundige, astronoom en docent.</a:t>
            </a:r>
          </a:p>
          <a:p>
            <a:r>
              <a:rPr lang="nl-NL" sz="2000" dirty="0"/>
              <a:t>                         Auto/</a:t>
            </a:r>
            <a:r>
              <a:rPr lang="nl-NL" sz="2000" dirty="0" err="1"/>
              <a:t>vader-didact</a:t>
            </a:r>
            <a:r>
              <a:rPr lang="nl-NL" sz="2000" dirty="0"/>
              <a:t>; bij leven al een legende.</a:t>
            </a:r>
          </a:p>
          <a:p>
            <a:pPr>
              <a:buNone/>
            </a:pPr>
            <a:r>
              <a:rPr lang="nl-NL" sz="2000" dirty="0"/>
              <a:t>                             Bewerkingen van de ‘</a:t>
            </a:r>
            <a:r>
              <a:rPr lang="nl-NL" sz="2000" i="1" dirty="0"/>
              <a:t>Elementen</a:t>
            </a:r>
            <a:r>
              <a:rPr lang="nl-NL" sz="2000" dirty="0"/>
              <a:t>’.</a:t>
            </a:r>
          </a:p>
          <a:p>
            <a:pPr>
              <a:buNone/>
            </a:pPr>
            <a:r>
              <a:rPr lang="nl-NL" sz="2000" dirty="0"/>
              <a:t>                             Leerboeken over kegelsneden en getal-                   </a:t>
            </a:r>
          </a:p>
          <a:p>
            <a:pPr>
              <a:buNone/>
            </a:pPr>
            <a:r>
              <a:rPr lang="nl-NL" sz="2000" dirty="0"/>
              <a:t>                             theorie; ook experimenteel wetenschapper.</a:t>
            </a:r>
          </a:p>
          <a:p>
            <a:pPr>
              <a:buNone/>
            </a:pPr>
            <a:r>
              <a:rPr lang="nl-NL" sz="2000" dirty="0"/>
              <a:t>                               Medeontwerper van de </a:t>
            </a:r>
            <a:r>
              <a:rPr lang="nl-NL" sz="2000" dirty="0" err="1"/>
              <a:t>hydrometer</a:t>
            </a:r>
            <a:r>
              <a:rPr lang="nl-NL" sz="2000" dirty="0"/>
              <a:t>,   </a:t>
            </a:r>
          </a:p>
          <a:p>
            <a:pPr>
              <a:buNone/>
            </a:pPr>
            <a:r>
              <a:rPr lang="nl-NL" sz="2000" dirty="0"/>
              <a:t>Ontwerper van een astrolabia, waarop</a:t>
            </a:r>
          </a:p>
          <a:p>
            <a:pPr>
              <a:buNone/>
            </a:pPr>
            <a:r>
              <a:rPr lang="nl-NL" sz="2000" dirty="0"/>
              <a:t>de bewegingen van de hemellichamen kon </a:t>
            </a:r>
          </a:p>
          <a:p>
            <a:pPr>
              <a:buNone/>
            </a:pPr>
            <a:r>
              <a:rPr lang="nl-NL" sz="2000" dirty="0"/>
              <a:t>worden  afgelezen. Tot sextant in gebruik.                        </a:t>
            </a:r>
          </a:p>
          <a:p>
            <a:pPr>
              <a:buNone/>
            </a:pPr>
            <a:r>
              <a:rPr lang="nl-NL" sz="2000" dirty="0"/>
              <a:t>Slachtoffer kerstening Romeinse rijk.</a:t>
            </a:r>
          </a:p>
          <a:p>
            <a:pPr>
              <a:buNone/>
            </a:pPr>
            <a:r>
              <a:rPr lang="nl-NL" sz="2000" dirty="0"/>
              <a:t>Dood, en uittocht intellectuelen uit Alexandrië. </a:t>
            </a:r>
          </a:p>
          <a:p>
            <a:pPr>
              <a:buNone/>
            </a:pPr>
            <a:r>
              <a:rPr lang="nl-NL" sz="2000" b="1" i="1" dirty="0">
                <a:solidFill>
                  <a:schemeClr val="accent1">
                    <a:lumMod val="75000"/>
                  </a:schemeClr>
                </a:solidFill>
              </a:rPr>
              <a:t>Voorlopig einde ontwikkeling wiskunde uit die regio en in Europa.                                </a:t>
            </a:r>
          </a:p>
          <a:p>
            <a:endParaRPr lang="nl-NL" sz="2000" b="1" dirty="0"/>
          </a:p>
          <a:p>
            <a:endParaRPr lang="nl-NL" sz="2000" b="1" dirty="0"/>
          </a:p>
          <a:p>
            <a:endParaRPr lang="nl-NL" sz="2000" b="1" dirty="0"/>
          </a:p>
          <a:p>
            <a:endParaRPr lang="nl-NL" sz="2000" b="1" dirty="0"/>
          </a:p>
          <a:p>
            <a:endParaRPr lang="nl-NL" sz="2000" dirty="0"/>
          </a:p>
          <a:p>
            <a:endParaRPr lang="nl-NL" sz="2000" b="1" dirty="0">
              <a:solidFill>
                <a:schemeClr val="accent1">
                  <a:lumMod val="75000"/>
                </a:schemeClr>
              </a:solidFill>
            </a:endParaRPr>
          </a:p>
        </p:txBody>
      </p:sp>
      <p:pic>
        <p:nvPicPr>
          <p:cNvPr id="5" name="Afbeelding 4" descr=" Astrolabia - Hypatia van Alexandria"/>
          <p:cNvPicPr/>
          <p:nvPr/>
        </p:nvPicPr>
        <p:blipFill>
          <a:blip r:embed="rId5" cstate="print"/>
          <a:srcRect/>
          <a:stretch>
            <a:fillRect/>
          </a:stretch>
        </p:blipFill>
        <p:spPr bwMode="auto">
          <a:xfrm>
            <a:off x="7464152" y="1844824"/>
            <a:ext cx="2520280" cy="2880320"/>
          </a:xfrm>
          <a:prstGeom prst="rect">
            <a:avLst/>
          </a:prstGeom>
          <a:noFill/>
          <a:ln w="9525">
            <a:noFill/>
            <a:miter lim="800000"/>
            <a:headEnd/>
            <a:tailEnd/>
          </a:ln>
        </p:spPr>
      </p:pic>
      <p:sp>
        <p:nvSpPr>
          <p:cNvPr id="6" name="Tijdelijke aanduiding voor dianummer 5"/>
          <p:cNvSpPr>
            <a:spLocks noGrp="1"/>
          </p:cNvSpPr>
          <p:nvPr>
            <p:ph type="sldNum" sz="quarter" idx="15"/>
          </p:nvPr>
        </p:nvSpPr>
        <p:spPr/>
        <p:txBody>
          <a:bodyPr/>
          <a:lstStyle/>
          <a:p>
            <a:fld id="{528DF2CE-BAE9-4C0B-A3F3-E37A484A2053}" type="slidenum">
              <a:rPr lang="nl-NL" smtClean="0"/>
              <a:pPr/>
              <a:t>31</a:t>
            </a:fld>
            <a:endParaRPr lang="nl-NL" dirty="0"/>
          </a:p>
        </p:txBody>
      </p:sp>
      <p:pic>
        <p:nvPicPr>
          <p:cNvPr id="8" name="Afbeelding 7" descr="maxresdefault (1).jpg"/>
          <p:cNvPicPr>
            <a:picLocks noChangeAspect="1"/>
          </p:cNvPicPr>
          <p:nvPr/>
        </p:nvPicPr>
        <p:blipFill>
          <a:blip r:embed="rId6" cstate="print"/>
          <a:stretch>
            <a:fillRect/>
          </a:stretch>
        </p:blipFill>
        <p:spPr>
          <a:xfrm>
            <a:off x="1775520" y="7029400"/>
            <a:ext cx="9144000" cy="5143500"/>
          </a:xfrm>
          <a:prstGeom prst="rect">
            <a:avLst/>
          </a:prstGeom>
        </p:spPr>
      </p:pic>
      <p:pic>
        <p:nvPicPr>
          <p:cNvPr id="10" name="Afbeelding 9" descr="00000000000000000000000000000000000000000000000000000000000000000000000000000000000000000000000000000001544989999995.jpg"/>
          <p:cNvPicPr>
            <a:picLocks noChangeAspect="1"/>
          </p:cNvPicPr>
          <p:nvPr/>
        </p:nvPicPr>
        <p:blipFill>
          <a:blip r:embed="rId7" cstate="print"/>
          <a:stretch>
            <a:fillRect/>
          </a:stretch>
        </p:blipFill>
        <p:spPr>
          <a:xfrm>
            <a:off x="31171" y="20280"/>
            <a:ext cx="11593288" cy="8378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3"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 presetClass="exit" presetSubtype="16" fill="hold" nodeType="clickEffect">
                                  <p:stCondLst>
                                    <p:cond delay="0"/>
                                  </p:stCondLst>
                                  <p:childTnLst>
                                    <p:animEffect transition="out" filter="box(in)">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slide(fromBottom)">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3">
                    <a:lumMod val="60000"/>
                    <a:lumOff val="40000"/>
                  </a:schemeClr>
                </a:solidFill>
              </a:rPr>
              <a:t>Belangstelling in media</a:t>
            </a:r>
            <a:endParaRPr lang="nl-NL" dirty="0"/>
          </a:p>
        </p:txBody>
      </p:sp>
      <p:sp>
        <p:nvSpPr>
          <p:cNvPr id="3" name="Tijdelijke aanduiding voor inhoud 2"/>
          <p:cNvSpPr>
            <a:spLocks noGrp="1"/>
          </p:cNvSpPr>
          <p:nvPr>
            <p:ph sz="quarter" idx="1"/>
          </p:nvPr>
        </p:nvSpPr>
        <p:spPr>
          <a:xfrm>
            <a:off x="1981200" y="1600200"/>
            <a:ext cx="7467600" cy="5069160"/>
          </a:xfrm>
        </p:spPr>
        <p:txBody>
          <a:bodyPr/>
          <a:lstStyle/>
          <a:p>
            <a:r>
              <a:rPr lang="nl-NL" b="1" dirty="0">
                <a:solidFill>
                  <a:schemeClr val="accent1">
                    <a:lumMod val="75000"/>
                  </a:schemeClr>
                </a:solidFill>
              </a:rPr>
              <a:t>“Agora”, Spaanse speelfilm (uit 2009) </a:t>
            </a:r>
            <a:r>
              <a:rPr lang="nl-NL" dirty="0"/>
              <a:t>over </a:t>
            </a:r>
            <a:r>
              <a:rPr lang="nl-NL" dirty="0" err="1"/>
              <a:t>Hypatia</a:t>
            </a:r>
            <a:r>
              <a:rPr lang="nl-NL" dirty="0"/>
              <a:t> van Alexandrië (Rachel </a:t>
            </a:r>
            <a:r>
              <a:rPr lang="nl-NL" dirty="0" err="1"/>
              <a:t>Weisz</a:t>
            </a:r>
            <a:r>
              <a:rPr lang="nl-NL" dirty="0"/>
              <a:t>). </a:t>
            </a:r>
          </a:p>
          <a:p>
            <a:pPr marL="0" indent="0">
              <a:buNone/>
            </a:pPr>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b="1" i="1" dirty="0"/>
              <a:t> </a:t>
            </a:r>
          </a:p>
          <a:p>
            <a:endParaRPr lang="nl-NL" dirty="0"/>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32</a:t>
            </a:fld>
            <a:endParaRPr lang="nl-NL"/>
          </a:p>
        </p:txBody>
      </p:sp>
      <p:pic>
        <p:nvPicPr>
          <p:cNvPr id="7" name="Afbeelding 6" descr="Agora-Poster.jpg"/>
          <p:cNvPicPr>
            <a:picLocks noChangeAspect="1"/>
          </p:cNvPicPr>
          <p:nvPr/>
        </p:nvPicPr>
        <p:blipFill>
          <a:blip r:embed="rId2" cstate="print"/>
          <a:stretch>
            <a:fillRect/>
          </a:stretch>
        </p:blipFill>
        <p:spPr>
          <a:xfrm>
            <a:off x="2855640" y="2982962"/>
            <a:ext cx="5400600" cy="3600400"/>
          </a:xfrm>
          <a:prstGeom prst="rect">
            <a:avLst/>
          </a:prstGeom>
        </p:spPr>
      </p:pic>
    </p:spTree>
    <p:extLst>
      <p:ext uri="{BB962C8B-B14F-4D97-AF65-F5344CB8AC3E}">
        <p14:creationId xmlns:p14="http://schemas.microsoft.com/office/powerpoint/2010/main" val="1188701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0EA3B-A174-4690-B30E-7C8B405825A2}"/>
              </a:ext>
            </a:extLst>
          </p:cNvPr>
          <p:cNvSpPr>
            <a:spLocks noGrp="1"/>
          </p:cNvSpPr>
          <p:nvPr>
            <p:ph type="title"/>
          </p:nvPr>
        </p:nvSpPr>
        <p:spPr>
          <a:xfrm>
            <a:off x="263352" y="0"/>
            <a:ext cx="9956800" cy="1143000"/>
          </a:xfrm>
        </p:spPr>
        <p:txBody>
          <a:bodyPr>
            <a:normAutofit fontScale="90000"/>
          </a:bodyPr>
          <a:lstStyle/>
          <a:p>
            <a:r>
              <a:rPr lang="nl-NL" sz="3600" dirty="0" err="1">
                <a:solidFill>
                  <a:srgbClr val="009900"/>
                </a:solidFill>
              </a:rPr>
              <a:t>Women</a:t>
            </a:r>
            <a:r>
              <a:rPr lang="nl-NL" sz="3600" dirty="0">
                <a:solidFill>
                  <a:srgbClr val="009900"/>
                </a:solidFill>
              </a:rPr>
              <a:t> in </a:t>
            </a:r>
            <a:br>
              <a:rPr lang="nl-NL" sz="3600" dirty="0">
                <a:solidFill>
                  <a:srgbClr val="009900"/>
                </a:solidFill>
              </a:rPr>
            </a:br>
            <a:r>
              <a:rPr lang="nl-NL" sz="3600" dirty="0" err="1">
                <a:solidFill>
                  <a:srgbClr val="009900"/>
                </a:solidFill>
              </a:rPr>
              <a:t>mathematics</a:t>
            </a:r>
            <a:endParaRPr lang="nl-NL" sz="3600" dirty="0">
              <a:solidFill>
                <a:srgbClr val="009900"/>
              </a:solidFill>
            </a:endParaRPr>
          </a:p>
        </p:txBody>
      </p:sp>
      <p:sp>
        <p:nvSpPr>
          <p:cNvPr id="3" name="Tijdelijke aanduiding voor inhoud 2">
            <a:extLst>
              <a:ext uri="{FF2B5EF4-FFF2-40B4-BE49-F238E27FC236}">
                <a16:creationId xmlns:a16="http://schemas.microsoft.com/office/drawing/2014/main" id="{9B91BC5A-6D3A-452F-98B0-B501ACCE0E16}"/>
              </a:ext>
            </a:extLst>
          </p:cNvPr>
          <p:cNvSpPr>
            <a:spLocks noGrp="1"/>
          </p:cNvSpPr>
          <p:nvPr>
            <p:ph sz="quarter" idx="1"/>
          </p:nvPr>
        </p:nvSpPr>
        <p:spPr/>
        <p:txBody>
          <a:bodyPr/>
          <a:lstStyle/>
          <a:p>
            <a:r>
              <a:rPr lang="nl-NL" dirty="0"/>
              <a:t> </a:t>
            </a:r>
          </a:p>
        </p:txBody>
      </p:sp>
      <p:sp>
        <p:nvSpPr>
          <p:cNvPr id="4" name="Tijdelijke aanduiding voor dianummer 3">
            <a:extLst>
              <a:ext uri="{FF2B5EF4-FFF2-40B4-BE49-F238E27FC236}">
                <a16:creationId xmlns:a16="http://schemas.microsoft.com/office/drawing/2014/main" id="{B9F40FA8-F150-450E-8366-1A69754A7619}"/>
              </a:ext>
            </a:extLst>
          </p:cNvPr>
          <p:cNvSpPr>
            <a:spLocks noGrp="1"/>
          </p:cNvSpPr>
          <p:nvPr>
            <p:ph type="sldNum" sz="quarter" idx="15"/>
          </p:nvPr>
        </p:nvSpPr>
        <p:spPr/>
        <p:txBody>
          <a:bodyPr/>
          <a:lstStyle/>
          <a:p>
            <a:fld id="{528DF2CE-BAE9-4C0B-A3F3-E37A484A2053}" type="slidenum">
              <a:rPr lang="nl-NL" smtClean="0"/>
              <a:pPr/>
              <a:t>33</a:t>
            </a:fld>
            <a:endParaRPr lang="nl-NL"/>
          </a:p>
        </p:txBody>
      </p:sp>
      <p:pic>
        <p:nvPicPr>
          <p:cNvPr id="6" name="Afbeelding 5" descr="Afbeelding met tekst&#10;&#10;Automatisch gegenereerde beschrijving">
            <a:extLst>
              <a:ext uri="{FF2B5EF4-FFF2-40B4-BE49-F238E27FC236}">
                <a16:creationId xmlns:a16="http://schemas.microsoft.com/office/drawing/2014/main" id="{C1C6750A-9C5B-4F11-B5A9-0BDBB68F2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413" y="1291790"/>
            <a:ext cx="3612243" cy="5440362"/>
          </a:xfrm>
          <a:prstGeom prst="rect">
            <a:avLst/>
          </a:prstGeom>
        </p:spPr>
      </p:pic>
      <p:sp>
        <p:nvSpPr>
          <p:cNvPr id="7" name="Tekstvak 6">
            <a:extLst>
              <a:ext uri="{FF2B5EF4-FFF2-40B4-BE49-F238E27FC236}">
                <a16:creationId xmlns:a16="http://schemas.microsoft.com/office/drawing/2014/main" id="{4E59D320-D6C6-4780-9921-38A691216F1E}"/>
              </a:ext>
            </a:extLst>
          </p:cNvPr>
          <p:cNvSpPr txBox="1"/>
          <p:nvPr/>
        </p:nvSpPr>
        <p:spPr>
          <a:xfrm>
            <a:off x="4026187" y="426850"/>
            <a:ext cx="7814029" cy="6709529"/>
          </a:xfrm>
          <a:prstGeom prst="rect">
            <a:avLst/>
          </a:prstGeom>
          <a:noFill/>
        </p:spPr>
        <p:txBody>
          <a:bodyPr wrap="square" rtlCol="0">
            <a:spAutoFit/>
          </a:bodyPr>
          <a:lstStyle/>
          <a:p>
            <a:r>
              <a:rPr lang="nl-NL" sz="2800" b="1" dirty="0" err="1">
                <a:solidFill>
                  <a:srgbClr val="009900"/>
                </a:solidFill>
              </a:rPr>
              <a:t>Hypatia</a:t>
            </a:r>
            <a:r>
              <a:rPr lang="nl-NL" sz="2800" b="1" dirty="0">
                <a:solidFill>
                  <a:srgbClr val="009900"/>
                </a:solidFill>
              </a:rPr>
              <a:t> van Alexandrië (370 - 415) (1)</a:t>
            </a:r>
            <a:br>
              <a:rPr lang="nl-NL" sz="2800" b="1" dirty="0">
                <a:solidFill>
                  <a:srgbClr val="009900"/>
                </a:solidFill>
              </a:rPr>
            </a:br>
            <a:endParaRPr lang="nl-NL" sz="2800" b="1" dirty="0">
              <a:solidFill>
                <a:srgbClr val="009900"/>
              </a:solidFill>
            </a:endParaRPr>
          </a:p>
          <a:p>
            <a:r>
              <a:rPr lang="nl-NL" sz="2800" b="1" dirty="0">
                <a:solidFill>
                  <a:srgbClr val="009900"/>
                </a:solidFill>
              </a:rPr>
              <a:t>Maria </a:t>
            </a:r>
            <a:r>
              <a:rPr lang="nl-NL" sz="2800" b="1" dirty="0" err="1">
                <a:solidFill>
                  <a:srgbClr val="009900"/>
                </a:solidFill>
              </a:rPr>
              <a:t>Gaetana</a:t>
            </a:r>
            <a:r>
              <a:rPr lang="nl-NL" sz="2800" b="1" dirty="0">
                <a:solidFill>
                  <a:srgbClr val="009900"/>
                </a:solidFill>
              </a:rPr>
              <a:t> </a:t>
            </a:r>
            <a:r>
              <a:rPr lang="nl-NL" sz="2800" b="1" dirty="0" err="1">
                <a:solidFill>
                  <a:srgbClr val="009900"/>
                </a:solidFill>
              </a:rPr>
              <a:t>Agnesi</a:t>
            </a:r>
            <a:r>
              <a:rPr lang="nl-NL" sz="2800" b="1" dirty="0">
                <a:solidFill>
                  <a:srgbClr val="009900"/>
                </a:solidFill>
              </a:rPr>
              <a:t> (1718 -1799)</a:t>
            </a:r>
            <a:br>
              <a:rPr lang="nl-NL" sz="2800" b="1" dirty="0">
                <a:solidFill>
                  <a:srgbClr val="009900"/>
                </a:solidFill>
              </a:rPr>
            </a:br>
            <a:endParaRPr lang="nl-NL" sz="2800" b="1" dirty="0">
              <a:solidFill>
                <a:srgbClr val="009900"/>
              </a:solidFill>
            </a:endParaRPr>
          </a:p>
          <a:p>
            <a:r>
              <a:rPr lang="nl-NL" sz="2800" b="1" dirty="0">
                <a:solidFill>
                  <a:srgbClr val="009900"/>
                </a:solidFill>
              </a:rPr>
              <a:t>Emile de </a:t>
            </a:r>
            <a:r>
              <a:rPr lang="nl-NL" sz="2800" b="1" dirty="0" err="1">
                <a:solidFill>
                  <a:srgbClr val="009900"/>
                </a:solidFill>
              </a:rPr>
              <a:t>Breteuil</a:t>
            </a:r>
            <a:r>
              <a:rPr lang="nl-NL" sz="2000" b="1" dirty="0">
                <a:solidFill>
                  <a:srgbClr val="009900"/>
                </a:solidFill>
              </a:rPr>
              <a:t> </a:t>
            </a:r>
            <a:r>
              <a:rPr lang="nl-NL" sz="2800" b="1" dirty="0">
                <a:solidFill>
                  <a:srgbClr val="009900"/>
                </a:solidFill>
              </a:rPr>
              <a:t>(1706 -1749)          (2)</a:t>
            </a:r>
            <a:br>
              <a:rPr lang="nl-NL" sz="2000" b="1" dirty="0">
                <a:solidFill>
                  <a:srgbClr val="009900"/>
                </a:solidFill>
              </a:rPr>
            </a:br>
            <a:endParaRPr lang="nl-NL" sz="2000" b="1" dirty="0">
              <a:solidFill>
                <a:srgbClr val="009900"/>
              </a:solidFill>
            </a:endParaRPr>
          </a:p>
          <a:p>
            <a:r>
              <a:rPr lang="nl-NL" sz="2800" b="1" dirty="0">
                <a:solidFill>
                  <a:srgbClr val="009900"/>
                </a:solidFill>
              </a:rPr>
              <a:t>Caroline Herschel (1750 – 1848)       (3)</a:t>
            </a:r>
            <a:br>
              <a:rPr lang="nl-NL" sz="2800" b="1" dirty="0">
                <a:solidFill>
                  <a:srgbClr val="009900"/>
                </a:solidFill>
              </a:rPr>
            </a:br>
            <a:endParaRPr lang="nl-NL" sz="2800" b="1" dirty="0">
              <a:solidFill>
                <a:srgbClr val="009900"/>
              </a:solidFill>
            </a:endParaRPr>
          </a:p>
          <a:p>
            <a:r>
              <a:rPr lang="nl-NL" sz="2800" b="1" dirty="0">
                <a:solidFill>
                  <a:srgbClr val="009900"/>
                </a:solidFill>
              </a:rPr>
              <a:t>Sophie Germain (1776 – 1831)</a:t>
            </a:r>
            <a:br>
              <a:rPr lang="nl-NL" sz="2800" b="1" dirty="0">
                <a:solidFill>
                  <a:srgbClr val="009900"/>
                </a:solidFill>
              </a:rPr>
            </a:br>
            <a:endParaRPr lang="nl-NL" sz="2800" b="1" dirty="0">
              <a:solidFill>
                <a:srgbClr val="009900"/>
              </a:solidFill>
            </a:endParaRPr>
          </a:p>
          <a:p>
            <a:r>
              <a:rPr lang="nl-NL" sz="2800" b="1" dirty="0">
                <a:solidFill>
                  <a:srgbClr val="009900"/>
                </a:solidFill>
              </a:rPr>
              <a:t>Mary </a:t>
            </a:r>
            <a:r>
              <a:rPr lang="nl-NL" sz="2800" b="1" dirty="0" err="1">
                <a:solidFill>
                  <a:srgbClr val="009900"/>
                </a:solidFill>
              </a:rPr>
              <a:t>Fairfax</a:t>
            </a:r>
            <a:r>
              <a:rPr lang="nl-NL" sz="2800" b="1" dirty="0">
                <a:solidFill>
                  <a:srgbClr val="009900"/>
                </a:solidFill>
              </a:rPr>
              <a:t> (1780 - 1872)                 (4)</a:t>
            </a:r>
            <a:br>
              <a:rPr lang="nl-NL" sz="2800" b="1" dirty="0">
                <a:solidFill>
                  <a:srgbClr val="009900"/>
                </a:solidFill>
              </a:rPr>
            </a:br>
            <a:br>
              <a:rPr lang="nl-NL" sz="2800" b="1" dirty="0">
                <a:solidFill>
                  <a:srgbClr val="009900"/>
                </a:solidFill>
              </a:rPr>
            </a:br>
            <a:r>
              <a:rPr lang="nl-NL" sz="2800" b="1" dirty="0" err="1">
                <a:solidFill>
                  <a:srgbClr val="009900"/>
                </a:solidFill>
              </a:rPr>
              <a:t>Sonya</a:t>
            </a:r>
            <a:r>
              <a:rPr lang="nl-NL" sz="2800" b="1" dirty="0">
                <a:solidFill>
                  <a:srgbClr val="009900"/>
                </a:solidFill>
              </a:rPr>
              <a:t> </a:t>
            </a:r>
            <a:r>
              <a:rPr lang="nl-NL" sz="2800" b="1" dirty="0" err="1">
                <a:solidFill>
                  <a:srgbClr val="009900"/>
                </a:solidFill>
              </a:rPr>
              <a:t>Kovalevskaya</a:t>
            </a:r>
            <a:r>
              <a:rPr lang="nl-NL" sz="2800" b="1" dirty="0">
                <a:solidFill>
                  <a:srgbClr val="009900"/>
                </a:solidFill>
              </a:rPr>
              <a:t> (1850 – 1891)</a:t>
            </a:r>
            <a:br>
              <a:rPr lang="nl-NL" sz="2800" b="1" dirty="0">
                <a:solidFill>
                  <a:srgbClr val="009900"/>
                </a:solidFill>
              </a:rPr>
            </a:br>
            <a:br>
              <a:rPr lang="nl-NL" sz="2800" b="1" dirty="0">
                <a:solidFill>
                  <a:srgbClr val="009900"/>
                </a:solidFill>
              </a:rPr>
            </a:br>
            <a:r>
              <a:rPr lang="nl-NL" sz="2800" b="1" dirty="0">
                <a:solidFill>
                  <a:srgbClr val="009900"/>
                </a:solidFill>
              </a:rPr>
              <a:t>Emmy </a:t>
            </a:r>
            <a:r>
              <a:rPr lang="nl-NL" sz="2800" b="1" dirty="0" err="1">
                <a:solidFill>
                  <a:srgbClr val="009900"/>
                </a:solidFill>
              </a:rPr>
              <a:t>Noether</a:t>
            </a:r>
            <a:r>
              <a:rPr lang="nl-NL" sz="2800" b="1" dirty="0">
                <a:solidFill>
                  <a:srgbClr val="009900"/>
                </a:solidFill>
              </a:rPr>
              <a:t> (1882 – 1935).</a:t>
            </a:r>
          </a:p>
          <a:p>
            <a:endParaRPr lang="nl-NL" dirty="0"/>
          </a:p>
        </p:txBody>
      </p:sp>
      <p:sp>
        <p:nvSpPr>
          <p:cNvPr id="5" name="Tekstvak 4">
            <a:extLst>
              <a:ext uri="{FF2B5EF4-FFF2-40B4-BE49-F238E27FC236}">
                <a16:creationId xmlns:a16="http://schemas.microsoft.com/office/drawing/2014/main" id="{D2427934-C24C-9BFB-C865-90D08B02288F}"/>
              </a:ext>
            </a:extLst>
          </p:cNvPr>
          <p:cNvSpPr txBox="1"/>
          <p:nvPr/>
        </p:nvSpPr>
        <p:spPr>
          <a:xfrm flipH="1">
            <a:off x="2227929" y="1298864"/>
            <a:ext cx="524442" cy="461665"/>
          </a:xfrm>
          <a:prstGeom prst="rect">
            <a:avLst/>
          </a:prstGeom>
          <a:noFill/>
        </p:spPr>
        <p:txBody>
          <a:bodyPr wrap="square" rtlCol="0">
            <a:spAutoFit/>
          </a:bodyPr>
          <a:lstStyle/>
          <a:p>
            <a:r>
              <a:rPr lang="nl-NL" sz="2400" b="1" dirty="0">
                <a:solidFill>
                  <a:schemeClr val="bg1"/>
                </a:solidFill>
              </a:rPr>
              <a:t>1</a:t>
            </a:r>
          </a:p>
        </p:txBody>
      </p:sp>
      <p:sp>
        <p:nvSpPr>
          <p:cNvPr id="9" name="Tekstvak 8">
            <a:extLst>
              <a:ext uri="{FF2B5EF4-FFF2-40B4-BE49-F238E27FC236}">
                <a16:creationId xmlns:a16="http://schemas.microsoft.com/office/drawing/2014/main" id="{C952866E-5CF9-C442-8CB6-B6AA5C1572C2}"/>
              </a:ext>
            </a:extLst>
          </p:cNvPr>
          <p:cNvSpPr txBox="1"/>
          <p:nvPr/>
        </p:nvSpPr>
        <p:spPr>
          <a:xfrm flipH="1">
            <a:off x="2244579" y="3401832"/>
            <a:ext cx="372042" cy="461665"/>
          </a:xfrm>
          <a:prstGeom prst="rect">
            <a:avLst/>
          </a:prstGeom>
          <a:noFill/>
        </p:spPr>
        <p:txBody>
          <a:bodyPr wrap="square" rtlCol="0">
            <a:spAutoFit/>
          </a:bodyPr>
          <a:lstStyle/>
          <a:p>
            <a:r>
              <a:rPr lang="nl-NL" sz="2400" b="1" dirty="0">
                <a:solidFill>
                  <a:schemeClr val="bg1"/>
                </a:solidFill>
              </a:rPr>
              <a:t>4</a:t>
            </a:r>
          </a:p>
        </p:txBody>
      </p:sp>
      <p:sp>
        <p:nvSpPr>
          <p:cNvPr id="10" name="Tekstvak 9">
            <a:extLst>
              <a:ext uri="{FF2B5EF4-FFF2-40B4-BE49-F238E27FC236}">
                <a16:creationId xmlns:a16="http://schemas.microsoft.com/office/drawing/2014/main" id="{C7E98CBC-8D99-DEA1-1F59-D9C00E42A250}"/>
              </a:ext>
            </a:extLst>
          </p:cNvPr>
          <p:cNvSpPr txBox="1"/>
          <p:nvPr/>
        </p:nvSpPr>
        <p:spPr>
          <a:xfrm flipH="1">
            <a:off x="500713" y="3441963"/>
            <a:ext cx="524442" cy="461665"/>
          </a:xfrm>
          <a:prstGeom prst="rect">
            <a:avLst/>
          </a:prstGeom>
          <a:noFill/>
        </p:spPr>
        <p:txBody>
          <a:bodyPr wrap="square" rtlCol="0">
            <a:spAutoFit/>
          </a:bodyPr>
          <a:lstStyle/>
          <a:p>
            <a:r>
              <a:rPr lang="nl-NL" sz="2400" b="1" dirty="0">
                <a:solidFill>
                  <a:schemeClr val="bg1"/>
                </a:solidFill>
              </a:rPr>
              <a:t>3</a:t>
            </a:r>
          </a:p>
        </p:txBody>
      </p:sp>
      <p:sp>
        <p:nvSpPr>
          <p:cNvPr id="11" name="Tekstvak 10">
            <a:extLst>
              <a:ext uri="{FF2B5EF4-FFF2-40B4-BE49-F238E27FC236}">
                <a16:creationId xmlns:a16="http://schemas.microsoft.com/office/drawing/2014/main" id="{B671B0D8-9BEE-0816-8889-1E8A60550626}"/>
              </a:ext>
            </a:extLst>
          </p:cNvPr>
          <p:cNvSpPr txBox="1"/>
          <p:nvPr/>
        </p:nvSpPr>
        <p:spPr>
          <a:xfrm flipH="1">
            <a:off x="500713" y="1313876"/>
            <a:ext cx="524442" cy="461665"/>
          </a:xfrm>
          <a:prstGeom prst="rect">
            <a:avLst/>
          </a:prstGeom>
          <a:noFill/>
        </p:spPr>
        <p:txBody>
          <a:bodyPr wrap="square" rtlCol="0">
            <a:spAutoFit/>
          </a:bodyPr>
          <a:lstStyle/>
          <a:p>
            <a:r>
              <a:rPr lang="nl-NL" sz="2400" b="1" dirty="0">
                <a:solidFill>
                  <a:schemeClr val="bg1"/>
                </a:solidFill>
              </a:rPr>
              <a:t>2</a:t>
            </a:r>
          </a:p>
        </p:txBody>
      </p:sp>
    </p:spTree>
    <p:extLst>
      <p:ext uri="{BB962C8B-B14F-4D97-AF65-F5344CB8AC3E}">
        <p14:creationId xmlns:p14="http://schemas.microsoft.com/office/powerpoint/2010/main" val="138893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360" y="-387424"/>
            <a:ext cx="8147248" cy="1143000"/>
          </a:xfrm>
        </p:spPr>
        <p:txBody>
          <a:bodyPr>
            <a:noAutofit/>
          </a:bodyPr>
          <a:lstStyle/>
          <a:p>
            <a:r>
              <a:rPr lang="nl-NL" sz="3600" b="1" dirty="0">
                <a:solidFill>
                  <a:srgbClr val="0000FF"/>
                </a:solidFill>
                <a:latin typeface="Yu Gothic UI Light" panose="020B0300000000000000" pitchFamily="34" charset="-128"/>
                <a:ea typeface="Yu Gothic UI Light" panose="020B0300000000000000" pitchFamily="34" charset="-128"/>
              </a:rPr>
              <a:t>Stilstand in Europa tot plm. 1000 </a:t>
            </a:r>
            <a:r>
              <a:rPr lang="nl-NL" sz="3600" b="1" dirty="0" err="1">
                <a:solidFill>
                  <a:srgbClr val="0000FF"/>
                </a:solidFill>
                <a:latin typeface="Yu Gothic UI Light" panose="020B0300000000000000" pitchFamily="34" charset="-128"/>
                <a:ea typeface="Yu Gothic UI Light" panose="020B0300000000000000" pitchFamily="34" charset="-128"/>
              </a:rPr>
              <a:t>nC</a:t>
            </a:r>
            <a:endParaRPr lang="nl-NL" sz="3600" b="1" dirty="0">
              <a:solidFill>
                <a:srgbClr val="0000FF"/>
              </a:solidFill>
              <a:latin typeface="Yu Gothic UI Light" panose="020B0300000000000000" pitchFamily="34" charset="-128"/>
              <a:ea typeface="Yu Gothic UI Light" panose="020B0300000000000000" pitchFamily="34" charset="-128"/>
            </a:endParaRPr>
          </a:p>
        </p:txBody>
      </p:sp>
      <p:sp>
        <p:nvSpPr>
          <p:cNvPr id="3" name="Tijdelijke aanduiding voor inhoud 2"/>
          <p:cNvSpPr>
            <a:spLocks noGrp="1"/>
          </p:cNvSpPr>
          <p:nvPr>
            <p:ph sz="quarter" idx="1"/>
          </p:nvPr>
        </p:nvSpPr>
        <p:spPr>
          <a:xfrm>
            <a:off x="-16192" y="908720"/>
            <a:ext cx="11532152" cy="6120680"/>
          </a:xfrm>
        </p:spPr>
        <p:txBody>
          <a:bodyPr>
            <a:normAutofit/>
          </a:bodyPr>
          <a:lstStyle/>
          <a:p>
            <a:r>
              <a:rPr lang="nl-NL" dirty="0"/>
              <a:t>In deze voor Europeanen stille wiskunde-periode is de “laatste Romein” </a:t>
            </a:r>
            <a:r>
              <a:rPr lang="nl-NL" b="1" dirty="0" err="1"/>
              <a:t>Boëthius</a:t>
            </a:r>
            <a:r>
              <a:rPr lang="nl-NL" dirty="0"/>
              <a:t> (480-524) de beheerder geweest van de Griekse wiskunde, zonder spectaculaire wiskundige vondsten. </a:t>
            </a:r>
          </a:p>
          <a:p>
            <a:r>
              <a:rPr lang="nl-NL" dirty="0"/>
              <a:t>Hij is na zijn executie begraven in de basiliek San Pietro in </a:t>
            </a:r>
            <a:r>
              <a:rPr lang="nl-NL" dirty="0" err="1"/>
              <a:t>Ciel</a:t>
            </a:r>
            <a:r>
              <a:rPr lang="nl-NL" dirty="0"/>
              <a:t> </a:t>
            </a:r>
            <a:r>
              <a:rPr lang="nl-NL" dirty="0" err="1"/>
              <a:t>d’Oro</a:t>
            </a:r>
            <a:r>
              <a:rPr lang="nl-NL" dirty="0"/>
              <a:t> in </a:t>
            </a:r>
            <a:r>
              <a:rPr lang="nl-NL" dirty="0" err="1"/>
              <a:t>Pavia</a:t>
            </a:r>
            <a:endParaRPr lang="nl-NL" dirty="0"/>
          </a:p>
          <a:p>
            <a:r>
              <a:rPr lang="nl-NL" dirty="0"/>
              <a:t>De Engelse monnik </a:t>
            </a:r>
            <a:r>
              <a:rPr lang="nl-NL" b="1" dirty="0" err="1"/>
              <a:t>Alcuinus</a:t>
            </a:r>
            <a:r>
              <a:rPr lang="nl-NL" dirty="0"/>
              <a:t> (753-804) schrijft een verzameling wiskundig georiënteerde vraagstukken “ter verscherping het verstand” (waaronder de puzzel van de geit, de kool en de wolf).</a:t>
            </a:r>
          </a:p>
          <a:p>
            <a:r>
              <a:rPr lang="nl-NL" dirty="0"/>
              <a:t>De Franse monnik </a:t>
            </a:r>
            <a:r>
              <a:rPr lang="nl-NL" b="1" dirty="0" err="1"/>
              <a:t>Gerbert</a:t>
            </a:r>
            <a:r>
              <a:rPr lang="nl-NL" dirty="0"/>
              <a:t> (946-1003), trekt als een van de eerste Latijnse geleerden naar Spanje om daar van de Arabieren nieuwe wiskunde te leren en propageert deze sterk in Europa,</a:t>
            </a:r>
          </a:p>
          <a:p>
            <a:r>
              <a:rPr lang="nl-NL" dirty="0"/>
              <a:t>maar is vooral bekend geworden als paus Silvester II (999 – 1003).</a:t>
            </a:r>
          </a:p>
          <a:p>
            <a:r>
              <a:rPr lang="nl-NL" dirty="0"/>
              <a:t>Hoezo Spanje?</a:t>
            </a:r>
          </a:p>
          <a:p>
            <a:endParaRPr lang="nl-NL" dirty="0"/>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34</a:t>
            </a:fld>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19256" cy="1143000"/>
          </a:xfrm>
        </p:spPr>
        <p:txBody>
          <a:bodyPr>
            <a:normAutofit/>
          </a:bodyPr>
          <a:lstStyle/>
          <a:p>
            <a:r>
              <a:rPr lang="nl-NL" sz="2800" b="1" dirty="0">
                <a:solidFill>
                  <a:srgbClr val="0000FF"/>
                </a:solidFill>
                <a:latin typeface="Yu Gothic UI Light" panose="020B0300000000000000" pitchFamily="34" charset="-128"/>
                <a:ea typeface="Yu Gothic UI Light" panose="020B0300000000000000" pitchFamily="34" charset="-128"/>
              </a:rPr>
              <a:t> </a:t>
            </a:r>
            <a:endParaRPr lang="nl-NL" dirty="0">
              <a:latin typeface="Yu Gothic UI Light" panose="020B0300000000000000" pitchFamily="34" charset="-128"/>
              <a:ea typeface="Yu Gothic UI Light" panose="020B0300000000000000" pitchFamily="34" charset="-128"/>
            </a:endParaRP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35</a:t>
            </a:fld>
            <a:endParaRPr lang="nl-NL"/>
          </a:p>
        </p:txBody>
      </p:sp>
      <p:pic>
        <p:nvPicPr>
          <p:cNvPr id="10" name="Picture 7" descr="D:\Probus\Geschiedenis Wisk\kaartgodsdienst2a.jpg"/>
          <p:cNvPicPr>
            <a:picLocks noChangeAspect="1" noChangeArrowheads="1"/>
          </p:cNvPicPr>
          <p:nvPr/>
        </p:nvPicPr>
        <p:blipFill>
          <a:blip r:embed="rId3" cstate="print"/>
          <a:srcRect b="27175"/>
          <a:stretch>
            <a:fillRect/>
          </a:stretch>
        </p:blipFill>
        <p:spPr bwMode="auto">
          <a:xfrm>
            <a:off x="1977196" y="2060848"/>
            <a:ext cx="7408333" cy="3528392"/>
          </a:xfrm>
          <a:prstGeom prst="rect">
            <a:avLst/>
          </a:prstGeom>
          <a:noFill/>
        </p:spPr>
      </p:pic>
      <p:cxnSp>
        <p:nvCxnSpPr>
          <p:cNvPr id="11" name="Gekromde verbindingslijn 10"/>
          <p:cNvCxnSpPr/>
          <p:nvPr/>
        </p:nvCxnSpPr>
        <p:spPr>
          <a:xfrm rot="10800000" flipV="1">
            <a:off x="3215680" y="4077072"/>
            <a:ext cx="6048672" cy="792088"/>
          </a:xfrm>
          <a:prstGeom prst="curvedConnector3">
            <a:avLst>
              <a:gd name="adj1" fmla="val 50000"/>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Gekromde verbindingslijn 11"/>
          <p:cNvCxnSpPr/>
          <p:nvPr/>
        </p:nvCxnSpPr>
        <p:spPr>
          <a:xfrm rot="5400000" flipH="1" flipV="1">
            <a:off x="2351584" y="3933056"/>
            <a:ext cx="1008112" cy="144016"/>
          </a:xfrm>
          <a:prstGeom prst="curvedConnector3">
            <a:avLst>
              <a:gd name="adj1" fmla="val 50000"/>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3" name="Gekromde verbindingslijn 12"/>
          <p:cNvCxnSpPr/>
          <p:nvPr/>
        </p:nvCxnSpPr>
        <p:spPr>
          <a:xfrm flipV="1">
            <a:off x="3287688" y="2276872"/>
            <a:ext cx="792088" cy="648072"/>
          </a:xfrm>
          <a:prstGeom prst="curvedConnector3">
            <a:avLst>
              <a:gd name="adj1" fmla="val 50000"/>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 name="Ovaal 13"/>
          <p:cNvSpPr/>
          <p:nvPr/>
        </p:nvSpPr>
        <p:spPr>
          <a:xfrm>
            <a:off x="2999656" y="2924944"/>
            <a:ext cx="144016" cy="144016"/>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p:cNvSpPr/>
          <p:nvPr/>
        </p:nvSpPr>
        <p:spPr>
          <a:xfrm>
            <a:off x="2927648" y="3140968"/>
            <a:ext cx="144016" cy="144016"/>
          </a:xfrm>
          <a:prstGeom prst="ellipse">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20" name="Gekromde verbindingslijn 19"/>
          <p:cNvCxnSpPr/>
          <p:nvPr/>
        </p:nvCxnSpPr>
        <p:spPr>
          <a:xfrm>
            <a:off x="6023992" y="3284984"/>
            <a:ext cx="1440160" cy="792088"/>
          </a:xfrm>
          <a:prstGeom prst="curvedConnector3">
            <a:avLst>
              <a:gd name="adj1" fmla="val 50000"/>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Tijdelijke aanduiding voor inhoud 16"/>
          <p:cNvSpPr>
            <a:spLocks noGrp="1"/>
          </p:cNvSpPr>
          <p:nvPr>
            <p:ph sz="quarter" idx="1"/>
          </p:nvPr>
        </p:nvSpPr>
        <p:spPr>
          <a:xfrm>
            <a:off x="1788129" y="1568188"/>
            <a:ext cx="7467600" cy="4873752"/>
          </a:xfrm>
        </p:spPr>
        <p:txBody>
          <a:bodyPr/>
          <a:lstStyle/>
          <a:p>
            <a:endParaRPr lang="nl-NL" dirty="0"/>
          </a:p>
          <a:p>
            <a:endParaRPr lang="nl-NL" dirty="0"/>
          </a:p>
        </p:txBody>
      </p:sp>
      <p:sp>
        <p:nvSpPr>
          <p:cNvPr id="3" name="Tekstvak 2">
            <a:extLst>
              <a:ext uri="{FF2B5EF4-FFF2-40B4-BE49-F238E27FC236}">
                <a16:creationId xmlns:a16="http://schemas.microsoft.com/office/drawing/2014/main" id="{F5779F58-997C-4555-A6BB-9CB183921AE9}"/>
              </a:ext>
            </a:extLst>
          </p:cNvPr>
          <p:cNvSpPr txBox="1"/>
          <p:nvPr/>
        </p:nvSpPr>
        <p:spPr>
          <a:xfrm>
            <a:off x="1055440" y="785245"/>
            <a:ext cx="9783247" cy="830997"/>
          </a:xfrm>
          <a:prstGeom prst="rect">
            <a:avLst/>
          </a:prstGeom>
          <a:noFill/>
        </p:spPr>
        <p:txBody>
          <a:bodyPr wrap="square" rtlCol="0">
            <a:spAutoFit/>
          </a:bodyPr>
          <a:lstStyle/>
          <a:p>
            <a:pPr>
              <a:buNone/>
            </a:pPr>
            <a:r>
              <a:rPr lang="nl-NL" sz="2400" dirty="0"/>
              <a:t>De verdere ontwikkeling van de wiskunde na 500 </a:t>
            </a:r>
            <a:r>
              <a:rPr lang="nl-NL" sz="2400" dirty="0" err="1"/>
              <a:t>nC</a:t>
            </a:r>
            <a:r>
              <a:rPr lang="nl-NL" sz="2400" dirty="0"/>
              <a:t> vond plaats door Arabieren in het Islamitisch rijk!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39008" y="224644"/>
            <a:ext cx="8928992" cy="1008112"/>
          </a:xfrm>
        </p:spPr>
        <p:txBody>
          <a:bodyPr>
            <a:normAutofit fontScale="90000"/>
          </a:bodyPr>
          <a:lstStyle/>
          <a:p>
            <a:r>
              <a:rPr lang="nl-NL" sz="4000" dirty="0">
                <a:solidFill>
                  <a:srgbClr val="0000FF"/>
                </a:solidFill>
                <a:latin typeface="Yu Gothic UI Light" panose="020B0300000000000000" pitchFamily="34" charset="-128"/>
                <a:ea typeface="Yu Gothic UI Light" panose="020B0300000000000000" pitchFamily="34" charset="-128"/>
              </a:rPr>
              <a:t>Van klassiek Grieks naar de middeleeuwen,  </a:t>
            </a:r>
            <a:br>
              <a:rPr lang="nl-NL" sz="2400" b="1" dirty="0">
                <a:solidFill>
                  <a:schemeClr val="accent1">
                    <a:lumMod val="75000"/>
                  </a:schemeClr>
                </a:solidFill>
              </a:rPr>
            </a:br>
            <a:r>
              <a:rPr lang="nl-NL" sz="2400" b="1" dirty="0">
                <a:solidFill>
                  <a:schemeClr val="accent1">
                    <a:lumMod val="75000"/>
                  </a:schemeClr>
                </a:solidFill>
              </a:rPr>
              <a:t> </a:t>
            </a:r>
          </a:p>
        </p:txBody>
      </p:sp>
      <p:sp>
        <p:nvSpPr>
          <p:cNvPr id="3" name="Tijdelijke aanduiding voor inhoud 2"/>
          <p:cNvSpPr>
            <a:spLocks noGrp="1"/>
          </p:cNvSpPr>
          <p:nvPr>
            <p:ph sz="quarter" idx="1"/>
          </p:nvPr>
        </p:nvSpPr>
        <p:spPr>
          <a:xfrm>
            <a:off x="1991544" y="1484784"/>
            <a:ext cx="7467600" cy="5184576"/>
          </a:xfrm>
        </p:spPr>
        <p:txBody>
          <a:bodyPr>
            <a:normAutofit/>
          </a:bodyPr>
          <a:lstStyle/>
          <a:p>
            <a:pPr>
              <a:buNone/>
            </a:pPr>
            <a:r>
              <a:rPr lang="nl-NL" dirty="0"/>
              <a:t>Een van deze Arabische geleerden was Mohammad </a:t>
            </a:r>
            <a:r>
              <a:rPr lang="nl-NL" dirty="0" err="1"/>
              <a:t>ibn</a:t>
            </a:r>
            <a:r>
              <a:rPr lang="nl-NL" dirty="0"/>
              <a:t> Musa Al-</a:t>
            </a:r>
            <a:r>
              <a:rPr lang="nl-NL" dirty="0" err="1"/>
              <a:t>Khwarizmi</a:t>
            </a:r>
            <a:r>
              <a:rPr lang="nl-NL" dirty="0"/>
              <a:t>, rond 800 na Chr.; </a:t>
            </a:r>
          </a:p>
          <a:p>
            <a:pPr>
              <a:buNone/>
            </a:pPr>
            <a:r>
              <a:rPr lang="nl-NL" dirty="0"/>
              <a:t>hij bracht nieuwe rekenmethoden (</a:t>
            </a:r>
            <a:r>
              <a:rPr lang="nl-NL" sz="2000" dirty="0"/>
              <a:t>vanuit India!  </a:t>
            </a:r>
            <a:r>
              <a:rPr lang="nl-NL" dirty="0"/>
              <a:t> (o.a. tientallig stelsel, werken met het getal 0). Zijn boeken zijn (pas) in 1200 in het Latijn vertaald en zo via Spanje naar Europa gebracht.</a:t>
            </a:r>
          </a:p>
          <a:p>
            <a:pPr>
              <a:buNone/>
            </a:pPr>
            <a:r>
              <a:rPr lang="nl-NL" dirty="0"/>
              <a:t>Al-</a:t>
            </a:r>
            <a:r>
              <a:rPr lang="nl-NL" dirty="0" err="1"/>
              <a:t>Khwarizmi</a:t>
            </a:r>
            <a:r>
              <a:rPr lang="nl-NL" dirty="0"/>
              <a:t> werd verbasterd tot ‘algoritme’ (reken- en beslismethode).</a:t>
            </a:r>
            <a:br>
              <a:rPr lang="nl-NL" dirty="0"/>
            </a:br>
            <a:r>
              <a:rPr lang="nl-NL" dirty="0" err="1"/>
              <a:t>Al-Khwarizmi</a:t>
            </a:r>
            <a:r>
              <a:rPr lang="nl-NL" dirty="0"/>
              <a:t> wordt daarom ook wel de “grootvader van de informatica” genoemd. </a:t>
            </a:r>
          </a:p>
          <a:p>
            <a:pPr>
              <a:buNone/>
            </a:pPr>
            <a:r>
              <a:rPr lang="nl-NL" dirty="0"/>
              <a:t> </a:t>
            </a:r>
          </a:p>
          <a:p>
            <a:endParaRPr lang="nl-NL" dirty="0"/>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36</a:t>
            </a:fld>
            <a:endParaRPr lang="nl-NL"/>
          </a:p>
        </p:txBody>
      </p:sp>
      <p:pic>
        <p:nvPicPr>
          <p:cNvPr id="5" name="Afbeelding 4" descr="1983_CPA_5426.jpg"/>
          <p:cNvPicPr>
            <a:picLocks noChangeAspect="1"/>
          </p:cNvPicPr>
          <p:nvPr/>
        </p:nvPicPr>
        <p:blipFill>
          <a:blip r:embed="rId3" cstate="print"/>
          <a:stretch>
            <a:fillRect/>
          </a:stretch>
        </p:blipFill>
        <p:spPr>
          <a:xfrm>
            <a:off x="9826060" y="729236"/>
            <a:ext cx="1683879" cy="22553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7568" y="301216"/>
            <a:ext cx="8964488" cy="1143000"/>
          </a:xfrm>
        </p:spPr>
        <p:txBody>
          <a:bodyPr>
            <a:noAutofit/>
          </a:bodyPr>
          <a:lstStyle/>
          <a:p>
            <a:r>
              <a:rPr lang="nl-NL" sz="3600" dirty="0">
                <a:solidFill>
                  <a:srgbClr val="0000FF"/>
                </a:solidFill>
                <a:latin typeface="Yu Gothic UI Light" panose="020B0300000000000000" pitchFamily="34" charset="-128"/>
                <a:ea typeface="Yu Gothic UI Light" panose="020B0300000000000000" pitchFamily="34" charset="-128"/>
              </a:rPr>
              <a:t>Van klassiek Grieks naar de middeleeuwen.</a:t>
            </a:r>
            <a:br>
              <a:rPr lang="nl-NL" sz="3600" dirty="0">
                <a:solidFill>
                  <a:srgbClr val="0000FF"/>
                </a:solidFill>
                <a:latin typeface="Yu Gothic UI Light" panose="020B0300000000000000" pitchFamily="34" charset="-128"/>
                <a:ea typeface="Yu Gothic UI Light" panose="020B0300000000000000" pitchFamily="34" charset="-128"/>
              </a:rPr>
            </a:br>
            <a:r>
              <a:rPr lang="nl-NL" sz="3600" dirty="0">
                <a:solidFill>
                  <a:srgbClr val="0000FF"/>
                </a:solidFill>
                <a:latin typeface="Yu Gothic UI Light" panose="020B0300000000000000" pitchFamily="34" charset="-128"/>
                <a:ea typeface="Yu Gothic UI Light" panose="020B0300000000000000" pitchFamily="34" charset="-128"/>
              </a:rPr>
              <a:t> </a:t>
            </a:r>
            <a:r>
              <a:rPr lang="nl-NL" sz="2800" dirty="0">
                <a:solidFill>
                  <a:srgbClr val="0000FF"/>
                </a:solidFill>
                <a:latin typeface="Yu Gothic UI Light" panose="020B0300000000000000" pitchFamily="34" charset="-128"/>
                <a:ea typeface="Yu Gothic UI Light" panose="020B0300000000000000" pitchFamily="34" charset="-128"/>
              </a:rPr>
              <a:t>(en de oorsprong van : “</a:t>
            </a:r>
            <a:r>
              <a:rPr lang="nl-NL" sz="2800" u="sng" dirty="0">
                <a:solidFill>
                  <a:srgbClr val="0000FF"/>
                </a:solidFill>
                <a:latin typeface="Yu Gothic UI Light" panose="020B0300000000000000" pitchFamily="34" charset="-128"/>
                <a:ea typeface="Yu Gothic UI Light" panose="020B0300000000000000" pitchFamily="34" charset="-128"/>
              </a:rPr>
              <a:t>Algebra”</a:t>
            </a:r>
            <a:r>
              <a:rPr lang="nl-NL" sz="2800" dirty="0">
                <a:solidFill>
                  <a:srgbClr val="0000FF"/>
                </a:solidFill>
                <a:latin typeface="Yu Gothic UI Light" panose="020B0300000000000000" pitchFamily="34" charset="-128"/>
                <a:ea typeface="Yu Gothic UI Light" panose="020B0300000000000000" pitchFamily="34" charset="-128"/>
              </a:rPr>
              <a:t>)</a:t>
            </a: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37</a:t>
            </a:fld>
            <a:endParaRPr lang="nl-NL"/>
          </a:p>
        </p:txBody>
      </p:sp>
      <p:sp>
        <p:nvSpPr>
          <p:cNvPr id="5" name="Rechthoek 4"/>
          <p:cNvSpPr/>
          <p:nvPr/>
        </p:nvSpPr>
        <p:spPr>
          <a:xfrm>
            <a:off x="2279576" y="1556792"/>
            <a:ext cx="7056784" cy="4985980"/>
          </a:xfrm>
          <a:prstGeom prst="rect">
            <a:avLst/>
          </a:prstGeom>
        </p:spPr>
        <p:txBody>
          <a:bodyPr wrap="square">
            <a:spAutoFit/>
          </a:bodyPr>
          <a:lstStyle/>
          <a:p>
            <a:r>
              <a:rPr lang="nl-NL" sz="2400" dirty="0"/>
              <a:t>Voorbeeld uit de rekenmethode: </a:t>
            </a:r>
          </a:p>
          <a:p>
            <a:r>
              <a:rPr lang="nl-NL" sz="2800" b="1" dirty="0">
                <a:solidFill>
                  <a:srgbClr val="0000FF"/>
                </a:solidFill>
                <a:latin typeface="Informal Roman" pitchFamily="66" charset="0"/>
              </a:rPr>
              <a:t>“Een  kapitaal  en  acht  wortels  is  gelijk aan  negenendertig,  behalve  twee  wortels”. Hoe groot is dat kapitaal? </a:t>
            </a:r>
          </a:p>
          <a:p>
            <a:endParaRPr lang="nl-NL" dirty="0"/>
          </a:p>
          <a:p>
            <a:r>
              <a:rPr lang="nl-NL" sz="2400" dirty="0"/>
              <a:t>Wij drukken dat </a:t>
            </a:r>
            <a:r>
              <a:rPr lang="nl-NL" sz="2400" u="sng" dirty="0"/>
              <a:t>nu</a:t>
            </a:r>
            <a:r>
              <a:rPr lang="nl-NL" sz="2400" dirty="0"/>
              <a:t> uit als: </a:t>
            </a:r>
            <a:r>
              <a:rPr lang="nl-NL" sz="2400" i="1" dirty="0"/>
              <a:t>k</a:t>
            </a:r>
            <a:r>
              <a:rPr lang="nl-NL" sz="2400" dirty="0"/>
              <a:t> + 8√</a:t>
            </a:r>
            <a:r>
              <a:rPr lang="nl-NL" sz="2400" i="1" dirty="0"/>
              <a:t>k</a:t>
            </a:r>
            <a:r>
              <a:rPr lang="nl-NL" sz="2400" dirty="0"/>
              <a:t> = 39 - 2√</a:t>
            </a:r>
            <a:r>
              <a:rPr lang="nl-NL" sz="2400" i="1" dirty="0"/>
              <a:t>k; </a:t>
            </a:r>
            <a:r>
              <a:rPr lang="nl-NL" sz="2400" dirty="0"/>
              <a:t>bereken</a:t>
            </a:r>
            <a:r>
              <a:rPr lang="nl-NL" sz="2400" i="1" dirty="0"/>
              <a:t> k,</a:t>
            </a:r>
            <a:r>
              <a:rPr lang="nl-NL" sz="2400" dirty="0"/>
              <a:t> </a:t>
            </a:r>
          </a:p>
          <a:p>
            <a:r>
              <a:rPr lang="nl-NL" sz="2400" dirty="0"/>
              <a:t>of liever als we met √</a:t>
            </a:r>
            <a:r>
              <a:rPr lang="nl-NL" sz="2400" i="1" dirty="0"/>
              <a:t>k </a:t>
            </a:r>
            <a:r>
              <a:rPr lang="nl-NL" sz="2400" dirty="0"/>
              <a:t>even</a:t>
            </a:r>
            <a:r>
              <a:rPr lang="nl-NL" sz="2400" i="1" dirty="0"/>
              <a:t> x </a:t>
            </a:r>
            <a:r>
              <a:rPr lang="nl-NL" sz="2400" dirty="0"/>
              <a:t>noemen</a:t>
            </a:r>
            <a:r>
              <a:rPr lang="nl-NL" sz="2400" i="1" dirty="0"/>
              <a:t>:           </a:t>
            </a:r>
            <a:r>
              <a:rPr lang="nl-NL" sz="2400" dirty="0"/>
              <a:t>Bereken</a:t>
            </a:r>
            <a:r>
              <a:rPr lang="nl-NL" sz="2400" i="1" dirty="0"/>
              <a:t> x  </a:t>
            </a:r>
            <a:r>
              <a:rPr lang="nl-NL" sz="2400" dirty="0"/>
              <a:t>uit</a:t>
            </a:r>
            <a:r>
              <a:rPr lang="nl-NL" sz="2400" i="1" dirty="0"/>
              <a:t>                            ;   </a:t>
            </a:r>
          </a:p>
          <a:p>
            <a:r>
              <a:rPr lang="nl-NL" sz="2400" dirty="0"/>
              <a:t>(de gezochte </a:t>
            </a:r>
            <a:r>
              <a:rPr lang="nl-NL" sz="2400" i="1" dirty="0"/>
              <a:t>k</a:t>
            </a:r>
            <a:r>
              <a:rPr lang="nl-NL" sz="2400" dirty="0"/>
              <a:t> is dan </a:t>
            </a:r>
            <a:r>
              <a:rPr lang="nl-NL" sz="2400" i="1" dirty="0"/>
              <a:t>x</a:t>
            </a:r>
            <a:r>
              <a:rPr lang="nl-NL" sz="2400" baseline="30000" dirty="0"/>
              <a:t>2</a:t>
            </a:r>
            <a:r>
              <a:rPr lang="nl-NL" sz="2400" dirty="0"/>
              <a:t> ).</a:t>
            </a:r>
          </a:p>
          <a:p>
            <a:endParaRPr lang="nl-NL" sz="2400" dirty="0"/>
          </a:p>
          <a:p>
            <a:r>
              <a:rPr lang="nl-NL" sz="2400" dirty="0"/>
              <a:t>Maar toen dus alleen in woorden (retorische algebra).</a:t>
            </a:r>
          </a:p>
        </p:txBody>
      </p:sp>
      <p:graphicFrame>
        <p:nvGraphicFramePr>
          <p:cNvPr id="6" name="Object 5"/>
          <p:cNvGraphicFramePr>
            <a:graphicFrameLocks noChangeAspect="1"/>
          </p:cNvGraphicFramePr>
          <p:nvPr>
            <p:extLst>
              <p:ext uri="{D42A27DB-BD31-4B8C-83A1-F6EECF244321}">
                <p14:modId xmlns:p14="http://schemas.microsoft.com/office/powerpoint/2010/main" val="3394377121"/>
              </p:ext>
            </p:extLst>
          </p:nvPr>
        </p:nvGraphicFramePr>
        <p:xfrm>
          <a:off x="4394556" y="4581128"/>
          <a:ext cx="2295256" cy="432048"/>
        </p:xfrm>
        <a:graphic>
          <a:graphicData uri="http://schemas.openxmlformats.org/presentationml/2006/ole">
            <mc:AlternateContent xmlns:mc="http://schemas.openxmlformats.org/markup-compatibility/2006">
              <mc:Choice xmlns:v="urn:schemas-microsoft-com:vml" Requires="v">
                <p:oleObj name="Vergelijking" r:id="rId2" imgW="1079280" imgH="203040" progId="Equation.3">
                  <p:embed/>
                </p:oleObj>
              </mc:Choice>
              <mc:Fallback>
                <p:oleObj name="Vergelijking" r:id="rId2" imgW="1079280" imgH="203040" progId="Equation.3">
                  <p:embed/>
                  <p:pic>
                    <p:nvPicPr>
                      <p:cNvPr id="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556" y="4581128"/>
                        <a:ext cx="2295256"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368" y="273981"/>
            <a:ext cx="8352928" cy="1143000"/>
          </a:xfrm>
        </p:spPr>
        <p:txBody>
          <a:bodyPr>
            <a:noAutofit/>
          </a:bodyPr>
          <a:lstStyle/>
          <a:p>
            <a:r>
              <a:rPr lang="nl-NL" sz="3200" dirty="0">
                <a:solidFill>
                  <a:srgbClr val="0000FF"/>
                </a:solidFill>
                <a:latin typeface="Yu Gothic UI Light" panose="020B0300000000000000" pitchFamily="34" charset="-128"/>
                <a:ea typeface="Yu Gothic UI Light" panose="020B0300000000000000" pitchFamily="34" charset="-128"/>
              </a:rPr>
              <a:t>Van klassiek Grieks naar de middeleeuwen</a:t>
            </a:r>
            <a:br>
              <a:rPr lang="nl-NL" sz="2400" dirty="0">
                <a:solidFill>
                  <a:srgbClr val="0000FF"/>
                </a:solidFill>
                <a:latin typeface="Yu Gothic UI Light" panose="020B0300000000000000" pitchFamily="34" charset="-128"/>
                <a:ea typeface="Yu Gothic UI Light" panose="020B0300000000000000" pitchFamily="34" charset="-128"/>
              </a:rPr>
            </a:br>
            <a:r>
              <a:rPr lang="nl-NL" sz="2800" b="1" dirty="0">
                <a:solidFill>
                  <a:srgbClr val="0000FF"/>
                </a:solidFill>
              </a:rPr>
              <a:t> </a:t>
            </a:r>
            <a:endParaRPr lang="nl-NL" sz="2800" dirty="0">
              <a:solidFill>
                <a:srgbClr val="0000FF"/>
              </a:solidFill>
            </a:endParaRPr>
          </a:p>
        </p:txBody>
      </p:sp>
      <p:sp>
        <p:nvSpPr>
          <p:cNvPr id="3" name="Tijdelijke aanduiding voor inhoud 2"/>
          <p:cNvSpPr>
            <a:spLocks noGrp="1"/>
          </p:cNvSpPr>
          <p:nvPr>
            <p:ph sz="quarter" idx="1"/>
          </p:nvPr>
        </p:nvSpPr>
        <p:spPr>
          <a:xfrm>
            <a:off x="407368" y="1442232"/>
            <a:ext cx="10297144" cy="4867087"/>
          </a:xfrm>
        </p:spPr>
        <p:txBody>
          <a:bodyPr>
            <a:normAutofit/>
          </a:bodyPr>
          <a:lstStyle/>
          <a:p>
            <a:pPr>
              <a:buNone/>
            </a:pPr>
            <a:r>
              <a:rPr lang="nl-NL" sz="2800" dirty="0"/>
              <a:t>In de uitdrukking     </a:t>
            </a:r>
            <a:r>
              <a:rPr lang="nl-NL" sz="2800" i="1" dirty="0"/>
              <a:t>                     </a:t>
            </a:r>
            <a:r>
              <a:rPr lang="nl-NL" sz="2800" dirty="0"/>
              <a:t>zijn we tegenwoordig nog steeds gewend om links en rechts van het = teken 2</a:t>
            </a:r>
            <a:r>
              <a:rPr lang="nl-NL" sz="2800" i="1" dirty="0"/>
              <a:t>x </a:t>
            </a:r>
            <a:r>
              <a:rPr lang="nl-NL" sz="2800" dirty="0"/>
              <a:t>bij te tellen.</a:t>
            </a:r>
          </a:p>
          <a:p>
            <a:pPr>
              <a:buNone/>
            </a:pPr>
            <a:r>
              <a:rPr lang="nl-NL" sz="2800" dirty="0"/>
              <a:t>Mohammad ook, en noemde dat</a:t>
            </a:r>
            <a:r>
              <a:rPr lang="nl-NL" sz="2800" dirty="0">
                <a:solidFill>
                  <a:srgbClr val="0000FF"/>
                </a:solidFill>
              </a:rPr>
              <a:t> </a:t>
            </a:r>
            <a:r>
              <a:rPr lang="nl-NL" sz="3500" dirty="0">
                <a:solidFill>
                  <a:srgbClr val="0000FF"/>
                </a:solidFill>
              </a:rPr>
              <a:t>“</a:t>
            </a:r>
            <a:r>
              <a:rPr lang="nl-NL" sz="3500" b="1" dirty="0">
                <a:solidFill>
                  <a:srgbClr val="0000FF"/>
                </a:solidFill>
                <a:latin typeface="Informal Roman" pitchFamily="66" charset="0"/>
              </a:rPr>
              <a:t>het restaureren van het gebrek van de twee wortels</a:t>
            </a:r>
            <a:r>
              <a:rPr lang="nl-NL" sz="3500" dirty="0">
                <a:solidFill>
                  <a:srgbClr val="0000FF"/>
                </a:solidFill>
              </a:rPr>
              <a:t>”. </a:t>
            </a:r>
          </a:p>
          <a:p>
            <a:pPr>
              <a:buNone/>
            </a:pPr>
            <a:r>
              <a:rPr lang="nl-NL" sz="3200" dirty="0"/>
              <a:t>Het Arabische woord voor ‘restauratie’ of ‘volledig maken’ is</a:t>
            </a:r>
            <a:r>
              <a:rPr lang="nl-NL" sz="3200" dirty="0">
                <a:solidFill>
                  <a:srgbClr val="0000FF"/>
                </a:solidFill>
              </a:rPr>
              <a:t> </a:t>
            </a:r>
            <a:r>
              <a:rPr lang="nl-NL" sz="3200" b="1" dirty="0">
                <a:solidFill>
                  <a:srgbClr val="0000FF"/>
                </a:solidFill>
                <a:latin typeface="Informal Roman" pitchFamily="66" charset="0"/>
              </a:rPr>
              <a:t>‘al-</a:t>
            </a:r>
            <a:r>
              <a:rPr lang="nl-NL" sz="3200" b="1" dirty="0" err="1">
                <a:solidFill>
                  <a:srgbClr val="0000FF"/>
                </a:solidFill>
                <a:latin typeface="Informal Roman" pitchFamily="66" charset="0"/>
              </a:rPr>
              <a:t>djabr</a:t>
            </a:r>
            <a:r>
              <a:rPr lang="nl-NL" sz="3200" b="1" dirty="0">
                <a:latin typeface="Informal Roman" pitchFamily="66" charset="0"/>
              </a:rPr>
              <a:t>’ </a:t>
            </a:r>
            <a:r>
              <a:rPr lang="nl-NL" sz="3200" b="1" i="1" dirty="0"/>
              <a:t>wat leidde tot ons woord “algebra”.</a:t>
            </a:r>
          </a:p>
          <a:p>
            <a:pPr>
              <a:buNone/>
            </a:pPr>
            <a:r>
              <a:rPr lang="nl-NL" sz="3200" dirty="0"/>
              <a:t>  </a:t>
            </a:r>
            <a:endParaRPr lang="nl-NL" sz="3200" i="1" dirty="0"/>
          </a:p>
          <a:p>
            <a:pPr>
              <a:buNone/>
            </a:pPr>
            <a:endParaRPr lang="nl-NL" sz="3000" i="1" dirty="0"/>
          </a:p>
          <a:p>
            <a:endParaRPr lang="nl-NL" dirty="0"/>
          </a:p>
          <a:p>
            <a:pPr>
              <a:buNone/>
            </a:pPr>
            <a:endParaRPr lang="nl-NL" b="1" dirty="0"/>
          </a:p>
        </p:txBody>
      </p:sp>
      <p:graphicFrame>
        <p:nvGraphicFramePr>
          <p:cNvPr id="5" name="Object 4">
            <a:extLst>
              <a:ext uri="{FF2B5EF4-FFF2-40B4-BE49-F238E27FC236}">
                <a16:creationId xmlns:a16="http://schemas.microsoft.com/office/drawing/2014/main" id="{4AC1E905-DFE4-436C-BE88-ACC5B93FBCC5}"/>
              </a:ext>
            </a:extLst>
          </p:cNvPr>
          <p:cNvGraphicFramePr>
            <a:graphicFrameLocks noChangeAspect="1"/>
          </p:cNvGraphicFramePr>
          <p:nvPr/>
        </p:nvGraphicFramePr>
        <p:xfrm>
          <a:off x="3580220" y="1472337"/>
          <a:ext cx="2295256" cy="432048"/>
        </p:xfrm>
        <a:graphic>
          <a:graphicData uri="http://schemas.openxmlformats.org/presentationml/2006/ole">
            <mc:AlternateContent xmlns:mc="http://schemas.openxmlformats.org/markup-compatibility/2006">
              <mc:Choice xmlns:v="urn:schemas-microsoft-com:vml" Requires="v">
                <p:oleObj name="Vergelijking" r:id="rId2" imgW="1079280" imgH="203040" progId="Equation.3">
                  <p:embed/>
                </p:oleObj>
              </mc:Choice>
              <mc:Fallback>
                <p:oleObj name="Vergelijking" r:id="rId2" imgW="1079280" imgH="203040" progId="Equation.3">
                  <p:embed/>
                  <p:pic>
                    <p:nvPicPr>
                      <p:cNvPr id="5" name="Object 4">
                        <a:extLst>
                          <a:ext uri="{FF2B5EF4-FFF2-40B4-BE49-F238E27FC236}">
                            <a16:creationId xmlns:a16="http://schemas.microsoft.com/office/drawing/2014/main" id="{4AC1E905-DFE4-436C-BE88-ACC5B93F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220" y="1472337"/>
                        <a:ext cx="2295256" cy="432048"/>
                      </a:xfrm>
                      <a:prstGeom prst="rect">
                        <a:avLst/>
                      </a:prstGeom>
                      <a:noFill/>
                    </p:spPr>
                  </p:pic>
                </p:oleObj>
              </mc:Fallback>
            </mc:AlternateContent>
          </a:graphicData>
        </a:graphic>
      </p:graphicFrame>
      <p:sp>
        <p:nvSpPr>
          <p:cNvPr id="6" name="Tijdelijke aanduiding voor voettekst 5">
            <a:extLst>
              <a:ext uri="{FF2B5EF4-FFF2-40B4-BE49-F238E27FC236}">
                <a16:creationId xmlns:a16="http://schemas.microsoft.com/office/drawing/2014/main" id="{9E9F304A-C19F-4343-858A-2C03093F5777}"/>
              </a:ext>
            </a:extLst>
          </p:cNvPr>
          <p:cNvSpPr>
            <a:spLocks noGrp="1"/>
          </p:cNvSpPr>
          <p:nvPr>
            <p:ph type="ftr" sz="quarter" idx="16"/>
          </p:nvPr>
        </p:nvSpPr>
        <p:spPr/>
        <p:txBody>
          <a:bodyPr/>
          <a:lstStyle/>
          <a:p>
            <a:r>
              <a:rPr lang="nl-NL"/>
              <a:t>r.v.asselt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1B1F8-0144-C6E8-68C5-FA2E324B6C2F}"/>
              </a:ext>
            </a:extLst>
          </p:cNvPr>
          <p:cNvSpPr>
            <a:spLocks noGrp="1"/>
          </p:cNvSpPr>
          <p:nvPr>
            <p:ph type="title"/>
          </p:nvPr>
        </p:nvSpPr>
        <p:spPr/>
        <p:txBody>
          <a:bodyPr/>
          <a:lstStyle/>
          <a:p>
            <a:r>
              <a:rPr lang="nl-NL" b="1" dirty="0">
                <a:solidFill>
                  <a:srgbClr val="0000FF"/>
                </a:solidFill>
              </a:rPr>
              <a:t>kortom</a:t>
            </a:r>
          </a:p>
        </p:txBody>
      </p:sp>
      <p:sp>
        <p:nvSpPr>
          <p:cNvPr id="3" name="Tijdelijke aanduiding voor inhoud 2">
            <a:extLst>
              <a:ext uri="{FF2B5EF4-FFF2-40B4-BE49-F238E27FC236}">
                <a16:creationId xmlns:a16="http://schemas.microsoft.com/office/drawing/2014/main" id="{84B59465-B301-B936-A409-D90B36CD5E5B}"/>
              </a:ext>
            </a:extLst>
          </p:cNvPr>
          <p:cNvSpPr>
            <a:spLocks noGrp="1"/>
          </p:cNvSpPr>
          <p:nvPr>
            <p:ph sz="quarter" idx="1"/>
          </p:nvPr>
        </p:nvSpPr>
        <p:spPr/>
        <p:txBody>
          <a:bodyPr/>
          <a:lstStyle/>
          <a:p>
            <a:endParaRPr lang="nl-NL" dirty="0"/>
          </a:p>
        </p:txBody>
      </p:sp>
      <p:sp>
        <p:nvSpPr>
          <p:cNvPr id="4" name="Tijdelijke aanduiding voor voettekst 3">
            <a:extLst>
              <a:ext uri="{FF2B5EF4-FFF2-40B4-BE49-F238E27FC236}">
                <a16:creationId xmlns:a16="http://schemas.microsoft.com/office/drawing/2014/main" id="{1C1F123F-E2A8-2E54-C72E-75DC928BB0AE}"/>
              </a:ext>
            </a:extLst>
          </p:cNvPr>
          <p:cNvSpPr>
            <a:spLocks noGrp="1"/>
          </p:cNvSpPr>
          <p:nvPr>
            <p:ph type="ftr" sz="quarter" idx="16"/>
          </p:nvPr>
        </p:nvSpPr>
        <p:spPr/>
        <p:txBody>
          <a:bodyPr/>
          <a:lstStyle/>
          <a:p>
            <a:r>
              <a:rPr lang="nl-NL"/>
              <a:t>r.v.asselt</a:t>
            </a:r>
          </a:p>
        </p:txBody>
      </p:sp>
      <p:sp>
        <p:nvSpPr>
          <p:cNvPr id="6" name="Tekstvak 5">
            <a:extLst>
              <a:ext uri="{FF2B5EF4-FFF2-40B4-BE49-F238E27FC236}">
                <a16:creationId xmlns:a16="http://schemas.microsoft.com/office/drawing/2014/main" id="{88436195-7ED7-ED51-86CF-75681B09F364}"/>
              </a:ext>
            </a:extLst>
          </p:cNvPr>
          <p:cNvSpPr txBox="1"/>
          <p:nvPr/>
        </p:nvSpPr>
        <p:spPr>
          <a:xfrm>
            <a:off x="609600" y="2296150"/>
            <a:ext cx="9734872" cy="4062651"/>
          </a:xfrm>
          <a:prstGeom prst="rect">
            <a:avLst/>
          </a:prstGeom>
          <a:noFill/>
        </p:spPr>
        <p:txBody>
          <a:bodyPr wrap="square">
            <a:spAutoFit/>
          </a:bodyPr>
          <a:lstStyle/>
          <a:p>
            <a:pPr>
              <a:buNone/>
            </a:pPr>
            <a:r>
              <a:rPr lang="nl-NL" sz="2400" dirty="0"/>
              <a:t>De “Arabische” wiskunde komt dus via Spanje Europa binnen. </a:t>
            </a:r>
          </a:p>
          <a:p>
            <a:pPr>
              <a:buNone/>
            </a:pPr>
            <a:r>
              <a:rPr lang="nl-NL" sz="2400" dirty="0"/>
              <a:t>Met name in 1085 na de val van Toledo (het einde van de Islamitische beschaving in Europa) worden de bibliotheken in Spanje overspoeld met Europese geleerden. </a:t>
            </a:r>
          </a:p>
          <a:p>
            <a:pPr>
              <a:buNone/>
            </a:pPr>
            <a:endParaRPr lang="nl-NL" sz="2400" i="1" dirty="0"/>
          </a:p>
          <a:p>
            <a:pPr>
              <a:buNone/>
            </a:pPr>
            <a:r>
              <a:rPr lang="nl-NL" sz="2400" i="1" dirty="0"/>
              <a:t>De Europese geleerden nemen dan kennis van de in het Arabisch genoteerde vermeerderde Griekse en Oosterse wiskunde, vertalen dat in het Latijn en verspreiden die kennis verder over Europa.</a:t>
            </a:r>
          </a:p>
          <a:p>
            <a:pPr>
              <a:buNone/>
            </a:pPr>
            <a:endParaRPr lang="nl-NL" sz="2400" i="1" dirty="0"/>
          </a:p>
          <a:p>
            <a:pPr>
              <a:buNone/>
            </a:pPr>
            <a:endParaRPr lang="nl-NL" sz="2400" i="1" dirty="0"/>
          </a:p>
          <a:p>
            <a:endParaRPr lang="nl-NL" dirty="0"/>
          </a:p>
        </p:txBody>
      </p:sp>
    </p:spTree>
    <p:extLst>
      <p:ext uri="{BB962C8B-B14F-4D97-AF65-F5344CB8AC3E}">
        <p14:creationId xmlns:p14="http://schemas.microsoft.com/office/powerpoint/2010/main" val="10215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1">
                    <a:lumMod val="75000"/>
                  </a:schemeClr>
                </a:solidFill>
              </a:rPr>
              <a:t> </a:t>
            </a:r>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4</a:t>
            </a:fld>
            <a:endParaRPr lang="nl-NL"/>
          </a:p>
        </p:txBody>
      </p:sp>
      <p:pic>
        <p:nvPicPr>
          <p:cNvPr id="7" name="Tijdelijke aanduiding voor inhoud 6" descr="IMG_4205.JPG"/>
          <p:cNvPicPr>
            <a:picLocks noGrp="1" noChangeAspect="1"/>
          </p:cNvPicPr>
          <p:nvPr>
            <p:ph sz="quarter" idx="1"/>
          </p:nvPr>
        </p:nvPicPr>
        <p:blipFill>
          <a:blip r:embed="rId2" cstate="print">
            <a:lum bright="10000"/>
          </a:blip>
          <a:stretch>
            <a:fillRect/>
          </a:stretch>
        </p:blipFill>
        <p:spPr>
          <a:xfrm>
            <a:off x="767408" y="620688"/>
            <a:ext cx="3456384" cy="4976031"/>
          </a:xfrm>
          <a:prstGeom prst="roundRect">
            <a:avLst>
              <a:gd name="adj" fmla="val 8594"/>
            </a:avLst>
          </a:prstGeom>
          <a:solidFill>
            <a:srgbClr val="FFFFFF">
              <a:shade val="85000"/>
            </a:srgbClr>
          </a:solidFill>
          <a:ln>
            <a:gradFill>
              <a:gsLst>
                <a:gs pos="0">
                  <a:schemeClr val="bg1"/>
                </a:gs>
                <a:gs pos="64999">
                  <a:srgbClr val="F0EBD5"/>
                </a:gs>
                <a:gs pos="100000">
                  <a:srgbClr val="D1C39F"/>
                </a:gs>
              </a:gsLst>
              <a:lin ang="5400000" scaled="0"/>
            </a:gradFill>
          </a:ln>
          <a:effectLst>
            <a:reflection blurRad="12700" stA="38000" endPos="28000" dist="5000" dir="5400000" sy="-100000" algn="bl" rotWithShape="0"/>
          </a:effectLst>
        </p:spPr>
      </p:pic>
      <p:sp>
        <p:nvSpPr>
          <p:cNvPr id="5" name="Ovaal 4"/>
          <p:cNvSpPr/>
          <p:nvPr/>
        </p:nvSpPr>
        <p:spPr>
          <a:xfrm>
            <a:off x="983432" y="1776968"/>
            <a:ext cx="3312368" cy="432048"/>
          </a:xfrm>
          <a:prstGeom prst="ellipse">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bg1"/>
              </a:solidFill>
            </a:endParaRPr>
          </a:p>
        </p:txBody>
      </p:sp>
      <p:sp>
        <p:nvSpPr>
          <p:cNvPr id="3" name="Tekstvak 2">
            <a:extLst>
              <a:ext uri="{FF2B5EF4-FFF2-40B4-BE49-F238E27FC236}">
                <a16:creationId xmlns:a16="http://schemas.microsoft.com/office/drawing/2014/main" id="{24094A4E-439A-1D81-0419-0C9ED4D4A26F}"/>
              </a:ext>
            </a:extLst>
          </p:cNvPr>
          <p:cNvSpPr txBox="1"/>
          <p:nvPr/>
        </p:nvSpPr>
        <p:spPr>
          <a:xfrm>
            <a:off x="4774583" y="337705"/>
            <a:ext cx="6147255" cy="3416320"/>
          </a:xfrm>
          <a:prstGeom prst="rect">
            <a:avLst/>
          </a:prstGeom>
          <a:noFill/>
        </p:spPr>
        <p:txBody>
          <a:bodyPr wrap="square" rtlCol="0">
            <a:spAutoFit/>
          </a:bodyPr>
          <a:lstStyle/>
          <a:p>
            <a:r>
              <a:rPr lang="nl-NL" sz="2400" dirty="0"/>
              <a:t>Nota bene:</a:t>
            </a:r>
          </a:p>
          <a:p>
            <a:r>
              <a:rPr lang="nl-NL" sz="2400" dirty="0"/>
              <a:t>Er bestaan van de oude wiskunde tot 500nC </a:t>
            </a:r>
            <a:r>
              <a:rPr lang="nl-NL" sz="2400" b="1" u="sng" dirty="0"/>
              <a:t>geen</a:t>
            </a:r>
            <a:r>
              <a:rPr lang="nl-NL" sz="2400" dirty="0"/>
              <a:t> primaire bronnen: op een paar papyrusrollen en kleitabletten na is al het oorspronkelijke materiaal verloren gegaan. Onze kennis van de oude wiskunde komt uit schriftelijke en mondelinge overleveringen en latere vertalingen (van vertalingen, van …).</a:t>
            </a:r>
          </a:p>
        </p:txBody>
      </p:sp>
      <p:sp>
        <p:nvSpPr>
          <p:cNvPr id="6" name="Tekstvak 5">
            <a:extLst>
              <a:ext uri="{FF2B5EF4-FFF2-40B4-BE49-F238E27FC236}">
                <a16:creationId xmlns:a16="http://schemas.microsoft.com/office/drawing/2014/main" id="{BBC4E11B-AEEB-ACFF-FD57-6C528B34F971}"/>
              </a:ext>
            </a:extLst>
          </p:cNvPr>
          <p:cNvSpPr txBox="1"/>
          <p:nvPr/>
        </p:nvSpPr>
        <p:spPr>
          <a:xfrm>
            <a:off x="4862918" y="5419780"/>
            <a:ext cx="5665934" cy="1200329"/>
          </a:xfrm>
          <a:prstGeom prst="rect">
            <a:avLst/>
          </a:prstGeom>
          <a:noFill/>
        </p:spPr>
        <p:txBody>
          <a:bodyPr wrap="square" rtlCol="0">
            <a:spAutoFit/>
          </a:bodyPr>
          <a:lstStyle/>
          <a:p>
            <a:r>
              <a:rPr lang="nl-NL" sz="2400" dirty="0"/>
              <a:t>Het eerste gedrukte, echte wiskunde/rekenboek verschijnt in 1486 (</a:t>
            </a:r>
            <a:r>
              <a:rPr lang="nl-NL" sz="2400" dirty="0" err="1"/>
              <a:t>Treviso</a:t>
            </a:r>
            <a:r>
              <a:rPr lang="nl-NL" sz="2400" dirty="0"/>
              <a:t>, </a:t>
            </a:r>
            <a:r>
              <a:rPr lang="nl-NL" sz="2400" dirty="0" err="1"/>
              <a:t>Italie</a:t>
            </a:r>
            <a:r>
              <a:rPr lang="nl-NL" sz="2400" dirty="0"/>
              <a:t>)</a:t>
            </a:r>
          </a:p>
        </p:txBody>
      </p:sp>
      <p:sp>
        <p:nvSpPr>
          <p:cNvPr id="8" name="Tekstvak 7">
            <a:extLst>
              <a:ext uri="{FF2B5EF4-FFF2-40B4-BE49-F238E27FC236}">
                <a16:creationId xmlns:a16="http://schemas.microsoft.com/office/drawing/2014/main" id="{99180559-D3A5-C014-35D8-D7F94DA10E4C}"/>
              </a:ext>
            </a:extLst>
          </p:cNvPr>
          <p:cNvSpPr txBox="1"/>
          <p:nvPr/>
        </p:nvSpPr>
        <p:spPr>
          <a:xfrm>
            <a:off x="4799856" y="3933056"/>
            <a:ext cx="5261132" cy="1200329"/>
          </a:xfrm>
          <a:prstGeom prst="rect">
            <a:avLst/>
          </a:prstGeom>
          <a:noFill/>
        </p:spPr>
        <p:txBody>
          <a:bodyPr wrap="square" rtlCol="0">
            <a:spAutoFit/>
          </a:bodyPr>
          <a:lstStyle/>
          <a:p>
            <a:r>
              <a:rPr lang="nl-NL" sz="2400" dirty="0"/>
              <a:t>Er bestaan ook geen portretjes of beelden van wiskundigen van tot </a:t>
            </a:r>
            <a:r>
              <a:rPr lang="nl-NL" sz="2400" dirty="0" err="1"/>
              <a:t>plm</a:t>
            </a:r>
            <a:r>
              <a:rPr lang="nl-NL" sz="2400" dirty="0"/>
              <a:t> 500 </a:t>
            </a:r>
            <a:r>
              <a:rPr lang="nl-NL" sz="2400" dirty="0" err="1"/>
              <a:t>nC</a:t>
            </a:r>
            <a:r>
              <a:rPr lang="nl-NL" sz="2400" dirty="0"/>
              <a:t>.</a:t>
            </a:r>
          </a:p>
        </p:txBody>
      </p:sp>
      <p:sp>
        <p:nvSpPr>
          <p:cNvPr id="9" name="Ovaal 8">
            <a:extLst>
              <a:ext uri="{FF2B5EF4-FFF2-40B4-BE49-F238E27FC236}">
                <a16:creationId xmlns:a16="http://schemas.microsoft.com/office/drawing/2014/main" id="{EC42F760-7969-5B09-FE10-8DD23FFD0F84}"/>
              </a:ext>
            </a:extLst>
          </p:cNvPr>
          <p:cNvSpPr/>
          <p:nvPr/>
        </p:nvSpPr>
        <p:spPr>
          <a:xfrm>
            <a:off x="924805" y="4533220"/>
            <a:ext cx="3312368" cy="432048"/>
          </a:xfrm>
          <a:prstGeom prst="ellipse">
            <a:avLst/>
          </a:prstGeom>
          <a:no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p:bldP spid="8" grpId="0"/>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9DB07-173E-4B79-A71D-91347FC8C2DD}"/>
              </a:ext>
            </a:extLst>
          </p:cNvPr>
          <p:cNvSpPr>
            <a:spLocks noGrp="1"/>
          </p:cNvSpPr>
          <p:nvPr>
            <p:ph type="title"/>
          </p:nvPr>
        </p:nvSpPr>
        <p:spPr/>
        <p:txBody>
          <a:bodyPr>
            <a:normAutofit/>
          </a:bodyPr>
          <a:lstStyle/>
          <a:p>
            <a:r>
              <a:rPr lang="nl-NL" sz="3600" dirty="0">
                <a:solidFill>
                  <a:srgbClr val="FF0000"/>
                </a:solidFill>
                <a:latin typeface="Yu Gothic UI Semilight" panose="020B0400000000000000" pitchFamily="34" charset="-128"/>
                <a:ea typeface="Yu Gothic UI Semilight" panose="020B0400000000000000" pitchFamily="34" charset="-128"/>
              </a:rPr>
              <a:t>Stand van zaken in de Griekse Wiskunde</a:t>
            </a:r>
          </a:p>
        </p:txBody>
      </p:sp>
      <p:sp>
        <p:nvSpPr>
          <p:cNvPr id="3" name="Tijdelijke aanduiding voor inhoud 2">
            <a:extLst>
              <a:ext uri="{FF2B5EF4-FFF2-40B4-BE49-F238E27FC236}">
                <a16:creationId xmlns:a16="http://schemas.microsoft.com/office/drawing/2014/main" id="{9F16AC4D-0341-48DF-B436-1E75846C08BC}"/>
              </a:ext>
            </a:extLst>
          </p:cNvPr>
          <p:cNvSpPr>
            <a:spLocks noGrp="1"/>
          </p:cNvSpPr>
          <p:nvPr>
            <p:ph sz="quarter" idx="1"/>
          </p:nvPr>
        </p:nvSpPr>
        <p:spPr>
          <a:xfrm>
            <a:off x="630188" y="1417638"/>
            <a:ext cx="11377264" cy="5440362"/>
          </a:xfrm>
        </p:spPr>
        <p:txBody>
          <a:bodyPr>
            <a:normAutofit/>
          </a:bodyPr>
          <a:lstStyle/>
          <a:p>
            <a:pPr marL="0" indent="0">
              <a:buNone/>
            </a:pPr>
            <a:r>
              <a:rPr lang="nl-NL" sz="2800" dirty="0"/>
              <a:t>Griekse wiskunde was voorheen vast</a:t>
            </a:r>
            <a:r>
              <a:rPr lang="nl-NL" sz="2800" baseline="0" dirty="0"/>
              <a:t>gelopen in een wirwar van complexiteiten rond </a:t>
            </a:r>
          </a:p>
          <a:p>
            <a:r>
              <a:rPr lang="nl-NL" sz="2800" baseline="0" dirty="0"/>
              <a:t>1. de irrationale getallen,  </a:t>
            </a:r>
          </a:p>
          <a:p>
            <a:r>
              <a:rPr lang="nl-NL" sz="2800" baseline="0" dirty="0"/>
              <a:t>2. het begrip oneindig (klein en veel), </a:t>
            </a:r>
          </a:p>
          <a:p>
            <a:r>
              <a:rPr lang="nl-NL" sz="2800" baseline="0" dirty="0"/>
              <a:t>3. negatieve getallen, </a:t>
            </a:r>
          </a:p>
          <a:p>
            <a:r>
              <a:rPr lang="nl-NL" sz="2800" baseline="0" dirty="0"/>
              <a:t>4. algebra vastgeklonken aan de meetkunde</a:t>
            </a:r>
            <a:r>
              <a:rPr lang="nl-NL" sz="2800" dirty="0"/>
              <a:t>,</a:t>
            </a:r>
            <a:r>
              <a:rPr lang="nl-NL" sz="2800" baseline="0" dirty="0"/>
              <a:t> </a:t>
            </a:r>
          </a:p>
          <a:p>
            <a:r>
              <a:rPr lang="nl-NL" sz="2800" baseline="0" dirty="0"/>
              <a:t>5. beperkt en onhandig getal systeem, </a:t>
            </a:r>
          </a:p>
          <a:p>
            <a:r>
              <a:rPr lang="nl-NL" sz="2800" baseline="0" dirty="0"/>
              <a:t>6. geen grip op veranderlijke grootheden en dynamische problemen (beweging, snelheid). </a:t>
            </a:r>
            <a:r>
              <a:rPr lang="nl-NL" sz="2800" dirty="0"/>
              <a:t> PM “een beweging opdelen in</a:t>
            </a:r>
            <a:r>
              <a:rPr lang="nl-NL" sz="2800" baseline="0" dirty="0"/>
              <a:t> deelbewegingen en in momenten van stilstand, leidde niet tot   een aanpak, wel tot paradoxen”.</a:t>
            </a:r>
            <a:endParaRPr lang="nl-NL" sz="2800" dirty="0"/>
          </a:p>
          <a:p>
            <a:endParaRPr lang="nl-NL" dirty="0"/>
          </a:p>
        </p:txBody>
      </p:sp>
      <p:sp>
        <p:nvSpPr>
          <p:cNvPr id="4" name="Tijdelijke aanduiding voor dianummer 3">
            <a:extLst>
              <a:ext uri="{FF2B5EF4-FFF2-40B4-BE49-F238E27FC236}">
                <a16:creationId xmlns:a16="http://schemas.microsoft.com/office/drawing/2014/main" id="{4CE8B34B-EA81-47CD-B8E1-9B83CF4FF232}"/>
              </a:ext>
            </a:extLst>
          </p:cNvPr>
          <p:cNvSpPr>
            <a:spLocks noGrp="1"/>
          </p:cNvSpPr>
          <p:nvPr>
            <p:ph type="sldNum" sz="quarter" idx="15"/>
          </p:nvPr>
        </p:nvSpPr>
        <p:spPr>
          <a:xfrm>
            <a:off x="10632504" y="4121815"/>
            <a:ext cx="812800" cy="521208"/>
          </a:xfrm>
        </p:spPr>
        <p:txBody>
          <a:bodyPr/>
          <a:lstStyle/>
          <a:p>
            <a:fld id="{528DF2CE-BAE9-4C0B-A3F3-E37A484A2053}" type="slidenum">
              <a:rPr lang="nl-NL" smtClean="0"/>
              <a:pPr/>
              <a:t>40</a:t>
            </a:fld>
            <a:endParaRPr lang="nl-NL" dirty="0"/>
          </a:p>
        </p:txBody>
      </p:sp>
      <p:sp>
        <p:nvSpPr>
          <p:cNvPr id="5" name="Tekstvak 4">
            <a:extLst>
              <a:ext uri="{FF2B5EF4-FFF2-40B4-BE49-F238E27FC236}">
                <a16:creationId xmlns:a16="http://schemas.microsoft.com/office/drawing/2014/main" id="{EA2E3EDF-240E-4A19-84C9-8789ED5A52FE}"/>
              </a:ext>
            </a:extLst>
          </p:cNvPr>
          <p:cNvSpPr txBox="1"/>
          <p:nvPr/>
        </p:nvSpPr>
        <p:spPr>
          <a:xfrm>
            <a:off x="4583832" y="3352989"/>
            <a:ext cx="2473424" cy="523220"/>
          </a:xfrm>
          <a:prstGeom prst="rect">
            <a:avLst/>
          </a:prstGeom>
          <a:noFill/>
        </p:spPr>
        <p:txBody>
          <a:bodyPr wrap="square" rtlCol="0">
            <a:spAutoFit/>
          </a:bodyPr>
          <a:lstStyle/>
          <a:p>
            <a:r>
              <a:rPr lang="nl-NL" sz="2800" dirty="0"/>
              <a:t>7 + 2</a:t>
            </a:r>
            <a:r>
              <a:rPr lang="nl-NL" sz="2800" i="1" dirty="0"/>
              <a:t>x</a:t>
            </a:r>
            <a:r>
              <a:rPr lang="nl-NL" sz="2800" dirty="0"/>
              <a:t>  = 3  ?</a:t>
            </a:r>
          </a:p>
        </p:txBody>
      </p:sp>
    </p:spTree>
    <p:extLst>
      <p:ext uri="{BB962C8B-B14F-4D97-AF65-F5344CB8AC3E}">
        <p14:creationId xmlns:p14="http://schemas.microsoft.com/office/powerpoint/2010/main" val="399105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1500"/>
                                        <p:tgtEl>
                                          <p:spTgt spid="5"/>
                                        </p:tgtEl>
                                      </p:cBhvr>
                                    </p:animEffect>
                                    <p:set>
                                      <p:cBhvr>
                                        <p:cTn id="24" dur="1" fill="hold">
                                          <p:stCondLst>
                                            <p:cond delay="1499"/>
                                          </p:stCondLst>
                                        </p:cTn>
                                        <p:tgtEl>
                                          <p:spTgt spid="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125699"/>
            <a:ext cx="9956800" cy="1143000"/>
          </a:xfrm>
        </p:spPr>
        <p:txBody>
          <a:bodyPr>
            <a:normAutofit/>
          </a:bodyPr>
          <a:lstStyle/>
          <a:p>
            <a:r>
              <a:rPr lang="nl-NL" sz="3200" b="1" dirty="0">
                <a:solidFill>
                  <a:srgbClr val="0000FF"/>
                </a:solidFill>
                <a:latin typeface="Yu Gothic UI Light" panose="020B0300000000000000" pitchFamily="34" charset="-128"/>
                <a:ea typeface="Yu Gothic UI Light" panose="020B0300000000000000" pitchFamily="34" charset="-128"/>
              </a:rPr>
              <a:t> Negatieve getallen</a:t>
            </a:r>
            <a:endParaRPr lang="nl-NL" sz="3200" dirty="0">
              <a:solidFill>
                <a:srgbClr val="0000FF"/>
              </a:solidFill>
              <a:latin typeface="Yu Gothic UI Light" panose="020B0300000000000000" pitchFamily="34" charset="-128"/>
              <a:ea typeface="Yu Gothic UI Light" panose="020B0300000000000000" pitchFamily="34" charset="-128"/>
            </a:endParaRPr>
          </a:p>
        </p:txBody>
      </p:sp>
      <p:sp>
        <p:nvSpPr>
          <p:cNvPr id="3" name="Tijdelijke aanduiding voor inhoud 2"/>
          <p:cNvSpPr>
            <a:spLocks noGrp="1"/>
          </p:cNvSpPr>
          <p:nvPr>
            <p:ph sz="quarter" idx="1"/>
          </p:nvPr>
        </p:nvSpPr>
        <p:spPr>
          <a:xfrm>
            <a:off x="609600" y="1143441"/>
            <a:ext cx="10382944" cy="4873752"/>
          </a:xfrm>
        </p:spPr>
        <p:txBody>
          <a:bodyPr/>
          <a:lstStyle/>
          <a:p>
            <a:pPr>
              <a:buNone/>
            </a:pPr>
            <a:r>
              <a:rPr lang="nl-NL" dirty="0"/>
              <a:t>In de 7</a:t>
            </a:r>
            <a:r>
              <a:rPr lang="nl-NL" baseline="30000" dirty="0"/>
              <a:t>e</a:t>
            </a:r>
            <a:r>
              <a:rPr lang="nl-NL" dirty="0"/>
              <a:t> eeuw </a:t>
            </a:r>
            <a:r>
              <a:rPr lang="nl-NL" dirty="0" err="1"/>
              <a:t>nC</a:t>
            </a:r>
            <a:r>
              <a:rPr lang="nl-NL" dirty="0"/>
              <a:t>. werden in India negatieve getallen gebruikt om schulden aan te geven en er mee te rekenen. In China al in 200 </a:t>
            </a:r>
            <a:r>
              <a:rPr lang="nl-NL" dirty="0" err="1"/>
              <a:t>vC</a:t>
            </a:r>
            <a:r>
              <a:rPr lang="nl-NL" dirty="0"/>
              <a:t>.</a:t>
            </a:r>
          </a:p>
          <a:p>
            <a:pPr>
              <a:buNone/>
            </a:pPr>
            <a:r>
              <a:rPr lang="nl-NL" dirty="0"/>
              <a:t>Tot in de 16</a:t>
            </a:r>
            <a:r>
              <a:rPr lang="nl-NL" baseline="30000" dirty="0"/>
              <a:t>e</a:t>
            </a:r>
            <a:r>
              <a:rPr lang="nl-NL" dirty="0"/>
              <a:t> eeuw is er in Europa verzet geweest tegen het gebruik van negatieve getallen, ondanks het feit dat Leonardo van Pisa (Fibonacci) ze al in 1202 introduceerde na het bestuderen van Indiase en Arabische wiskunde.</a:t>
            </a:r>
          </a:p>
          <a:p>
            <a:pPr>
              <a:buNone/>
            </a:pPr>
            <a:r>
              <a:rPr lang="nl-NL" dirty="0"/>
              <a:t> </a:t>
            </a:r>
          </a:p>
          <a:p>
            <a:endParaRPr lang="nl-NL" dirty="0"/>
          </a:p>
        </p:txBody>
      </p:sp>
      <p:sp>
        <p:nvSpPr>
          <p:cNvPr id="5" name="Tijdelijke aanduiding voor voettekst 4">
            <a:extLst>
              <a:ext uri="{FF2B5EF4-FFF2-40B4-BE49-F238E27FC236}">
                <a16:creationId xmlns:a16="http://schemas.microsoft.com/office/drawing/2014/main" id="{45AC61A5-671A-4B7F-8FBE-D42DFBDEEE29}"/>
              </a:ext>
            </a:extLst>
          </p:cNvPr>
          <p:cNvSpPr>
            <a:spLocks noGrp="1"/>
          </p:cNvSpPr>
          <p:nvPr>
            <p:ph type="ftr" sz="quarter" idx="16"/>
          </p:nvPr>
        </p:nvSpPr>
        <p:spPr/>
        <p:txBody>
          <a:bodyPr/>
          <a:lstStyle/>
          <a:p>
            <a:r>
              <a:rPr lang="nl-NL"/>
              <a:t>r.v.asselt</a:t>
            </a:r>
          </a:p>
        </p:txBody>
      </p:sp>
      <p:pic>
        <p:nvPicPr>
          <p:cNvPr id="7" name="Afbeelding 6" descr="Afbeelding met tekst&#10;&#10;Automatisch gegenereerde beschrijving">
            <a:extLst>
              <a:ext uri="{FF2B5EF4-FFF2-40B4-BE49-F238E27FC236}">
                <a16:creationId xmlns:a16="http://schemas.microsoft.com/office/drawing/2014/main" id="{30675890-AF89-4B16-0510-A18CF961A8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6528" y="3580317"/>
            <a:ext cx="2598192" cy="307619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kstvak 3">
            <a:extLst>
              <a:ext uri="{FF2B5EF4-FFF2-40B4-BE49-F238E27FC236}">
                <a16:creationId xmlns:a16="http://schemas.microsoft.com/office/drawing/2014/main" id="{DD12FDB1-C4F1-B325-91C8-85C5BD8C8853}"/>
              </a:ext>
            </a:extLst>
          </p:cNvPr>
          <p:cNvSpPr txBox="1"/>
          <p:nvPr/>
        </p:nvSpPr>
        <p:spPr>
          <a:xfrm>
            <a:off x="911424" y="3454177"/>
            <a:ext cx="8352928" cy="2308324"/>
          </a:xfrm>
          <a:prstGeom prst="rect">
            <a:avLst/>
          </a:prstGeom>
          <a:noFill/>
        </p:spPr>
        <p:txBody>
          <a:bodyPr wrap="square" rtlCol="0">
            <a:spAutoFit/>
          </a:bodyPr>
          <a:lstStyle/>
          <a:p>
            <a:r>
              <a:rPr lang="nl-NL" sz="2400" dirty="0"/>
              <a:t>PM1: Deze zoon van </a:t>
            </a:r>
            <a:r>
              <a:rPr lang="nl-NL" sz="2400" dirty="0" err="1"/>
              <a:t>Bonacci</a:t>
            </a:r>
            <a:r>
              <a:rPr lang="nl-NL" sz="2400" dirty="0"/>
              <a:t> kennen we van de </a:t>
            </a:r>
            <a:r>
              <a:rPr lang="nl-NL" sz="2400" i="1" dirty="0"/>
              <a:t>rij van Fibonacci </a:t>
            </a:r>
            <a:r>
              <a:rPr lang="nl-NL" sz="2400" dirty="0"/>
              <a:t>(1,1,2,3,5,8,13,21,….), maar ook van zijn prijswinnende oplossing van de veeltermvergelijking:</a:t>
            </a:r>
          </a:p>
          <a:p>
            <a:r>
              <a:rPr lang="nl-NL" sz="2400" i="1" dirty="0"/>
              <a:t>x</a:t>
            </a:r>
            <a:r>
              <a:rPr lang="nl-NL" sz="2400" baseline="30000" dirty="0"/>
              <a:t>3</a:t>
            </a:r>
            <a:r>
              <a:rPr lang="nl-NL" sz="2400" dirty="0"/>
              <a:t> + 2</a:t>
            </a:r>
            <a:r>
              <a:rPr lang="nl-NL" sz="2400" i="1" dirty="0"/>
              <a:t>x</a:t>
            </a:r>
            <a:r>
              <a:rPr lang="nl-NL" sz="2400" baseline="30000" dirty="0"/>
              <a:t>2</a:t>
            </a:r>
            <a:r>
              <a:rPr lang="nl-NL" sz="2400" dirty="0"/>
              <a:t> + 10</a:t>
            </a:r>
            <a:r>
              <a:rPr lang="nl-NL" sz="2400" i="1" dirty="0"/>
              <a:t>x </a:t>
            </a:r>
            <a:r>
              <a:rPr lang="nl-NL" sz="2400" dirty="0"/>
              <a:t>= 20, waarvan hij in 10 decimalen nauwkeurig een oplossing vond. PM:  Prijsvraag uitgeschreven door keizer Frederik II.</a:t>
            </a:r>
          </a:p>
        </p:txBody>
      </p:sp>
      <p:sp>
        <p:nvSpPr>
          <p:cNvPr id="6" name="Tekstvak 5">
            <a:extLst>
              <a:ext uri="{FF2B5EF4-FFF2-40B4-BE49-F238E27FC236}">
                <a16:creationId xmlns:a16="http://schemas.microsoft.com/office/drawing/2014/main" id="{C2C32BC5-42E9-3582-2328-85547A70B62C}"/>
              </a:ext>
            </a:extLst>
          </p:cNvPr>
          <p:cNvSpPr txBox="1"/>
          <p:nvPr/>
        </p:nvSpPr>
        <p:spPr>
          <a:xfrm>
            <a:off x="911424" y="5657671"/>
            <a:ext cx="7482928" cy="1200329"/>
          </a:xfrm>
          <a:prstGeom prst="rect">
            <a:avLst/>
          </a:prstGeom>
          <a:noFill/>
        </p:spPr>
        <p:txBody>
          <a:bodyPr wrap="square" rtlCol="0">
            <a:spAutoFit/>
          </a:bodyPr>
          <a:lstStyle/>
          <a:p>
            <a:r>
              <a:rPr lang="nl-NL" sz="2400" dirty="0"/>
              <a:t>PM2: Het oplossen van veeltermvergelijkingen was in die tijd en daarna een van de kernactiviteiten van de wiskundigen.</a:t>
            </a:r>
          </a:p>
        </p:txBody>
      </p:sp>
    </p:spTree>
    <p:extLst>
      <p:ext uri="{BB962C8B-B14F-4D97-AF65-F5344CB8AC3E}">
        <p14:creationId xmlns:p14="http://schemas.microsoft.com/office/powerpoint/2010/main" val="54080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126158"/>
            <a:ext cx="7467600" cy="1286617"/>
          </a:xfrm>
        </p:spPr>
        <p:txBody>
          <a:bodyPr>
            <a:normAutofit fontScale="90000"/>
          </a:bodyPr>
          <a:lstStyle/>
          <a:p>
            <a:r>
              <a:rPr lang="nl-NL" sz="3600" b="1" dirty="0" err="1">
                <a:solidFill>
                  <a:schemeClr val="accent1">
                    <a:lumMod val="75000"/>
                  </a:schemeClr>
                </a:solidFill>
                <a:latin typeface="Yu Gothic UI Light" panose="020B0300000000000000" pitchFamily="34" charset="-128"/>
                <a:ea typeface="Yu Gothic UI Light" panose="020B0300000000000000" pitchFamily="34" charset="-128"/>
              </a:rPr>
              <a:t>Girolamo</a:t>
            </a:r>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 </a:t>
            </a:r>
            <a:r>
              <a:rPr lang="nl-NL" sz="3600" b="1" dirty="0" err="1">
                <a:solidFill>
                  <a:schemeClr val="accent1">
                    <a:lumMod val="75000"/>
                  </a:schemeClr>
                </a:solidFill>
                <a:latin typeface="Yu Gothic UI Light" panose="020B0300000000000000" pitchFamily="34" charset="-128"/>
                <a:ea typeface="Yu Gothic UI Light" panose="020B0300000000000000" pitchFamily="34" charset="-128"/>
              </a:rPr>
              <a:t>Cardano</a:t>
            </a:r>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 (1501-1576) </a:t>
            </a:r>
            <a:b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br>
            <a:r>
              <a:rPr lang="nl-NL" sz="3600" b="1" dirty="0">
                <a:solidFill>
                  <a:schemeClr val="accent1">
                    <a:lumMod val="75000"/>
                  </a:schemeClr>
                </a:solidFill>
                <a:latin typeface="Yu Gothic UI Light" panose="020B0300000000000000" pitchFamily="34" charset="-128"/>
                <a:ea typeface="Yu Gothic UI Light" panose="020B0300000000000000" pitchFamily="34" charset="-128"/>
              </a:rPr>
              <a:t>“</a:t>
            </a:r>
            <a:r>
              <a:rPr lang="nl-NL" sz="2200" b="1" dirty="0">
                <a:solidFill>
                  <a:schemeClr val="accent1">
                    <a:lumMod val="75000"/>
                  </a:schemeClr>
                </a:solidFill>
                <a:latin typeface="Yu Gothic UI Light" panose="020B0300000000000000" pitchFamily="34" charset="-128"/>
                <a:ea typeface="Yu Gothic UI Light" panose="020B0300000000000000" pitchFamily="34" charset="-128"/>
              </a:rPr>
              <a:t>In het algemeen is de roem voor een mens een erbarmelijke zaak”</a:t>
            </a:r>
          </a:p>
        </p:txBody>
      </p:sp>
      <p:sp>
        <p:nvSpPr>
          <p:cNvPr id="3" name="Tijdelijke aanduiding voor inhoud 2"/>
          <p:cNvSpPr>
            <a:spLocks noGrp="1"/>
          </p:cNvSpPr>
          <p:nvPr>
            <p:ph sz="quarter" idx="1"/>
          </p:nvPr>
        </p:nvSpPr>
        <p:spPr>
          <a:xfrm>
            <a:off x="1703512" y="1268760"/>
            <a:ext cx="8712968" cy="5589240"/>
          </a:xfrm>
        </p:spPr>
        <p:txBody>
          <a:bodyPr>
            <a:normAutofit fontScale="92500"/>
          </a:bodyPr>
          <a:lstStyle/>
          <a:p>
            <a:r>
              <a:rPr lang="nl-NL" dirty="0" err="1"/>
              <a:t>Cardano</a:t>
            </a:r>
            <a:r>
              <a:rPr lang="nl-NL" dirty="0"/>
              <a:t> is bekend en berucht als arts, wiskundige, jurist, werktuigkundige, astroloog en waarschijnlijkheidsrekenaar,</a:t>
            </a:r>
          </a:p>
          <a:p>
            <a:r>
              <a:rPr lang="nl-NL" dirty="0"/>
              <a:t>dat hem als gokverslaafde wel uitkwam (eerste kansdefinitie).</a:t>
            </a:r>
          </a:p>
          <a:p>
            <a:r>
              <a:rPr lang="nl-NL" dirty="0"/>
              <a:t>Publiceert als eerste een (dan reeds bekende) oplossing van de vgl. </a:t>
            </a:r>
            <a:r>
              <a:rPr lang="nl-NL" i="1" dirty="0"/>
              <a:t>x</a:t>
            </a:r>
            <a:r>
              <a:rPr lang="nl-NL" baseline="30000" dirty="0"/>
              <a:t>3</a:t>
            </a:r>
            <a:r>
              <a:rPr lang="nl-NL" dirty="0"/>
              <a:t> + </a:t>
            </a:r>
            <a:r>
              <a:rPr lang="nl-NL" i="1" dirty="0" err="1"/>
              <a:t>px</a:t>
            </a:r>
            <a:r>
              <a:rPr lang="nl-NL" dirty="0"/>
              <a:t> = </a:t>
            </a:r>
            <a:r>
              <a:rPr lang="nl-NL" i="1" dirty="0"/>
              <a:t>q, meetkundig </a:t>
            </a:r>
            <a:r>
              <a:rPr lang="nl-NL" dirty="0"/>
              <a:t>afgeleid, </a:t>
            </a:r>
            <a:r>
              <a:rPr lang="nl-NL" b="1" dirty="0"/>
              <a:t>in onze notatie</a:t>
            </a:r>
            <a:r>
              <a:rPr lang="nl-NL" dirty="0"/>
              <a:t>;</a:t>
            </a:r>
          </a:p>
          <a:p>
            <a:pPr>
              <a:buNone/>
            </a:pPr>
            <a:r>
              <a:rPr lang="nl-NL" sz="2000" dirty="0"/>
              <a:t> </a:t>
            </a:r>
          </a:p>
          <a:p>
            <a:endParaRPr lang="nl-NL" dirty="0"/>
          </a:p>
          <a:p>
            <a:r>
              <a:rPr lang="nl-NL" dirty="0"/>
              <a:t>en schreef als eerste over denkbeeldige (‘complexe’) getallen.</a:t>
            </a:r>
          </a:p>
          <a:p>
            <a:r>
              <a:rPr lang="nl-NL" dirty="0"/>
              <a:t>Publiceerde 131 boeken en beschreef </a:t>
            </a:r>
            <a:r>
              <a:rPr lang="nl-NL" dirty="0" err="1"/>
              <a:t>honderde</a:t>
            </a:r>
            <a:r>
              <a:rPr lang="nl-NL" dirty="0"/>
              <a:t> uitvindingen.</a:t>
            </a:r>
          </a:p>
          <a:p>
            <a:endParaRPr lang="nl-NL" dirty="0"/>
          </a:p>
          <a:p>
            <a:r>
              <a:rPr lang="nl-NL" dirty="0"/>
              <a:t>Vermoedelijk door zelfdoding gestorven (Rome).</a:t>
            </a:r>
          </a:p>
          <a:p>
            <a:endParaRPr lang="nl-NL" dirty="0"/>
          </a:p>
        </p:txBody>
      </p:sp>
      <p:sp>
        <p:nvSpPr>
          <p:cNvPr id="4" name="Tijdelijke aanduiding voor dianummer 3"/>
          <p:cNvSpPr>
            <a:spLocks noGrp="1"/>
          </p:cNvSpPr>
          <p:nvPr>
            <p:ph type="sldNum" sz="quarter" idx="15"/>
          </p:nvPr>
        </p:nvSpPr>
        <p:spPr/>
        <p:txBody>
          <a:bodyPr/>
          <a:lstStyle/>
          <a:p>
            <a:r>
              <a:rPr lang="nl-NL" dirty="0"/>
              <a:t> </a:t>
            </a:r>
            <a:fld id="{528DF2CE-BAE9-4C0B-A3F3-E37A484A2053}" type="slidenum">
              <a:rPr lang="nl-NL" smtClean="0"/>
              <a:pPr/>
              <a:t>42</a:t>
            </a:fld>
            <a:endParaRPr lang="nl-NL" dirty="0"/>
          </a:p>
        </p:txBody>
      </p:sp>
      <p:pic>
        <p:nvPicPr>
          <p:cNvPr id="5" name="Afbeelding 4" descr="illustratie"/>
          <p:cNvPicPr/>
          <p:nvPr/>
        </p:nvPicPr>
        <p:blipFill>
          <a:blip r:embed="rId3" cstate="print"/>
          <a:srcRect/>
          <a:stretch>
            <a:fillRect/>
          </a:stretch>
        </p:blipFill>
        <p:spPr bwMode="auto">
          <a:xfrm>
            <a:off x="2639616" y="3140968"/>
            <a:ext cx="3456384" cy="864096"/>
          </a:xfrm>
          <a:prstGeom prst="rect">
            <a:avLst/>
          </a:prstGeom>
          <a:noFill/>
          <a:ln w="9525">
            <a:noFill/>
            <a:miter lim="800000"/>
            <a:headEnd/>
            <a:tailEnd/>
          </a:ln>
        </p:spPr>
      </p:pic>
      <p:pic>
        <p:nvPicPr>
          <p:cNvPr id="8" name="Picture 2" descr="Afbeeldingsresultaat voor cardano wiskunde"/>
          <p:cNvPicPr>
            <a:picLocks noChangeAspect="1" noChangeArrowheads="1"/>
          </p:cNvPicPr>
          <p:nvPr/>
        </p:nvPicPr>
        <p:blipFill>
          <a:blip r:embed="rId4" cstate="print"/>
          <a:srcRect l="11111" r="16667" b="33721"/>
          <a:stretch>
            <a:fillRect/>
          </a:stretch>
        </p:blipFill>
        <p:spPr bwMode="auto">
          <a:xfrm>
            <a:off x="9984432" y="332656"/>
            <a:ext cx="1473764" cy="15567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kstvak 9"/>
          <p:cNvSpPr txBox="1"/>
          <p:nvPr/>
        </p:nvSpPr>
        <p:spPr>
          <a:xfrm>
            <a:off x="2063552" y="3212977"/>
            <a:ext cx="6624736" cy="830997"/>
          </a:xfrm>
          <a:prstGeom prst="rect">
            <a:avLst/>
          </a:prstGeom>
          <a:noFill/>
        </p:spPr>
        <p:txBody>
          <a:bodyPr wrap="square" rtlCol="0">
            <a:spAutoFit/>
          </a:bodyPr>
          <a:lstStyle/>
          <a:p>
            <a:pPr lvl="0" fontAlgn="base">
              <a:spcBef>
                <a:spcPct val="0"/>
              </a:spcBef>
              <a:spcAft>
                <a:spcPct val="0"/>
              </a:spcAft>
            </a:pPr>
            <a:r>
              <a:rPr lang="nl-NL" sz="2000" i="1" dirty="0">
                <a:latin typeface="Times New Roman" pitchFamily="18" charset="0"/>
                <a:ea typeface="Times New Roman" pitchFamily="18" charset="0"/>
                <a:cs typeface="Times New Roman" pitchFamily="18" charset="0"/>
              </a:rPr>
              <a:t>NU: </a:t>
            </a:r>
            <a:r>
              <a:rPr lang="nl-NL" sz="2400" i="1" dirty="0">
                <a:latin typeface="Times New Roman" pitchFamily="18" charset="0"/>
                <a:ea typeface="Times New Roman" pitchFamily="18" charset="0"/>
                <a:cs typeface="Times New Roman" pitchFamily="18" charset="0"/>
              </a:rPr>
              <a:t>x</a:t>
            </a:r>
            <a:r>
              <a:rPr lang="nl-NL" sz="2400" baseline="30000" dirty="0">
                <a:latin typeface="Times New Roman" pitchFamily="18" charset="0"/>
                <a:ea typeface="Times New Roman" pitchFamily="18" charset="0"/>
                <a:cs typeface="Times New Roman" pitchFamily="18" charset="0"/>
              </a:rPr>
              <a:t>3</a:t>
            </a:r>
            <a:r>
              <a:rPr lang="nl-NL" sz="2400" dirty="0">
                <a:latin typeface="Times New Roman" pitchFamily="18" charset="0"/>
                <a:ea typeface="Times New Roman" pitchFamily="18" charset="0"/>
                <a:cs typeface="Times New Roman" pitchFamily="18" charset="0"/>
              </a:rPr>
              <a:t> + </a:t>
            </a:r>
            <a:r>
              <a:rPr lang="nl-NL" sz="2400" i="1" dirty="0" err="1">
                <a:latin typeface="Times New Roman" pitchFamily="18" charset="0"/>
                <a:ea typeface="Times New Roman" pitchFamily="18" charset="0"/>
                <a:cs typeface="Times New Roman" pitchFamily="18" charset="0"/>
              </a:rPr>
              <a:t>px</a:t>
            </a:r>
            <a:r>
              <a:rPr lang="nl-NL" sz="2400" dirty="0">
                <a:latin typeface="Times New Roman" pitchFamily="18" charset="0"/>
                <a:ea typeface="Times New Roman" pitchFamily="18" charset="0"/>
                <a:cs typeface="Times New Roman" pitchFamily="18" charset="0"/>
              </a:rPr>
              <a:t> = </a:t>
            </a:r>
            <a:r>
              <a:rPr lang="nl-NL" sz="2400" i="1" dirty="0">
                <a:latin typeface="Times New Roman" pitchFamily="18" charset="0"/>
                <a:ea typeface="Times New Roman" pitchFamily="18" charset="0"/>
                <a:cs typeface="Times New Roman" pitchFamily="18" charset="0"/>
              </a:rPr>
              <a:t>q</a:t>
            </a:r>
          </a:p>
          <a:p>
            <a:pPr lvl="0" fontAlgn="base">
              <a:spcBef>
                <a:spcPct val="0"/>
              </a:spcBef>
              <a:spcAft>
                <a:spcPct val="0"/>
              </a:spcAft>
            </a:pPr>
            <a:r>
              <a:rPr lang="nl-NL" sz="2000" i="1" dirty="0">
                <a:latin typeface="Times New Roman" pitchFamily="18" charset="0"/>
                <a:ea typeface="Times New Roman" pitchFamily="18" charset="0"/>
                <a:cs typeface="Times New Roman" pitchFamily="18" charset="0"/>
              </a:rPr>
              <a:t>TOEN: </a:t>
            </a:r>
            <a:r>
              <a:rPr lang="nl-NL" sz="2400" i="1" dirty="0">
                <a:latin typeface="Times New Roman" pitchFamily="18" charset="0"/>
                <a:ea typeface="Times New Roman" pitchFamily="18" charset="0"/>
                <a:cs typeface="Times New Roman" pitchFamily="18" charset="0"/>
              </a:rPr>
              <a:t>A</a:t>
            </a:r>
            <a:r>
              <a:rPr lang="nl-NL" sz="2400" dirty="0">
                <a:latin typeface="Times New Roman" pitchFamily="18" charset="0"/>
                <a:ea typeface="Times New Roman" pitchFamily="18" charset="0"/>
                <a:cs typeface="Times New Roman" pitchFamily="18" charset="0"/>
              </a:rPr>
              <a:t> </a:t>
            </a:r>
            <a:r>
              <a:rPr lang="nl-NL" sz="2400" i="1" dirty="0" err="1">
                <a:latin typeface="Times New Roman" pitchFamily="18" charset="0"/>
                <a:ea typeface="Times New Roman" pitchFamily="18" charset="0"/>
                <a:cs typeface="Times New Roman" pitchFamily="18" charset="0"/>
              </a:rPr>
              <a:t>cubus</a:t>
            </a:r>
            <a:r>
              <a:rPr lang="nl-NL" sz="2400" dirty="0">
                <a:latin typeface="Times New Roman" pitchFamily="18" charset="0"/>
                <a:ea typeface="Times New Roman" pitchFamily="18" charset="0"/>
                <a:cs typeface="Times New Roman" pitchFamily="18" charset="0"/>
              </a:rPr>
              <a:t> + </a:t>
            </a:r>
            <a:r>
              <a:rPr lang="nl-NL" sz="2400" i="1" dirty="0">
                <a:latin typeface="Times New Roman" pitchFamily="18" charset="0"/>
                <a:ea typeface="Times New Roman" pitchFamily="18" charset="0"/>
                <a:cs typeface="Times New Roman" pitchFamily="18" charset="0"/>
              </a:rPr>
              <a:t>P</a:t>
            </a:r>
            <a:r>
              <a:rPr lang="nl-NL" sz="2400" dirty="0">
                <a:latin typeface="Times New Roman" pitchFamily="18" charset="0"/>
                <a:ea typeface="Times New Roman" pitchFamily="18" charset="0"/>
                <a:cs typeface="Times New Roman" pitchFamily="18" charset="0"/>
              </a:rPr>
              <a:t> </a:t>
            </a:r>
            <a:r>
              <a:rPr lang="nl-NL" sz="2400" i="1" dirty="0">
                <a:latin typeface="Times New Roman" pitchFamily="18" charset="0"/>
                <a:ea typeface="Times New Roman" pitchFamily="18" charset="0"/>
                <a:cs typeface="Times New Roman" pitchFamily="18" charset="0"/>
              </a:rPr>
              <a:t>plano</a:t>
            </a:r>
            <a:r>
              <a:rPr lang="nl-NL" sz="2400" dirty="0">
                <a:latin typeface="Times New Roman" pitchFamily="18" charset="0"/>
                <a:ea typeface="Times New Roman" pitchFamily="18" charset="0"/>
                <a:cs typeface="Times New Roman" pitchFamily="18" charset="0"/>
              </a:rPr>
              <a:t> </a:t>
            </a:r>
            <a:r>
              <a:rPr lang="nl-NL" sz="2400" i="1" dirty="0">
                <a:latin typeface="Times New Roman" pitchFamily="18" charset="0"/>
                <a:ea typeface="Times New Roman" pitchFamily="18" charset="0"/>
                <a:cs typeface="Times New Roman" pitchFamily="18" charset="0"/>
              </a:rPr>
              <a:t>in</a:t>
            </a:r>
            <a:r>
              <a:rPr lang="nl-NL" sz="2400" dirty="0">
                <a:latin typeface="Times New Roman" pitchFamily="18" charset="0"/>
                <a:ea typeface="Times New Roman" pitchFamily="18" charset="0"/>
                <a:cs typeface="Times New Roman" pitchFamily="18" charset="0"/>
              </a:rPr>
              <a:t> </a:t>
            </a:r>
            <a:r>
              <a:rPr lang="nl-NL" sz="2400" i="1" dirty="0">
                <a:latin typeface="Times New Roman" pitchFamily="18" charset="0"/>
                <a:ea typeface="Times New Roman" pitchFamily="18" charset="0"/>
                <a:cs typeface="Times New Roman" pitchFamily="18" charset="0"/>
              </a:rPr>
              <a:t>A</a:t>
            </a:r>
            <a:r>
              <a:rPr lang="nl-NL" sz="2400" dirty="0">
                <a:latin typeface="Times New Roman" pitchFamily="18" charset="0"/>
                <a:ea typeface="Times New Roman" pitchFamily="18" charset="0"/>
                <a:cs typeface="Times New Roman" pitchFamily="18" charset="0"/>
              </a:rPr>
              <a:t> </a:t>
            </a:r>
            <a:r>
              <a:rPr lang="nl-NL" sz="2400" i="1" dirty="0" err="1">
                <a:latin typeface="Times New Roman" pitchFamily="18" charset="0"/>
                <a:ea typeface="Times New Roman" pitchFamily="18" charset="0"/>
                <a:cs typeface="Times New Roman" pitchFamily="18" charset="0"/>
              </a:rPr>
              <a:t>aequatus</a:t>
            </a:r>
            <a:r>
              <a:rPr lang="nl-NL" sz="2400" dirty="0">
                <a:latin typeface="Times New Roman" pitchFamily="18" charset="0"/>
                <a:ea typeface="Times New Roman" pitchFamily="18" charset="0"/>
                <a:cs typeface="Times New Roman" pitchFamily="18" charset="0"/>
              </a:rPr>
              <a:t> </a:t>
            </a:r>
            <a:r>
              <a:rPr lang="nl-NL" sz="2400" i="1" dirty="0">
                <a:latin typeface="Times New Roman" pitchFamily="18" charset="0"/>
                <a:ea typeface="Times New Roman" pitchFamily="18" charset="0"/>
                <a:cs typeface="Times New Roman" pitchFamily="18" charset="0"/>
              </a:rPr>
              <a:t>Q</a:t>
            </a:r>
            <a:r>
              <a:rPr lang="nl-NL" sz="2400" dirty="0">
                <a:latin typeface="Times New Roman" pitchFamily="18" charset="0"/>
                <a:ea typeface="Times New Roman" pitchFamily="18" charset="0"/>
                <a:cs typeface="Times New Roman" pitchFamily="18" charset="0"/>
              </a:rPr>
              <a:t> </a:t>
            </a:r>
            <a:r>
              <a:rPr lang="nl-NL" sz="2400" i="1" dirty="0" err="1">
                <a:latin typeface="Times New Roman" pitchFamily="18" charset="0"/>
                <a:ea typeface="Times New Roman" pitchFamily="18" charset="0"/>
                <a:cs typeface="Times New Roman" pitchFamily="18" charset="0"/>
              </a:rPr>
              <a:t>solido</a:t>
            </a:r>
            <a:r>
              <a:rPr lang="nl-NL" sz="2400" i="1" dirty="0">
                <a:latin typeface="Times New Roman" pitchFamily="18" charset="0"/>
                <a:ea typeface="Times New Roman" pitchFamily="18" charset="0"/>
                <a:cs typeface="Times New Roman" pitchFamily="18" charset="0"/>
              </a:rPr>
              <a:t>  </a:t>
            </a:r>
            <a:endParaRPr lang="nl-NL"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8" presetClass="exit" presetSubtype="12" fill="hold" nodeType="clickEffect">
                                  <p:stCondLst>
                                    <p:cond delay="0"/>
                                  </p:stCondLst>
                                  <p:childTnLst>
                                    <p:animEffect transition="out" filter="strips(downLeft)">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8" presetClass="entr" presetSubtype="12"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xit" presetSubtype="12" fill="hold" nodeType="clickEffect">
                                  <p:stCondLst>
                                    <p:cond delay="0"/>
                                  </p:stCondLst>
                                  <p:childTnLst>
                                    <p:animEffect transition="out" filter="strips(downLeft)">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8"/>
          <p:cNvSpPr txBox="1"/>
          <p:nvPr/>
        </p:nvSpPr>
        <p:spPr>
          <a:xfrm>
            <a:off x="4261027" y="2741808"/>
            <a:ext cx="3744416" cy="3785652"/>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spcBef>
                <a:spcPct val="0"/>
              </a:spcBef>
              <a:spcAft>
                <a:spcPct val="0"/>
              </a:spcAft>
            </a:pPr>
            <a:r>
              <a:rPr lang="nl-NL" sz="2000" i="1" dirty="0">
                <a:solidFill>
                  <a:srgbClr val="000000"/>
                </a:solidFill>
                <a:latin typeface="Times New Roman" pitchFamily="18" charset="0"/>
                <a:ea typeface="Calibri" pitchFamily="34" charset="0"/>
                <a:cs typeface="Times New Roman" pitchFamily="18" charset="0"/>
              </a:rPr>
              <a:t>Evenredigheid, stelkunde, kegelsnede, raaklijn, gegeven, </a:t>
            </a:r>
            <a:r>
              <a:rPr lang="nl-NL" sz="2000" i="1" dirty="0" err="1">
                <a:solidFill>
                  <a:srgbClr val="000000"/>
                </a:solidFill>
                <a:latin typeface="Times New Roman" pitchFamily="18" charset="0"/>
                <a:ea typeface="Calibri" pitchFamily="34" charset="0"/>
                <a:cs typeface="Times New Roman" pitchFamily="18" charset="0"/>
              </a:rPr>
              <a:t>rechthouckich</a:t>
            </a:r>
            <a:r>
              <a:rPr lang="nl-NL" sz="2000" i="1" dirty="0">
                <a:solidFill>
                  <a:srgbClr val="000000"/>
                </a:solidFill>
                <a:latin typeface="Times New Roman" pitchFamily="18" charset="0"/>
                <a:ea typeface="Calibri" pitchFamily="34" charset="0"/>
                <a:cs typeface="Times New Roman" pitchFamily="18" charset="0"/>
              </a:rPr>
              <a:t>, </a:t>
            </a:r>
            <a:r>
              <a:rPr lang="nl-NL" sz="2000" i="1" dirty="0" err="1">
                <a:solidFill>
                  <a:srgbClr val="000000"/>
                </a:solidFill>
                <a:latin typeface="Times New Roman" pitchFamily="18" charset="0"/>
                <a:ea typeface="Calibri" pitchFamily="34" charset="0"/>
                <a:cs typeface="Times New Roman" pitchFamily="18" charset="0"/>
              </a:rPr>
              <a:t>evewijdich</a:t>
            </a:r>
            <a:r>
              <a:rPr lang="nl-NL" sz="2000" i="1" dirty="0">
                <a:solidFill>
                  <a:srgbClr val="000000"/>
                </a:solidFill>
                <a:latin typeface="Times New Roman" pitchFamily="18" charset="0"/>
                <a:ea typeface="Calibri" pitchFamily="34" charset="0"/>
                <a:cs typeface="Times New Roman" pitchFamily="18" charset="0"/>
              </a:rPr>
              <a:t>, </a:t>
            </a:r>
            <a:r>
              <a:rPr lang="nl-NL" sz="2000" i="1" dirty="0" err="1">
                <a:solidFill>
                  <a:srgbClr val="000000"/>
                </a:solidFill>
                <a:latin typeface="Times New Roman" pitchFamily="18" charset="0"/>
                <a:ea typeface="Calibri" pitchFamily="34" charset="0"/>
                <a:cs typeface="Times New Roman" pitchFamily="18" charset="0"/>
              </a:rPr>
              <a:t>lanckworpigh</a:t>
            </a:r>
            <a:r>
              <a:rPr lang="nl-NL" sz="2000" i="1" dirty="0">
                <a:solidFill>
                  <a:srgbClr val="000000"/>
                </a:solidFill>
                <a:latin typeface="Times New Roman" pitchFamily="18" charset="0"/>
                <a:ea typeface="Calibri" pitchFamily="34" charset="0"/>
                <a:cs typeface="Times New Roman" pitchFamily="18" charset="0"/>
              </a:rPr>
              <a:t>, evenaar, </a:t>
            </a:r>
            <a:r>
              <a:rPr lang="nl-NL" sz="2000" i="1" dirty="0" err="1">
                <a:solidFill>
                  <a:srgbClr val="000000"/>
                </a:solidFill>
                <a:latin typeface="Times New Roman" pitchFamily="18" charset="0"/>
                <a:ea typeface="Calibri" pitchFamily="34" charset="0"/>
                <a:cs typeface="Times New Roman" pitchFamily="18" charset="0"/>
              </a:rPr>
              <a:t>middellini</a:t>
            </a:r>
            <a:r>
              <a:rPr lang="nl-NL" sz="2000" i="1" dirty="0">
                <a:solidFill>
                  <a:srgbClr val="000000"/>
                </a:solidFill>
                <a:latin typeface="Times New Roman" pitchFamily="18" charset="0"/>
                <a:ea typeface="Calibri" pitchFamily="34" charset="0"/>
                <a:cs typeface="Times New Roman" pitchFamily="18" charset="0"/>
              </a:rPr>
              <a:t>, </a:t>
            </a:r>
            <a:r>
              <a:rPr lang="nl-NL" sz="2000" i="1" dirty="0" err="1">
                <a:solidFill>
                  <a:srgbClr val="000000"/>
                </a:solidFill>
                <a:latin typeface="Times New Roman" pitchFamily="18" charset="0"/>
                <a:ea typeface="Calibri" pitchFamily="34" charset="0"/>
                <a:cs typeface="Times New Roman" pitchFamily="18" charset="0"/>
              </a:rPr>
              <a:t>vlack</a:t>
            </a:r>
            <a:r>
              <a:rPr lang="nl-NL" sz="2000" i="1" dirty="0">
                <a:solidFill>
                  <a:srgbClr val="000000"/>
                </a:solidFill>
                <a:latin typeface="Times New Roman" pitchFamily="18" charset="0"/>
                <a:ea typeface="Calibri" pitchFamily="34" charset="0"/>
                <a:cs typeface="Times New Roman" pitchFamily="18" charset="0"/>
              </a:rPr>
              <a:t>, </a:t>
            </a:r>
            <a:r>
              <a:rPr lang="nl-NL" sz="2000" i="1" dirty="0" err="1">
                <a:solidFill>
                  <a:srgbClr val="000000"/>
                </a:solidFill>
                <a:latin typeface="Times New Roman" pitchFamily="18" charset="0"/>
                <a:ea typeface="Calibri" pitchFamily="34" charset="0"/>
                <a:cs typeface="Times New Roman" pitchFamily="18" charset="0"/>
              </a:rPr>
              <a:t>sichteinder</a:t>
            </a:r>
            <a:r>
              <a:rPr lang="nl-NL" sz="2000" i="1" dirty="0">
                <a:solidFill>
                  <a:srgbClr val="000000"/>
                </a:solidFill>
                <a:latin typeface="Times New Roman" pitchFamily="18" charset="0"/>
                <a:ea typeface="Calibri" pitchFamily="34" charset="0"/>
                <a:cs typeface="Times New Roman" pitchFamily="18" charset="0"/>
              </a:rPr>
              <a:t>, middelpunt</a:t>
            </a:r>
            <a:r>
              <a:rPr lang="nl-NL" sz="2000" dirty="0">
                <a:solidFill>
                  <a:srgbClr val="000000"/>
                </a:solidFill>
                <a:latin typeface="Times New Roman" pitchFamily="18" charset="0"/>
                <a:ea typeface="Calibri" pitchFamily="34" charset="0"/>
                <a:cs typeface="Times New Roman" pitchFamily="18" charset="0"/>
              </a:rPr>
              <a:t>.  </a:t>
            </a:r>
            <a:r>
              <a:rPr lang="nl-NL" sz="2000" i="1" dirty="0" err="1">
                <a:solidFill>
                  <a:srgbClr val="000000"/>
                </a:solidFill>
                <a:latin typeface="Times New Roman" pitchFamily="18" charset="0"/>
                <a:ea typeface="Calibri" pitchFamily="34" charset="0"/>
                <a:cs typeface="Times New Roman" pitchFamily="18" charset="0"/>
              </a:rPr>
              <a:t>menichvuldighen</a:t>
            </a:r>
            <a:r>
              <a:rPr lang="nl-NL" sz="2000" i="1" dirty="0">
                <a:solidFill>
                  <a:srgbClr val="000000"/>
                </a:solidFill>
                <a:latin typeface="Times New Roman" pitchFamily="18" charset="0"/>
                <a:ea typeface="Calibri" pitchFamily="34" charset="0"/>
                <a:cs typeface="Times New Roman" pitchFamily="18" charset="0"/>
              </a:rPr>
              <a:t>, noemer, rekenen, </a:t>
            </a:r>
            <a:r>
              <a:rPr lang="nl-NL" sz="2000" i="1" dirty="0" err="1">
                <a:solidFill>
                  <a:srgbClr val="000000"/>
                </a:solidFill>
                <a:latin typeface="Times New Roman" pitchFamily="18" charset="0"/>
                <a:ea typeface="Calibri" pitchFamily="34" charset="0"/>
                <a:cs typeface="Times New Roman" pitchFamily="18" charset="0"/>
              </a:rPr>
              <a:t>somme</a:t>
            </a:r>
            <a:r>
              <a:rPr lang="nl-NL" sz="2000" i="1" dirty="0">
                <a:solidFill>
                  <a:srgbClr val="000000"/>
                </a:solidFill>
                <a:latin typeface="Times New Roman" pitchFamily="18" charset="0"/>
                <a:ea typeface="Calibri" pitchFamily="34" charset="0"/>
                <a:cs typeface="Times New Roman" pitchFamily="18" charset="0"/>
              </a:rPr>
              <a:t>, </a:t>
            </a:r>
            <a:r>
              <a:rPr lang="nl-NL" sz="2000" i="1" dirty="0" err="1">
                <a:solidFill>
                  <a:srgbClr val="000000"/>
                </a:solidFill>
                <a:latin typeface="Times New Roman" pitchFamily="18" charset="0"/>
                <a:ea typeface="Calibri" pitchFamily="34" charset="0"/>
                <a:cs typeface="Times New Roman" pitchFamily="18" charset="0"/>
              </a:rPr>
              <a:t>telder</a:t>
            </a:r>
            <a:r>
              <a:rPr lang="nl-NL" sz="2000" i="1" dirty="0">
                <a:solidFill>
                  <a:srgbClr val="000000"/>
                </a:solidFill>
                <a:latin typeface="Times New Roman" pitchFamily="18" charset="0"/>
                <a:ea typeface="Calibri" pitchFamily="34" charset="0"/>
                <a:cs typeface="Times New Roman" pitchFamily="18" charset="0"/>
              </a:rPr>
              <a:t>, tellen, </a:t>
            </a:r>
            <a:r>
              <a:rPr lang="nl-NL" sz="2000" i="1" dirty="0" err="1">
                <a:solidFill>
                  <a:srgbClr val="000000"/>
                </a:solidFill>
                <a:latin typeface="Times New Roman" pitchFamily="18" charset="0"/>
                <a:ea typeface="Calibri" pitchFamily="34" charset="0"/>
                <a:cs typeface="Times New Roman" pitchFamily="18" charset="0"/>
              </a:rPr>
              <a:t>mael</a:t>
            </a:r>
            <a:r>
              <a:rPr lang="nl-NL" sz="2000" i="1" dirty="0">
                <a:solidFill>
                  <a:srgbClr val="000000"/>
                </a:solidFill>
                <a:latin typeface="Times New Roman" pitchFamily="18" charset="0"/>
                <a:ea typeface="Calibri" pitchFamily="34" charset="0"/>
                <a:cs typeface="Times New Roman" pitchFamily="18" charset="0"/>
              </a:rPr>
              <a:t>, </a:t>
            </a:r>
            <a:r>
              <a:rPr lang="nl-NL" sz="2000" i="1" dirty="0" err="1">
                <a:solidFill>
                  <a:srgbClr val="000000"/>
                </a:solidFill>
                <a:latin typeface="Times New Roman" pitchFamily="18" charset="0"/>
                <a:ea typeface="Calibri" pitchFamily="34" charset="0"/>
                <a:cs typeface="Times New Roman" pitchFamily="18" charset="0"/>
              </a:rPr>
              <a:t>viercant</a:t>
            </a:r>
            <a:r>
              <a:rPr lang="nl-NL" sz="2000" i="1" dirty="0">
                <a:solidFill>
                  <a:srgbClr val="000000"/>
                </a:solidFill>
                <a:latin typeface="Times New Roman" pitchFamily="18" charset="0"/>
                <a:ea typeface="Calibri" pitchFamily="34" charset="0"/>
                <a:cs typeface="Times New Roman" pitchFamily="18" charset="0"/>
              </a:rPr>
              <a:t>, w</a:t>
            </a:r>
          </a:p>
          <a:p>
            <a:pPr lvl="0" fontAlgn="base">
              <a:spcBef>
                <a:spcPct val="0"/>
              </a:spcBef>
              <a:spcAft>
                <a:spcPct val="0"/>
              </a:spcAft>
            </a:pPr>
            <a:r>
              <a:rPr lang="nl-NL" sz="2000" i="1" dirty="0" err="1">
                <a:solidFill>
                  <a:srgbClr val="000000"/>
                </a:solidFill>
                <a:latin typeface="Times New Roman" pitchFamily="18" charset="0"/>
                <a:ea typeface="Calibri" pitchFamily="34" charset="0"/>
                <a:cs typeface="Times New Roman" pitchFamily="18" charset="0"/>
              </a:rPr>
              <a:t>ortel</a:t>
            </a:r>
            <a:r>
              <a:rPr lang="nl-NL" sz="2000" i="1" dirty="0">
                <a:solidFill>
                  <a:srgbClr val="000000"/>
                </a:solidFill>
                <a:latin typeface="Times New Roman" pitchFamily="18" charset="0"/>
                <a:ea typeface="Calibri" pitchFamily="34" charset="0"/>
                <a:cs typeface="Times New Roman" pitchFamily="18" charset="0"/>
              </a:rPr>
              <a:t>, </a:t>
            </a:r>
            <a:r>
              <a:rPr lang="nl-NL" sz="2000" i="1" dirty="0" err="1">
                <a:solidFill>
                  <a:srgbClr val="000000"/>
                </a:solidFill>
                <a:latin typeface="Times New Roman" pitchFamily="18" charset="0"/>
                <a:ea typeface="Calibri" pitchFamily="34" charset="0"/>
                <a:cs typeface="Times New Roman" pitchFamily="18" charset="0"/>
              </a:rPr>
              <a:t>worteltrecken</a:t>
            </a:r>
            <a:r>
              <a:rPr lang="nl-NL" sz="2000" i="1" dirty="0">
                <a:solidFill>
                  <a:srgbClr val="000000"/>
                </a:solidFill>
                <a:latin typeface="Times New Roman" pitchFamily="18" charset="0"/>
                <a:ea typeface="Calibri" pitchFamily="34" charset="0"/>
                <a:cs typeface="Times New Roman" pitchFamily="18" charset="0"/>
              </a:rPr>
              <a:t>, aftrekken, cijfer, </a:t>
            </a:r>
            <a:r>
              <a:rPr lang="nl-NL" sz="2000" i="1" dirty="0" err="1">
                <a:solidFill>
                  <a:srgbClr val="000000"/>
                </a:solidFill>
                <a:latin typeface="Times New Roman" pitchFamily="18" charset="0"/>
                <a:ea typeface="Calibri" pitchFamily="34" charset="0"/>
                <a:cs typeface="Times New Roman" pitchFamily="18" charset="0"/>
              </a:rPr>
              <a:t>deelder</a:t>
            </a:r>
            <a:r>
              <a:rPr lang="nl-NL" sz="2000" i="1" dirty="0">
                <a:solidFill>
                  <a:srgbClr val="000000"/>
                </a:solidFill>
                <a:latin typeface="Times New Roman" pitchFamily="18" charset="0"/>
                <a:ea typeface="Calibri" pitchFamily="34" charset="0"/>
                <a:cs typeface="Times New Roman" pitchFamily="18" charset="0"/>
              </a:rPr>
              <a:t>, deler, </a:t>
            </a:r>
            <a:r>
              <a:rPr lang="nl-NL" sz="2000" i="1" dirty="0" err="1">
                <a:solidFill>
                  <a:srgbClr val="000000"/>
                </a:solidFill>
                <a:latin typeface="Times New Roman" pitchFamily="18" charset="0"/>
                <a:ea typeface="Calibri" pitchFamily="34" charset="0"/>
                <a:cs typeface="Times New Roman" pitchFamily="18" charset="0"/>
              </a:rPr>
              <a:t>delinghe</a:t>
            </a:r>
            <a:r>
              <a:rPr lang="nl-NL" sz="2000" i="1" dirty="0">
                <a:solidFill>
                  <a:srgbClr val="000000"/>
                </a:solidFill>
                <a:latin typeface="Times New Roman" pitchFamily="18" charset="0"/>
                <a:ea typeface="Calibri" pitchFamily="34" charset="0"/>
                <a:cs typeface="Times New Roman" pitchFamily="18" charset="0"/>
              </a:rPr>
              <a:t>, </a:t>
            </a:r>
            <a:r>
              <a:rPr lang="nl-NL" sz="2000" i="1" dirty="0" err="1">
                <a:solidFill>
                  <a:srgbClr val="000000"/>
                </a:solidFill>
                <a:latin typeface="Times New Roman" pitchFamily="18" charset="0"/>
                <a:ea typeface="Calibri" pitchFamily="34" charset="0"/>
                <a:cs typeface="Times New Roman" pitchFamily="18" charset="0"/>
              </a:rPr>
              <a:t>ghebroken</a:t>
            </a:r>
            <a:r>
              <a:rPr lang="nl-NL" sz="2000" i="1" dirty="0">
                <a:solidFill>
                  <a:srgbClr val="000000"/>
                </a:solidFill>
                <a:latin typeface="Times New Roman" pitchFamily="18" charset="0"/>
                <a:ea typeface="Calibri" pitchFamily="34" charset="0"/>
                <a:cs typeface="Times New Roman" pitchFamily="18" charset="0"/>
              </a:rPr>
              <a:t>, getal, helft, </a:t>
            </a:r>
            <a:r>
              <a:rPr lang="nl-NL" sz="2000" i="1" dirty="0" err="1">
                <a:solidFill>
                  <a:srgbClr val="000000"/>
                </a:solidFill>
                <a:latin typeface="Times New Roman" pitchFamily="18" charset="0"/>
                <a:ea typeface="Calibri" pitchFamily="34" charset="0"/>
                <a:cs typeface="Times New Roman" pitchFamily="18" charset="0"/>
              </a:rPr>
              <a:t>ghebreeckende</a:t>
            </a:r>
            <a:r>
              <a:rPr lang="nl-NL" sz="2000" i="1" dirty="0">
                <a:solidFill>
                  <a:srgbClr val="000000"/>
                </a:solidFill>
                <a:latin typeface="Times New Roman" pitchFamily="18" charset="0"/>
                <a:ea typeface="Calibri" pitchFamily="34" charset="0"/>
                <a:cs typeface="Times New Roman" pitchFamily="18" charset="0"/>
              </a:rPr>
              <a:t> (het getal 0</a:t>
            </a:r>
            <a:r>
              <a:rPr lang="nl-NL" i="1" dirty="0">
                <a:solidFill>
                  <a:srgbClr val="000000"/>
                </a:solidFill>
                <a:latin typeface="Times New Roman" pitchFamily="18" charset="0"/>
                <a:ea typeface="Calibri" pitchFamily="34" charset="0"/>
                <a:cs typeface="Times New Roman" pitchFamily="18" charset="0"/>
              </a:rPr>
              <a:t>)</a:t>
            </a:r>
            <a:r>
              <a:rPr lang="nl-NL" dirty="0">
                <a:solidFill>
                  <a:srgbClr val="000000"/>
                </a:solidFill>
                <a:latin typeface="Times New Roman" pitchFamily="18" charset="0"/>
                <a:ea typeface="Calibri" pitchFamily="34" charset="0"/>
                <a:cs typeface="Times New Roman" pitchFamily="18" charset="0"/>
              </a:rPr>
              <a:t> </a:t>
            </a:r>
            <a:endParaRPr lang="nl-NL" sz="2400" dirty="0">
              <a:latin typeface="Arial" pitchFamily="34" charset="0"/>
              <a:cs typeface="Arial" pitchFamily="34" charset="0"/>
            </a:endParaRPr>
          </a:p>
        </p:txBody>
      </p:sp>
      <p:sp>
        <p:nvSpPr>
          <p:cNvPr id="2" name="Titel 1"/>
          <p:cNvSpPr>
            <a:spLocks noGrp="1"/>
          </p:cNvSpPr>
          <p:nvPr>
            <p:ph type="title"/>
          </p:nvPr>
        </p:nvSpPr>
        <p:spPr>
          <a:xfrm>
            <a:off x="537843" y="73066"/>
            <a:ext cx="7467600" cy="1196752"/>
          </a:xfrm>
        </p:spPr>
        <p:txBody>
          <a:bodyPr/>
          <a:lstStyle/>
          <a:p>
            <a:r>
              <a:rPr lang="nl-NL" sz="3600" dirty="0">
                <a:solidFill>
                  <a:schemeClr val="accent1">
                    <a:lumMod val="75000"/>
                  </a:schemeClr>
                </a:solidFill>
                <a:latin typeface="Yu Gothic UI Light" panose="020B0300000000000000" pitchFamily="34" charset="-128"/>
                <a:ea typeface="Yu Gothic UI Light" panose="020B0300000000000000" pitchFamily="34" charset="-128"/>
              </a:rPr>
              <a:t>Simon Stevin (1548-1620</a:t>
            </a:r>
            <a:r>
              <a:rPr lang="nl-NL" b="1" dirty="0">
                <a:solidFill>
                  <a:schemeClr val="accent1">
                    <a:lumMod val="75000"/>
                  </a:schemeClr>
                </a:solidFill>
                <a:latin typeface="Yu Gothic UI Light" panose="020B0300000000000000" pitchFamily="34" charset="-128"/>
                <a:ea typeface="Yu Gothic UI Light" panose="020B0300000000000000" pitchFamily="34" charset="-128"/>
              </a:rPr>
              <a:t>)</a:t>
            </a:r>
            <a:br>
              <a:rPr lang="nl-NL" b="1" dirty="0">
                <a:solidFill>
                  <a:schemeClr val="accent1">
                    <a:lumMod val="75000"/>
                  </a:schemeClr>
                </a:solidFill>
                <a:latin typeface="Yu Gothic UI Light" panose="020B0300000000000000" pitchFamily="34" charset="-128"/>
                <a:ea typeface="Yu Gothic UI Light" panose="020B0300000000000000" pitchFamily="34" charset="-128"/>
              </a:rPr>
            </a:br>
            <a:r>
              <a:rPr lang="nl-NL" sz="2400" b="1" dirty="0">
                <a:solidFill>
                  <a:schemeClr val="accent1">
                    <a:lumMod val="75000"/>
                  </a:schemeClr>
                </a:solidFill>
                <a:latin typeface="Yu Gothic UI Light" panose="020B0300000000000000" pitchFamily="34" charset="-128"/>
                <a:ea typeface="Yu Gothic UI Light" panose="020B0300000000000000" pitchFamily="34" charset="-128"/>
              </a:rPr>
              <a:t>“Wonder en is </a:t>
            </a:r>
            <a:r>
              <a:rPr lang="nl-NL" sz="2400" b="1" dirty="0" err="1">
                <a:solidFill>
                  <a:schemeClr val="accent1">
                    <a:lumMod val="75000"/>
                  </a:schemeClr>
                </a:solidFill>
                <a:latin typeface="Yu Gothic UI Light" panose="020B0300000000000000" pitchFamily="34" charset="-128"/>
                <a:ea typeface="Yu Gothic UI Light" panose="020B0300000000000000" pitchFamily="34" charset="-128"/>
              </a:rPr>
              <a:t>gheen</a:t>
            </a:r>
            <a:r>
              <a:rPr lang="nl-NL" sz="2400" b="1" dirty="0">
                <a:solidFill>
                  <a:schemeClr val="accent1">
                    <a:lumMod val="75000"/>
                  </a:schemeClr>
                </a:solidFill>
                <a:latin typeface="Yu Gothic UI Light" panose="020B0300000000000000" pitchFamily="34" charset="-128"/>
                <a:ea typeface="Yu Gothic UI Light" panose="020B0300000000000000" pitchFamily="34" charset="-128"/>
              </a:rPr>
              <a:t> wonder”</a:t>
            </a:r>
          </a:p>
        </p:txBody>
      </p:sp>
      <p:sp>
        <p:nvSpPr>
          <p:cNvPr id="3" name="Tijdelijke aanduiding voor inhoud 2"/>
          <p:cNvSpPr>
            <a:spLocks noGrp="1"/>
          </p:cNvSpPr>
          <p:nvPr>
            <p:ph sz="quarter" idx="1"/>
          </p:nvPr>
        </p:nvSpPr>
        <p:spPr>
          <a:xfrm>
            <a:off x="263352" y="1196752"/>
            <a:ext cx="9937104" cy="5472608"/>
          </a:xfrm>
        </p:spPr>
        <p:txBody>
          <a:bodyPr>
            <a:normAutofit fontScale="92500" lnSpcReduction="20000"/>
          </a:bodyPr>
          <a:lstStyle/>
          <a:p>
            <a:r>
              <a:rPr lang="nl-NL" sz="2800" dirty="0"/>
              <a:t>Een van de eerste echte wetenschappers: past strikte koppeling toe van theorie en experiment (“</a:t>
            </a:r>
            <a:r>
              <a:rPr lang="nl-NL" sz="2800" dirty="0" err="1"/>
              <a:t>spiegheling</a:t>
            </a:r>
            <a:r>
              <a:rPr lang="nl-NL" sz="2800" dirty="0"/>
              <a:t> en </a:t>
            </a:r>
            <a:r>
              <a:rPr lang="nl-NL" sz="2800" dirty="0" err="1"/>
              <a:t>daet</a:t>
            </a:r>
            <a:r>
              <a:rPr lang="nl-NL" sz="2800" dirty="0"/>
              <a:t>”).</a:t>
            </a:r>
          </a:p>
          <a:p>
            <a:r>
              <a:rPr lang="nl-NL" sz="2800" dirty="0"/>
              <a:t>Introduceert veel nieuwe “</a:t>
            </a:r>
            <a:r>
              <a:rPr lang="nl-NL" sz="2800" dirty="0" err="1"/>
              <a:t>Dietsche</a:t>
            </a:r>
            <a:r>
              <a:rPr lang="nl-NL" sz="2800" dirty="0"/>
              <a:t>” woorden.</a:t>
            </a:r>
          </a:p>
          <a:p>
            <a:r>
              <a:rPr lang="nl-NL" sz="2800" dirty="0"/>
              <a:t>Bedenker decimale getalpresentatie:  5¼ = 5(0) 2(1) 5(2):</a:t>
            </a:r>
          </a:p>
          <a:p>
            <a:r>
              <a:rPr lang="nl-NL" sz="2800" dirty="0"/>
              <a:t>De </a:t>
            </a:r>
            <a:r>
              <a:rPr lang="nl-NL" sz="2800" dirty="0" err="1"/>
              <a:t>clootcrans</a:t>
            </a:r>
            <a:r>
              <a:rPr lang="nl-NL" sz="2800" dirty="0"/>
              <a:t>, ook als (zijn eigen) icoon.</a:t>
            </a:r>
          </a:p>
          <a:p>
            <a:pPr lvl="0"/>
            <a:r>
              <a:rPr lang="nl-NL" sz="2800" dirty="0"/>
              <a:t> We noemen slechts een van de vele boeken die hij schreef: </a:t>
            </a:r>
            <a:r>
              <a:rPr lang="nl-NL" sz="2800" dirty="0" err="1"/>
              <a:t>W</a:t>
            </a:r>
            <a:r>
              <a:rPr lang="nl-NL" sz="2800" i="1" dirty="0" err="1"/>
              <a:t>isconstighe</a:t>
            </a:r>
            <a:r>
              <a:rPr lang="nl-NL" sz="2800" i="1" dirty="0"/>
              <a:t> </a:t>
            </a:r>
            <a:r>
              <a:rPr lang="nl-NL" sz="2800" i="1" dirty="0" err="1"/>
              <a:t>Ghedachtenissen</a:t>
            </a:r>
            <a:r>
              <a:rPr lang="nl-NL" sz="2800" i="1" dirty="0"/>
              <a:t>, </a:t>
            </a:r>
            <a:r>
              <a:rPr lang="nl-NL" sz="2800" dirty="0"/>
              <a:t>met </a:t>
            </a:r>
          </a:p>
          <a:p>
            <a:pPr lvl="0"/>
            <a:r>
              <a:rPr lang="nl-NL" sz="2800" i="1" dirty="0"/>
              <a:t>De </a:t>
            </a:r>
            <a:r>
              <a:rPr lang="nl-NL" sz="2800" i="1" dirty="0" err="1"/>
              <a:t>Driehouck</a:t>
            </a:r>
            <a:r>
              <a:rPr lang="nl-NL" sz="2800" i="1" dirty="0"/>
              <a:t>-handel</a:t>
            </a:r>
            <a:r>
              <a:rPr lang="nl-NL" sz="2800" dirty="0"/>
              <a:t> (Trigonometrie), </a:t>
            </a:r>
            <a:br>
              <a:rPr lang="nl-NL" sz="2800" dirty="0"/>
            </a:br>
            <a:r>
              <a:rPr lang="nl-NL" sz="2800" i="1" dirty="0"/>
              <a:t>De </a:t>
            </a:r>
            <a:r>
              <a:rPr lang="nl-NL" sz="2800" i="1" dirty="0" err="1"/>
              <a:t>Meetdaet</a:t>
            </a:r>
            <a:r>
              <a:rPr lang="nl-NL" sz="2800" dirty="0"/>
              <a:t> (Landmeetkunde) en </a:t>
            </a:r>
            <a:br>
              <a:rPr lang="nl-NL" sz="2800" dirty="0"/>
            </a:br>
            <a:r>
              <a:rPr lang="nl-NL" sz="2800" i="1" dirty="0"/>
              <a:t>De </a:t>
            </a:r>
            <a:r>
              <a:rPr lang="nl-NL" sz="2800" i="1" dirty="0" err="1"/>
              <a:t>Deursichtighe</a:t>
            </a:r>
            <a:r>
              <a:rPr lang="nl-NL" sz="2800" dirty="0"/>
              <a:t> (Perspectiefleer): </a:t>
            </a:r>
            <a:br>
              <a:rPr lang="nl-NL" sz="2800" dirty="0"/>
            </a:br>
            <a:endParaRPr lang="nl-NL" sz="2800" dirty="0"/>
          </a:p>
          <a:p>
            <a:pPr lvl="0"/>
            <a:r>
              <a:rPr lang="nl-NL" sz="2800" dirty="0"/>
              <a:t>Leerboek van/voor Prins Maurits </a:t>
            </a:r>
          </a:p>
          <a:p>
            <a:pPr lvl="0">
              <a:buNone/>
            </a:pPr>
            <a:endParaRPr lang="nl-NL" dirty="0"/>
          </a:p>
          <a:p>
            <a:pPr lvl="0"/>
            <a:r>
              <a:rPr lang="nl-NL" sz="3000" dirty="0"/>
              <a:t>Uitsmijter: de zeilwagen…..</a:t>
            </a:r>
          </a:p>
          <a:p>
            <a:pPr lvl="0"/>
            <a:endParaRPr lang="nl-NL" dirty="0"/>
          </a:p>
          <a:p>
            <a:pPr lvl="0"/>
            <a:endParaRPr lang="nl-NL" dirty="0"/>
          </a:p>
          <a:p>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43</a:t>
            </a:fld>
            <a:endParaRPr lang="nl-NL"/>
          </a:p>
        </p:txBody>
      </p:sp>
      <p:pic>
        <p:nvPicPr>
          <p:cNvPr id="7" name="Afbeelding 6" descr="https://upload.wikimedia.org/wikipedia/commons/thumb/a/ae/Stevin-Thiende-page13.jpg/220px-Stevin-Thiende-page13.jpg"/>
          <p:cNvPicPr/>
          <p:nvPr/>
        </p:nvPicPr>
        <p:blipFill>
          <a:blip r:embed="rId3" cstate="print"/>
          <a:srcRect/>
          <a:stretch>
            <a:fillRect/>
          </a:stretch>
        </p:blipFill>
        <p:spPr bwMode="auto">
          <a:xfrm>
            <a:off x="7430865" y="1342884"/>
            <a:ext cx="3312368" cy="5184576"/>
          </a:xfrm>
          <a:prstGeom prst="rect">
            <a:avLst/>
          </a:prstGeom>
          <a:noFill/>
          <a:ln w="9525">
            <a:noFill/>
            <a:miter lim="800000"/>
            <a:headEnd/>
            <a:tailEnd/>
          </a:ln>
        </p:spPr>
      </p:pic>
      <p:pic>
        <p:nvPicPr>
          <p:cNvPr id="9" name="Afbeelding 8" descr="Tekening-van-de-zeilwagen-uit-1602-door-Simon-Stevin.jpg"/>
          <p:cNvPicPr>
            <a:picLocks noChangeAspect="1"/>
          </p:cNvPicPr>
          <p:nvPr/>
        </p:nvPicPr>
        <p:blipFill>
          <a:blip r:embed="rId4" cstate="print"/>
          <a:stretch>
            <a:fillRect/>
          </a:stretch>
        </p:blipFill>
        <p:spPr>
          <a:xfrm>
            <a:off x="335360" y="133887"/>
            <a:ext cx="11113645" cy="6427337"/>
          </a:xfrm>
          <a:prstGeom prst="rect">
            <a:avLst/>
          </a:prstGeom>
        </p:spPr>
      </p:pic>
      <p:pic>
        <p:nvPicPr>
          <p:cNvPr id="10" name="Afbeelding 9" descr="https://upload.wikimedia.org/wikipedia/commons/1/1a/Clootcrans.png"/>
          <p:cNvPicPr/>
          <p:nvPr/>
        </p:nvPicPr>
        <p:blipFill>
          <a:blip r:embed="rId5" cstate="print"/>
          <a:srcRect/>
          <a:stretch>
            <a:fillRect/>
          </a:stretch>
        </p:blipFill>
        <p:spPr bwMode="auto">
          <a:xfrm>
            <a:off x="4802893" y="3645024"/>
            <a:ext cx="1543050" cy="1013460"/>
          </a:xfrm>
          <a:prstGeom prst="rect">
            <a:avLst/>
          </a:prstGeom>
          <a:noFill/>
          <a:ln w="9525">
            <a:noFill/>
            <a:miter lim="800000"/>
            <a:headEnd/>
            <a:tailEnd/>
          </a:ln>
        </p:spPr>
      </p:pic>
      <p:pic>
        <p:nvPicPr>
          <p:cNvPr id="11" name="Picture 3" descr="D:\Probus\Geschiedenis Wisk\GW161H206.jpg"/>
          <p:cNvPicPr>
            <a:picLocks noChangeAspect="1" noChangeArrowheads="1"/>
          </p:cNvPicPr>
          <p:nvPr/>
        </p:nvPicPr>
        <p:blipFill>
          <a:blip r:embed="rId6" cstate="print"/>
          <a:srcRect l="6007" t="3178" r="3894" b="7626"/>
          <a:stretch>
            <a:fillRect/>
          </a:stretch>
        </p:blipFill>
        <p:spPr bwMode="auto">
          <a:xfrm>
            <a:off x="9608684" y="57642"/>
            <a:ext cx="1462138" cy="18520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3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trips(down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nodeType="clickEffect">
                                  <p:stCondLst>
                                    <p:cond delay="0"/>
                                  </p:stCondLst>
                                  <p:childTnLst>
                                    <p:animEffect transition="out" filter="box(in)">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strips(down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xit" presetSubtype="16" fill="hold" nodeType="clickEffect">
                                  <p:stCondLst>
                                    <p:cond delay="0"/>
                                  </p:stCondLst>
                                  <p:childTnLst>
                                    <p:animEffect transition="out" filter="diamond(in)">
                                      <p:cBhvr>
                                        <p:cTn id="55" dur="2000"/>
                                        <p:tgtEl>
                                          <p:spTgt spid="10"/>
                                        </p:tgtEl>
                                      </p:cBhvr>
                                    </p:animEffect>
                                    <p:set>
                                      <p:cBhvr>
                                        <p:cTn id="56" dur="1" fill="hold">
                                          <p:stCondLst>
                                            <p:cond delay="1999"/>
                                          </p:stCondLst>
                                        </p:cTn>
                                        <p:tgtEl>
                                          <p:spTgt spid="10"/>
                                        </p:tgtEl>
                                        <p:attrNameLst>
                                          <p:attrName>style.visibility</p:attrName>
                                        </p:attrNameLst>
                                      </p:cBhvr>
                                      <p:to>
                                        <p:strVal val="hidden"/>
                                      </p:to>
                                    </p:set>
                                  </p:childTnLst>
                                </p:cTn>
                              </p:par>
                              <p:par>
                                <p:cTn id="57" presetID="2" presetClass="entr" presetSubtype="4" fill="hold" nodeType="with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 calcmode="lin" valueType="num">
                                      <p:cBhvr additive="base">
                                        <p:cTn id="5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 calcmode="lin" valueType="num">
                                      <p:cBhvr additive="base">
                                        <p:cTn id="7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blinds(horizontal)">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73D2A-2ABD-1C6D-5E01-BE4970896A99}"/>
              </a:ext>
            </a:extLst>
          </p:cNvPr>
          <p:cNvSpPr>
            <a:spLocks noGrp="1"/>
          </p:cNvSpPr>
          <p:nvPr>
            <p:ph type="title"/>
          </p:nvPr>
        </p:nvSpPr>
        <p:spPr>
          <a:xfrm>
            <a:off x="820157" y="116632"/>
            <a:ext cx="9956800" cy="1143000"/>
          </a:xfrm>
        </p:spPr>
        <p:txBody>
          <a:bodyPr>
            <a:normAutofit/>
          </a:bodyPr>
          <a:lstStyle/>
          <a:p>
            <a:r>
              <a:rPr lang="nl-NL" sz="4000" dirty="0"/>
              <a:t>Op werkbezoek in het oude Egypte</a:t>
            </a:r>
          </a:p>
        </p:txBody>
      </p:sp>
      <p:sp>
        <p:nvSpPr>
          <p:cNvPr id="4" name="Tijdelijke aanduiding voor voettekst 3">
            <a:extLst>
              <a:ext uri="{FF2B5EF4-FFF2-40B4-BE49-F238E27FC236}">
                <a16:creationId xmlns:a16="http://schemas.microsoft.com/office/drawing/2014/main" id="{957B2346-7A15-0D74-3B5E-A290544DBEAB}"/>
              </a:ext>
            </a:extLst>
          </p:cNvPr>
          <p:cNvSpPr>
            <a:spLocks noGrp="1"/>
          </p:cNvSpPr>
          <p:nvPr>
            <p:ph type="ftr" sz="quarter" idx="16"/>
          </p:nvPr>
        </p:nvSpPr>
        <p:spPr/>
        <p:txBody>
          <a:bodyPr/>
          <a:lstStyle/>
          <a:p>
            <a:r>
              <a:rPr lang="nl-NL"/>
              <a:t>r.v.asselt</a:t>
            </a:r>
          </a:p>
        </p:txBody>
      </p:sp>
      <p:pic>
        <p:nvPicPr>
          <p:cNvPr id="1026" name="Picture 2" descr="De voorstelling van Ani aan Osiris.">
            <a:extLst>
              <a:ext uri="{FF2B5EF4-FFF2-40B4-BE49-F238E27FC236}">
                <a16:creationId xmlns:a16="http://schemas.microsoft.com/office/drawing/2014/main" id="{596FBDD4-CCB2-1C20-8DBB-1B32AF6692BE}"/>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39415" y="1556792"/>
            <a:ext cx="9017337"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900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5520" y="0"/>
            <a:ext cx="7467600" cy="1143000"/>
          </a:xfrm>
        </p:spPr>
        <p:txBody>
          <a:bodyPr>
            <a:normAutofit/>
          </a:bodyPr>
          <a:lstStyle/>
          <a:p>
            <a:r>
              <a:rPr lang="nl-NL" sz="4400" b="1" dirty="0">
                <a:solidFill>
                  <a:srgbClr val="008000"/>
                </a:solidFill>
                <a:latin typeface="Yu Gothic UI Light" panose="020B0300000000000000" pitchFamily="34" charset="-128"/>
                <a:ea typeface="Yu Gothic UI Light" panose="020B0300000000000000" pitchFamily="34" charset="-128"/>
              </a:rPr>
              <a:t>Papyrusrollen </a:t>
            </a:r>
          </a:p>
        </p:txBody>
      </p:sp>
      <p:sp>
        <p:nvSpPr>
          <p:cNvPr id="3" name="Tijdelijke aanduiding voor inhoud 2"/>
          <p:cNvSpPr>
            <a:spLocks noGrp="1"/>
          </p:cNvSpPr>
          <p:nvPr>
            <p:ph sz="quarter" idx="1"/>
          </p:nvPr>
        </p:nvSpPr>
        <p:spPr>
          <a:xfrm>
            <a:off x="191344" y="1124744"/>
            <a:ext cx="11089232" cy="5733256"/>
          </a:xfrm>
        </p:spPr>
        <p:txBody>
          <a:bodyPr>
            <a:normAutofit/>
          </a:bodyPr>
          <a:lstStyle/>
          <a:p>
            <a:r>
              <a:rPr lang="nl-NL" dirty="0" err="1"/>
              <a:t>Rhind-papyrusrol</a:t>
            </a:r>
            <a:r>
              <a:rPr lang="nl-NL" dirty="0"/>
              <a:t>  </a:t>
            </a:r>
          </a:p>
          <a:p>
            <a:r>
              <a:rPr lang="nl-NL" dirty="0" err="1"/>
              <a:t>Plm</a:t>
            </a:r>
            <a:r>
              <a:rPr lang="nl-NL" dirty="0"/>
              <a:t> 1650 </a:t>
            </a:r>
            <a:r>
              <a:rPr lang="nl-NL" dirty="0" err="1"/>
              <a:t>vC</a:t>
            </a:r>
            <a:endParaRPr lang="nl-NL" dirty="0"/>
          </a:p>
          <a:p>
            <a:r>
              <a:rPr lang="nl-NL" dirty="0"/>
              <a:t>Totaal 540 x 32 cm</a:t>
            </a:r>
          </a:p>
          <a:p>
            <a:r>
              <a:rPr lang="nl-NL" dirty="0"/>
              <a:t>Auteur: </a:t>
            </a:r>
            <a:r>
              <a:rPr lang="nl-NL" dirty="0" err="1"/>
              <a:t>Ahmes</a:t>
            </a:r>
            <a:endParaRPr lang="nl-NL" dirty="0"/>
          </a:p>
          <a:p>
            <a:r>
              <a:rPr lang="nl-NL" dirty="0"/>
              <a:t>Inhoud: 87 vraagstukjes (ook eeuwen oude) uit de reken- en meetkunde.</a:t>
            </a:r>
          </a:p>
          <a:p>
            <a:pPr>
              <a:buNone/>
            </a:pPr>
            <a:r>
              <a:rPr lang="nl-NL" dirty="0"/>
              <a:t>*	Ingeklede vraagstukken, zoals verdeel 9 broden onder 10 personen. </a:t>
            </a:r>
          </a:p>
          <a:p>
            <a:pPr>
              <a:buNone/>
            </a:pPr>
            <a:r>
              <a:rPr lang="nl-NL" dirty="0"/>
              <a:t>*	Breukberekeningen, rijen, oppervlakten,  en gemiddelden.</a:t>
            </a:r>
          </a:p>
          <a:p>
            <a:pPr>
              <a:buNone/>
            </a:pPr>
            <a:r>
              <a:rPr lang="nl-NL" dirty="0"/>
              <a:t>* Het oplossen van één vergelijking met één onbekende.</a:t>
            </a:r>
          </a:p>
          <a:p>
            <a:pPr>
              <a:buFont typeface="Arial" panose="020B0604020202020204" pitchFamily="34" charset="0"/>
              <a:buChar char="•"/>
            </a:pPr>
            <a:r>
              <a:rPr lang="nl-NL" dirty="0"/>
              <a:t>Een benadering van wat wij nu  </a:t>
            </a:r>
            <a:r>
              <a:rPr lang="nl-NL" i="1" dirty="0">
                <a:latin typeface="Century Schoolbook" panose="02040604050505020304" pitchFamily="18" charset="0"/>
              </a:rPr>
              <a:t> </a:t>
            </a:r>
            <a:r>
              <a:rPr lang="nl-NL" dirty="0"/>
              <a:t> noemen (0,6% nauwkeurig…) .</a:t>
            </a:r>
          </a:p>
          <a:p>
            <a:pPr marL="0" indent="0">
              <a:buNone/>
            </a:pPr>
            <a:r>
              <a:rPr lang="nl-NL" dirty="0"/>
              <a:t>* Iets over priemgetallen en de bepaling ervan,</a:t>
            </a:r>
          </a:p>
          <a:p>
            <a:pPr>
              <a:buFont typeface="Arial" panose="020B0604020202020204" pitchFamily="34" charset="0"/>
              <a:buChar char="•"/>
            </a:pPr>
            <a:r>
              <a:rPr lang="nl-NL" dirty="0"/>
              <a:t>en een beetje goniometrie (t.b.v. de landmetingen en bouwtechniek)..</a:t>
            </a:r>
          </a:p>
          <a:p>
            <a:pPr>
              <a:buFont typeface="Arial" panose="020B0604020202020204" pitchFamily="34" charset="0"/>
              <a:buChar char="•"/>
            </a:pPr>
            <a:r>
              <a:rPr lang="nl-NL" dirty="0"/>
              <a:t>Maar geen “bewijzen” van beweringen of stellingen.</a:t>
            </a:r>
          </a:p>
          <a:p>
            <a:pPr>
              <a:buFont typeface="Arial" panose="020B0604020202020204" pitchFamily="34" charset="0"/>
              <a:buChar char="•"/>
            </a:pPr>
            <a:endParaRPr lang="nl-NL" dirty="0"/>
          </a:p>
        </p:txBody>
      </p:sp>
      <p:pic>
        <p:nvPicPr>
          <p:cNvPr id="4" name="Afbeelding 3" descr="rhind.jpg"/>
          <p:cNvPicPr/>
          <p:nvPr/>
        </p:nvPicPr>
        <p:blipFill>
          <a:blip r:embed="rId3" cstate="print">
            <a:lum bright="20000"/>
          </a:blip>
          <a:stretch>
            <a:fillRect/>
          </a:stretch>
        </p:blipFill>
        <p:spPr>
          <a:xfrm>
            <a:off x="6803935" y="-93"/>
            <a:ext cx="3744416" cy="6858000"/>
          </a:xfrm>
          <a:prstGeom prst="rect">
            <a:avLst/>
          </a:prstGeom>
        </p:spPr>
      </p:pic>
      <p:sp>
        <p:nvSpPr>
          <p:cNvPr id="5" name="Tijdelijke aanduiding voor dianummer 4"/>
          <p:cNvSpPr>
            <a:spLocks noGrp="1"/>
          </p:cNvSpPr>
          <p:nvPr>
            <p:ph type="sldNum" sz="quarter" idx="15"/>
          </p:nvPr>
        </p:nvSpPr>
        <p:spPr/>
        <p:txBody>
          <a:bodyPr/>
          <a:lstStyle/>
          <a:p>
            <a:fld id="{528DF2CE-BAE9-4C0B-A3F3-E37A484A2053}" type="slidenum">
              <a:rPr lang="nl-NL" smtClean="0"/>
              <a:pPr/>
              <a:t>6</a:t>
            </a:fld>
            <a:endParaRPr lang="nl-NL"/>
          </a:p>
        </p:txBody>
      </p:sp>
      <p:pic>
        <p:nvPicPr>
          <p:cNvPr id="6" name="Afbeelding 5" descr="rhind.jpg"/>
          <p:cNvPicPr/>
          <p:nvPr/>
        </p:nvPicPr>
        <p:blipFill>
          <a:blip r:embed="rId3" cstate="print">
            <a:lum bright="20000"/>
          </a:blip>
          <a:stretch>
            <a:fillRect/>
          </a:stretch>
        </p:blipFill>
        <p:spPr>
          <a:xfrm>
            <a:off x="8400256" y="0"/>
            <a:ext cx="1656184" cy="2808312"/>
          </a:xfrm>
          <a:prstGeom prst="rect">
            <a:avLst/>
          </a:prstGeom>
        </p:spPr>
      </p:pic>
      <p:sp>
        <p:nvSpPr>
          <p:cNvPr id="7" name="Tekstvak 6">
            <a:extLst>
              <a:ext uri="{FF2B5EF4-FFF2-40B4-BE49-F238E27FC236}">
                <a16:creationId xmlns:a16="http://schemas.microsoft.com/office/drawing/2014/main" id="{EFC9BF85-ED2A-4A21-9CA0-CF5577307950}"/>
              </a:ext>
            </a:extLst>
          </p:cNvPr>
          <p:cNvSpPr txBox="1"/>
          <p:nvPr/>
        </p:nvSpPr>
        <p:spPr>
          <a:xfrm>
            <a:off x="5638800" y="1925781"/>
            <a:ext cx="914400" cy="369332"/>
          </a:xfrm>
          <a:prstGeom prst="rect">
            <a:avLst/>
          </a:prstGeom>
          <a:noFill/>
        </p:spPr>
        <p:txBody>
          <a:bodyPr wrap="square" rtlCol="0">
            <a:spAutoFit/>
          </a:bodyPr>
          <a:lstStyle/>
          <a:p>
            <a:endParaRPr lang="nl-NL" dirty="0"/>
          </a:p>
        </p:txBody>
      </p: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2A5178D4-C7E1-4E49-B28F-825C7B870284}"/>
                  </a:ext>
                </a:extLst>
              </p:cNvPr>
              <p:cNvSpPr txBox="1"/>
              <p:nvPr/>
            </p:nvSpPr>
            <p:spPr>
              <a:xfrm>
                <a:off x="551384" y="4196351"/>
                <a:ext cx="7787481" cy="986296"/>
              </a:xfrm>
              <a:prstGeom prst="rect">
                <a:avLst/>
              </a:prstGeom>
              <a:noFill/>
            </p:spPr>
            <p:txBody>
              <a:bodyPr wrap="square" rtlCol="0">
                <a:spAutoFit/>
              </a:bodyPr>
              <a:lstStyle/>
              <a:p>
                <a:r>
                  <a:rPr lang="nl-NL" sz="2400" dirty="0">
                    <a:latin typeface="Century Schoolbook" panose="02040604050505020304" pitchFamily="18" charset="0"/>
                  </a:rPr>
                  <a:t>In Egypte werkte men met eenheidsbreuken, zo was  </a:t>
                </a:r>
                <a14:m>
                  <m:oMath xmlns:m="http://schemas.openxmlformats.org/officeDocument/2006/math">
                    <m:f>
                      <m:fPr>
                        <m:ctrlPr>
                          <a:rPr lang="nl-NL" sz="2400" i="1">
                            <a:latin typeface="Cambria Math" panose="02040503050406030204" pitchFamily="18" charset="0"/>
                          </a:rPr>
                        </m:ctrlPr>
                      </m:fPr>
                      <m:num>
                        <m:r>
                          <a:rPr lang="nl-NL" sz="2400" i="1">
                            <a:latin typeface="Cambria Math" panose="02040503050406030204" pitchFamily="18" charset="0"/>
                          </a:rPr>
                          <m:t>9</m:t>
                        </m:r>
                      </m:num>
                      <m:den>
                        <m:r>
                          <a:rPr lang="nl-NL" sz="2400" i="1">
                            <a:latin typeface="Cambria Math" panose="02040503050406030204" pitchFamily="18" charset="0"/>
                          </a:rPr>
                          <m:t>10</m:t>
                        </m:r>
                      </m:den>
                    </m:f>
                  </m:oMath>
                </a14:m>
                <a:r>
                  <a:rPr lang="nl-NL" sz="2400" dirty="0">
                    <a:latin typeface="Century Schoolbook" panose="02040604050505020304" pitchFamily="18" charset="0"/>
                  </a:rPr>
                  <a:t> = </a:t>
                </a:r>
                <a14:m>
                  <m:oMath xmlns:m="http://schemas.openxmlformats.org/officeDocument/2006/math">
                    <m:f>
                      <m:fPr>
                        <m:ctrlPr>
                          <a:rPr lang="nl-NL" sz="2400" i="1">
                            <a:latin typeface="Cambria Math" panose="02040503050406030204" pitchFamily="18" charset="0"/>
                          </a:rPr>
                        </m:ctrlPr>
                      </m:fPr>
                      <m:num>
                        <m:r>
                          <a:rPr lang="nl-NL" sz="2400" i="1">
                            <a:latin typeface="Cambria Math" panose="02040503050406030204" pitchFamily="18" charset="0"/>
                          </a:rPr>
                          <m:t>1</m:t>
                        </m:r>
                      </m:num>
                      <m:den>
                        <m:r>
                          <a:rPr lang="nl-NL" sz="2400" i="1">
                            <a:latin typeface="Cambria Math" panose="02040503050406030204" pitchFamily="18" charset="0"/>
                          </a:rPr>
                          <m:t>3</m:t>
                        </m:r>
                      </m:den>
                    </m:f>
                  </m:oMath>
                </a14:m>
                <a:r>
                  <a:rPr lang="nl-NL" sz="2400" dirty="0"/>
                  <a:t> + </a:t>
                </a:r>
                <a14:m>
                  <m:oMath xmlns:m="http://schemas.openxmlformats.org/officeDocument/2006/math">
                    <m:f>
                      <m:fPr>
                        <m:ctrlPr>
                          <a:rPr lang="nl-NL" sz="2400" i="1">
                            <a:latin typeface="Cambria Math" panose="02040503050406030204" pitchFamily="18" charset="0"/>
                          </a:rPr>
                        </m:ctrlPr>
                      </m:fPr>
                      <m:num>
                        <m:r>
                          <a:rPr lang="nl-NL" sz="2400" i="1">
                            <a:latin typeface="Cambria Math" panose="02040503050406030204" pitchFamily="18" charset="0"/>
                          </a:rPr>
                          <m:t>1</m:t>
                        </m:r>
                      </m:num>
                      <m:den>
                        <m:r>
                          <a:rPr lang="nl-NL" sz="2400" i="1">
                            <a:latin typeface="Cambria Math" panose="02040503050406030204" pitchFamily="18" charset="0"/>
                          </a:rPr>
                          <m:t>3</m:t>
                        </m:r>
                      </m:den>
                    </m:f>
                  </m:oMath>
                </a14:m>
                <a:r>
                  <a:rPr lang="nl-NL" sz="2400" dirty="0"/>
                  <a:t> + </a:t>
                </a:r>
                <a14:m>
                  <m:oMath xmlns:m="http://schemas.openxmlformats.org/officeDocument/2006/math">
                    <m:f>
                      <m:fPr>
                        <m:ctrlPr>
                          <a:rPr lang="nl-NL" sz="2400" i="1">
                            <a:latin typeface="Cambria Math" panose="02040503050406030204" pitchFamily="18" charset="0"/>
                          </a:rPr>
                        </m:ctrlPr>
                      </m:fPr>
                      <m:num>
                        <m:r>
                          <a:rPr lang="nl-NL" sz="2400" i="1">
                            <a:latin typeface="Cambria Math" panose="02040503050406030204" pitchFamily="18" charset="0"/>
                          </a:rPr>
                          <m:t>1</m:t>
                        </m:r>
                      </m:num>
                      <m:den>
                        <m:r>
                          <a:rPr lang="nl-NL" sz="2400" i="1">
                            <a:latin typeface="Cambria Math" panose="02040503050406030204" pitchFamily="18" charset="0"/>
                          </a:rPr>
                          <m:t>5</m:t>
                        </m:r>
                      </m:den>
                    </m:f>
                  </m:oMath>
                </a14:m>
                <a:r>
                  <a:rPr lang="nl-NL" sz="2400" dirty="0"/>
                  <a:t> + </a:t>
                </a:r>
                <a14:m>
                  <m:oMath xmlns:m="http://schemas.openxmlformats.org/officeDocument/2006/math">
                    <m:f>
                      <m:fPr>
                        <m:ctrlPr>
                          <a:rPr lang="nl-NL" sz="2400" i="1">
                            <a:latin typeface="Cambria Math" panose="02040503050406030204" pitchFamily="18" charset="0"/>
                          </a:rPr>
                        </m:ctrlPr>
                      </m:fPr>
                      <m:num>
                        <m:r>
                          <a:rPr lang="nl-NL" sz="2400" i="1">
                            <a:latin typeface="Cambria Math" panose="02040503050406030204" pitchFamily="18" charset="0"/>
                          </a:rPr>
                          <m:t>1</m:t>
                        </m:r>
                      </m:num>
                      <m:den>
                        <m:r>
                          <a:rPr lang="nl-NL" sz="2400" i="1">
                            <a:latin typeface="Cambria Math" panose="02040503050406030204" pitchFamily="18" charset="0"/>
                          </a:rPr>
                          <m:t>30</m:t>
                        </m:r>
                      </m:den>
                    </m:f>
                  </m:oMath>
                </a14:m>
                <a:r>
                  <a:rPr lang="nl-NL" sz="2400" dirty="0"/>
                  <a:t> . </a:t>
                </a:r>
              </a:p>
            </p:txBody>
          </p:sp>
        </mc:Choice>
        <mc:Fallback xmlns="">
          <p:sp>
            <p:nvSpPr>
              <p:cNvPr id="8" name="Tekstvak 7">
                <a:extLst>
                  <a:ext uri="{FF2B5EF4-FFF2-40B4-BE49-F238E27FC236}">
                    <a16:creationId xmlns:a16="http://schemas.microsoft.com/office/drawing/2014/main" id="{2A5178D4-C7E1-4E49-B28F-825C7B870284}"/>
                  </a:ext>
                </a:extLst>
              </p:cNvPr>
              <p:cNvSpPr txBox="1">
                <a:spLocks noRot="1" noChangeAspect="1" noMove="1" noResize="1" noEditPoints="1" noAdjustHandles="1" noChangeArrowheads="1" noChangeShapeType="1" noTextEdit="1"/>
              </p:cNvSpPr>
              <p:nvPr/>
            </p:nvSpPr>
            <p:spPr>
              <a:xfrm>
                <a:off x="551384" y="4196351"/>
                <a:ext cx="7787481" cy="986296"/>
              </a:xfrm>
              <a:prstGeom prst="rect">
                <a:avLst/>
              </a:prstGeom>
              <a:blipFill>
                <a:blip r:embed="rId4"/>
                <a:stretch>
                  <a:fillRect l="-1174" t="-4938" r="-156" b="-4321"/>
                </a:stretch>
              </a:blipFill>
            </p:spPr>
            <p:txBody>
              <a:bodyPr/>
              <a:lstStyle/>
              <a:p>
                <a:r>
                  <a:rPr lang="nl-NL">
                    <a:noFill/>
                  </a:rPr>
                  <a:t> </a:t>
                </a:r>
              </a:p>
            </p:txBody>
          </p:sp>
        </mc:Fallback>
      </mc:AlternateContent>
      <p:sp>
        <p:nvSpPr>
          <p:cNvPr id="12" name="Tekstvak 11">
            <a:extLst>
              <a:ext uri="{FF2B5EF4-FFF2-40B4-BE49-F238E27FC236}">
                <a16:creationId xmlns:a16="http://schemas.microsoft.com/office/drawing/2014/main" id="{22A28BC4-E0BD-46AD-B8C8-D2360AEC8A0D}"/>
              </a:ext>
            </a:extLst>
          </p:cNvPr>
          <p:cNvSpPr txBox="1"/>
          <p:nvPr/>
        </p:nvSpPr>
        <p:spPr>
          <a:xfrm>
            <a:off x="4846908" y="4633972"/>
            <a:ext cx="481959" cy="523220"/>
          </a:xfrm>
          <a:prstGeom prst="rect">
            <a:avLst/>
          </a:prstGeom>
          <a:noFill/>
        </p:spPr>
        <p:txBody>
          <a:bodyPr wrap="square" rtlCol="0">
            <a:spAutoFit/>
          </a:bodyPr>
          <a:lstStyle/>
          <a:p>
            <a:r>
              <a:rPr lang="nl-NL" dirty="0"/>
              <a:t> </a:t>
            </a:r>
            <a:r>
              <a:rPr lang="nl-NL" sz="2800" dirty="0">
                <a:latin typeface="Century Schoolbook" panose="02040604050505020304" pitchFamily="18" charset="0"/>
              </a:rPr>
              <a:t></a:t>
            </a:r>
            <a:endParaRPr lang="nl-NL"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7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175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175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175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175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1" dur="1750" fill="hold"/>
                                        <p:tgtEl>
                                          <p:spTgt spid="3">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175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5" dur="175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ppt_x"/>
                                          </p:val>
                                        </p:tav>
                                      </p:tavLst>
                                    </p:anim>
                                    <p:anim calcmode="lin" valueType="num">
                                      <p:cBhvr additive="base">
                                        <p:cTn id="30" dur="500"/>
                                        <p:tgtEl>
                                          <p:spTgt spid="4"/>
                                        </p:tgtEl>
                                        <p:attrNameLst>
                                          <p:attrName>ppt_y</p:attrName>
                                        </p:attrNameLst>
                                      </p:cBhvr>
                                      <p:tavLst>
                                        <p:tav tm="0">
                                          <p:val>
                                            <p:strVal val="ppt_y"/>
                                          </p:val>
                                        </p:tav>
                                        <p:tav tm="100000">
                                          <p:val>
                                            <p:strVal val="1+ppt_h/2"/>
                                          </p:val>
                                        </p:tav>
                                      </p:tavLst>
                                    </p:anim>
                                    <p:set>
                                      <p:cBhvr>
                                        <p:cTn id="31" dur="1" fill="hold">
                                          <p:stCondLst>
                                            <p:cond delay="499"/>
                                          </p:stCondLst>
                                        </p:cTn>
                                        <p:tgtEl>
                                          <p:spTgt spid="4"/>
                                        </p:tgtEl>
                                        <p:attrNameLst>
                                          <p:attrName>style.visibility</p:attrName>
                                        </p:attrNameLst>
                                      </p:cBhvr>
                                      <p:to>
                                        <p:strVal val="hidden"/>
                                      </p:to>
                                    </p:set>
                                  </p:childTnLst>
                                </p:cTn>
                              </p:par>
                              <p:par>
                                <p:cTn id="32" presetID="18" presetClass="entr" presetSubtype="12"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downLeft)">
                                      <p:cBhvr>
                                        <p:cTn id="34" dur="500"/>
                                        <p:tgtEl>
                                          <p:spTgt spid="6"/>
                                        </p:tgtEl>
                                      </p:cBhvr>
                                    </p:animEffect>
                                  </p:childTnLst>
                                </p:cTn>
                              </p:par>
                              <p:par>
                                <p:cTn id="35" presetID="2" presetClass="entr" presetSubtype="4"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 calcmode="lin" valueType="num">
                                      <p:cBhvr additive="base">
                                        <p:cTn id="7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 calcmode="lin" valueType="num">
                                      <p:cBhvr additive="base">
                                        <p:cTn id="7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1544" y="332656"/>
            <a:ext cx="7467600" cy="1143000"/>
          </a:xfrm>
        </p:spPr>
        <p:txBody>
          <a:bodyPr>
            <a:noAutofit/>
          </a:bodyPr>
          <a:lstStyle/>
          <a:p>
            <a:r>
              <a:rPr lang="nl-NL" sz="3200" dirty="0">
                <a:solidFill>
                  <a:srgbClr val="008000"/>
                </a:solidFill>
                <a:latin typeface="Yu Gothic UI Light" panose="020B0300000000000000" pitchFamily="34" charset="-128"/>
                <a:ea typeface="Yu Gothic UI Light" panose="020B0300000000000000" pitchFamily="34" charset="-128"/>
              </a:rPr>
              <a:t>benadering van </a:t>
            </a:r>
            <a:r>
              <a:rPr lang="nl-NL" sz="3200" dirty="0">
                <a:solidFill>
                  <a:srgbClr val="008000"/>
                </a:solidFill>
                <a:latin typeface="Century Schoolbook" panose="02040604050505020304" pitchFamily="18" charset="0"/>
                <a:ea typeface="Yu Gothic UI Light" panose="020B0300000000000000" pitchFamily="34" charset="-128"/>
              </a:rPr>
              <a:t>””</a:t>
            </a:r>
            <a:r>
              <a:rPr lang="nl-NL" sz="3200" dirty="0">
                <a:solidFill>
                  <a:srgbClr val="008000"/>
                </a:solidFill>
                <a:latin typeface="Yu Gothic UI Light" panose="020B0300000000000000" pitchFamily="34" charset="-128"/>
                <a:ea typeface="Yu Gothic UI Light" panose="020B0300000000000000" pitchFamily="34" charset="-128"/>
              </a:rPr>
              <a:t> in het oude Egypte</a:t>
            </a:r>
          </a:p>
        </p:txBody>
      </p:sp>
      <p:sp>
        <p:nvSpPr>
          <p:cNvPr id="3" name="Tijdelijke aanduiding voor inhoud 2"/>
          <p:cNvSpPr>
            <a:spLocks noGrp="1"/>
          </p:cNvSpPr>
          <p:nvPr>
            <p:ph sz="quarter" idx="1"/>
          </p:nvPr>
        </p:nvSpPr>
        <p:spPr>
          <a:xfrm>
            <a:off x="1775520" y="1196752"/>
            <a:ext cx="8856984" cy="5805264"/>
          </a:xfrm>
        </p:spPr>
        <p:txBody>
          <a:bodyPr/>
          <a:lstStyle/>
          <a:p>
            <a:pPr>
              <a:buNone/>
            </a:pPr>
            <a:r>
              <a:rPr lang="nl-NL" dirty="0"/>
              <a:t> </a:t>
            </a:r>
          </a:p>
          <a:p>
            <a:pPr>
              <a:buNone/>
            </a:pPr>
            <a:r>
              <a:rPr lang="nl-NL" dirty="0"/>
              <a:t>De Egyptenaren gingen er vanuit dat de oppervlakten van het getekende </a:t>
            </a:r>
            <a:r>
              <a:rPr lang="nl-NL" b="1" dirty="0">
                <a:solidFill>
                  <a:schemeClr val="accent1">
                    <a:lumMod val="75000"/>
                  </a:schemeClr>
                </a:solidFill>
              </a:rPr>
              <a:t>vierkant</a:t>
            </a:r>
            <a:r>
              <a:rPr lang="nl-NL" dirty="0"/>
              <a:t> en van de </a:t>
            </a:r>
            <a:r>
              <a:rPr lang="nl-NL" b="1" dirty="0">
                <a:solidFill>
                  <a:srgbClr val="008000"/>
                </a:solidFill>
              </a:rPr>
              <a:t>cirkel</a:t>
            </a:r>
            <a:r>
              <a:rPr lang="nl-NL" b="1" dirty="0"/>
              <a:t> (</a:t>
            </a:r>
            <a:r>
              <a:rPr lang="nl-NL" dirty="0"/>
              <a:t>nagenoeg) gelijk zijn: </a:t>
            </a:r>
          </a:p>
          <a:p>
            <a:pPr>
              <a:buNone/>
            </a:pPr>
            <a:r>
              <a:rPr lang="nl-NL" b="1" dirty="0">
                <a:solidFill>
                  <a:schemeClr val="accent1">
                    <a:lumMod val="75000"/>
                  </a:schemeClr>
                </a:solidFill>
              </a:rPr>
              <a:t>64</a:t>
            </a:r>
            <a:r>
              <a:rPr lang="nl-NL" dirty="0"/>
              <a:t> </a:t>
            </a:r>
            <a:r>
              <a:rPr lang="nl-NL" dirty="0">
                <a:latin typeface="Century Schoolbook" panose="02040604050505020304" pitchFamily="18" charset="0"/>
              </a:rPr>
              <a:t>≈</a:t>
            </a:r>
            <a:r>
              <a:rPr lang="nl-NL" dirty="0"/>
              <a:t> </a:t>
            </a:r>
            <a:r>
              <a:rPr lang="nl-NL" dirty="0">
                <a:solidFill>
                  <a:srgbClr val="008000"/>
                </a:solidFill>
                <a:latin typeface="Century Schoolbook" panose="02040604050505020304" pitchFamily="18" charset="0"/>
                <a:ea typeface="Yu Gothic UI Light" panose="020B0300000000000000" pitchFamily="34" charset="-128"/>
              </a:rPr>
              <a:t></a:t>
            </a:r>
            <a:r>
              <a:rPr lang="nl-NL" b="1" i="1" dirty="0">
                <a:solidFill>
                  <a:srgbClr val="009900"/>
                </a:solidFill>
              </a:rPr>
              <a:t>*</a:t>
            </a:r>
            <a:r>
              <a:rPr lang="nl-NL" b="1" dirty="0">
                <a:solidFill>
                  <a:srgbClr val="009900"/>
                </a:solidFill>
              </a:rPr>
              <a:t>4,5</a:t>
            </a:r>
            <a:r>
              <a:rPr lang="nl-NL" b="1" baseline="30000" dirty="0">
                <a:solidFill>
                  <a:srgbClr val="009900"/>
                </a:solidFill>
              </a:rPr>
              <a:t>2</a:t>
            </a:r>
            <a:r>
              <a:rPr lang="nl-NL" b="1" dirty="0">
                <a:solidFill>
                  <a:srgbClr val="009900"/>
                </a:solidFill>
              </a:rPr>
              <a:t> </a:t>
            </a:r>
            <a:r>
              <a:rPr lang="nl-NL" dirty="0"/>
              <a:t>, dus </a:t>
            </a:r>
            <a:r>
              <a:rPr lang="nl-NL" dirty="0">
                <a:solidFill>
                  <a:srgbClr val="008000"/>
                </a:solidFill>
                <a:latin typeface="Century Schoolbook" panose="02040604050505020304" pitchFamily="18" charset="0"/>
                <a:ea typeface="Yu Gothic UI Light" panose="020B0300000000000000" pitchFamily="34" charset="-128"/>
              </a:rPr>
              <a:t> </a:t>
            </a:r>
            <a:r>
              <a:rPr lang="nl-NL" i="1" dirty="0">
                <a:latin typeface="Century Schoolbook" panose="02040604050505020304" pitchFamily="18" charset="0"/>
              </a:rPr>
              <a:t>≈ </a:t>
            </a:r>
            <a:r>
              <a:rPr lang="nl-NL" dirty="0">
                <a:latin typeface="Times New Roman" panose="02020603050405020304" pitchFamily="18" charset="0"/>
                <a:cs typeface="Times New Roman" panose="02020603050405020304" pitchFamily="18" charset="0"/>
              </a:rPr>
              <a:t>3,16049</a:t>
            </a:r>
            <a:r>
              <a:rPr lang="nl-NL" i="1" dirty="0"/>
              <a:t> </a:t>
            </a:r>
            <a:r>
              <a:rPr lang="nl-NL" dirty="0"/>
              <a:t>hetgeen 0,6 % nauwkeurig is.</a:t>
            </a:r>
          </a:p>
          <a:p>
            <a:pPr>
              <a:buNone/>
            </a:pPr>
            <a:r>
              <a:rPr lang="nl-NL" dirty="0"/>
              <a:t>Echter…..</a:t>
            </a:r>
            <a:r>
              <a:rPr lang="el-GR" b="1" i="1" dirty="0"/>
              <a:t> </a:t>
            </a:r>
            <a:r>
              <a:rPr lang="nl-NL" b="1" i="1" dirty="0">
                <a:solidFill>
                  <a:srgbClr val="009900"/>
                </a:solidFill>
              </a:rPr>
              <a:t> </a:t>
            </a:r>
            <a:endParaRPr lang="nl-NL" dirty="0">
              <a:solidFill>
                <a:srgbClr val="009900"/>
              </a:solidFill>
            </a:endParaRPr>
          </a:p>
          <a:p>
            <a:pPr>
              <a:buNone/>
            </a:pPr>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7</a:t>
            </a:fld>
            <a:endParaRPr lang="nl-NL"/>
          </a:p>
        </p:txBody>
      </p:sp>
      <p:sp>
        <p:nvSpPr>
          <p:cNvPr id="5" name="Rechthoek 4"/>
          <p:cNvSpPr/>
          <p:nvPr/>
        </p:nvSpPr>
        <p:spPr>
          <a:xfrm>
            <a:off x="3647728" y="4005064"/>
            <a:ext cx="2736304" cy="244827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p:cNvSpPr/>
          <p:nvPr/>
        </p:nvSpPr>
        <p:spPr>
          <a:xfrm>
            <a:off x="3503712" y="3789040"/>
            <a:ext cx="3024336" cy="2880320"/>
          </a:xfrm>
          <a:prstGeom prst="ellips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4727848" y="3284984"/>
            <a:ext cx="432048" cy="369332"/>
          </a:xfrm>
          <a:prstGeom prst="rect">
            <a:avLst/>
          </a:prstGeom>
          <a:noFill/>
        </p:spPr>
        <p:txBody>
          <a:bodyPr wrap="square" rtlCol="0">
            <a:spAutoFit/>
          </a:bodyPr>
          <a:lstStyle/>
          <a:p>
            <a:r>
              <a:rPr lang="nl-NL" dirty="0"/>
              <a:t> 8</a:t>
            </a:r>
          </a:p>
        </p:txBody>
      </p:sp>
      <p:cxnSp>
        <p:nvCxnSpPr>
          <p:cNvPr id="10" name="Rechte verbindingslijn met pijl 9"/>
          <p:cNvCxnSpPr/>
          <p:nvPr/>
        </p:nvCxnSpPr>
        <p:spPr>
          <a:xfrm>
            <a:off x="3575720" y="3645024"/>
            <a:ext cx="2808312"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a:off x="3359696" y="3933056"/>
            <a:ext cx="0" cy="2592288"/>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kstvak 15"/>
          <p:cNvSpPr txBox="1"/>
          <p:nvPr/>
        </p:nvSpPr>
        <p:spPr>
          <a:xfrm>
            <a:off x="2855640" y="5013176"/>
            <a:ext cx="432048" cy="369332"/>
          </a:xfrm>
          <a:prstGeom prst="rect">
            <a:avLst/>
          </a:prstGeom>
          <a:noFill/>
        </p:spPr>
        <p:txBody>
          <a:bodyPr wrap="square" rtlCol="0">
            <a:spAutoFit/>
          </a:bodyPr>
          <a:lstStyle/>
          <a:p>
            <a:r>
              <a:rPr lang="nl-NL" dirty="0"/>
              <a:t> 8</a:t>
            </a:r>
          </a:p>
        </p:txBody>
      </p:sp>
      <p:cxnSp>
        <p:nvCxnSpPr>
          <p:cNvPr id="18" name="Rechte verbindingslijn 17"/>
          <p:cNvCxnSpPr>
            <a:stCxn id="6" idx="2"/>
            <a:endCxn id="6" idx="6"/>
          </p:cNvCxnSpPr>
          <p:nvPr/>
        </p:nvCxnSpPr>
        <p:spPr>
          <a:xfrm>
            <a:off x="3503712" y="5229200"/>
            <a:ext cx="30243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kstvak 23"/>
          <p:cNvSpPr txBox="1"/>
          <p:nvPr/>
        </p:nvSpPr>
        <p:spPr>
          <a:xfrm>
            <a:off x="4295800" y="4797152"/>
            <a:ext cx="2664296" cy="369332"/>
          </a:xfrm>
          <a:prstGeom prst="rect">
            <a:avLst/>
          </a:prstGeom>
          <a:noFill/>
        </p:spPr>
        <p:txBody>
          <a:bodyPr wrap="square" rtlCol="0">
            <a:spAutoFit/>
          </a:bodyPr>
          <a:lstStyle/>
          <a:p>
            <a:r>
              <a:rPr lang="nl-NL" dirty="0"/>
              <a:t>                  </a:t>
            </a:r>
            <a:r>
              <a:rPr lang="nl-NL" b="1" dirty="0">
                <a:solidFill>
                  <a:schemeClr val="bg1">
                    <a:lumMod val="95000"/>
                  </a:schemeClr>
                </a:solidFill>
              </a:rPr>
              <a:t>r = 4,5</a:t>
            </a:r>
          </a:p>
        </p:txBody>
      </p:sp>
      <p:sp>
        <p:nvSpPr>
          <p:cNvPr id="25" name="Tekstvak 24"/>
          <p:cNvSpPr txBox="1"/>
          <p:nvPr/>
        </p:nvSpPr>
        <p:spPr>
          <a:xfrm>
            <a:off x="4799856" y="4725144"/>
            <a:ext cx="432048" cy="707886"/>
          </a:xfrm>
          <a:prstGeom prst="rect">
            <a:avLst/>
          </a:prstGeom>
          <a:noFill/>
        </p:spPr>
        <p:txBody>
          <a:bodyPr wrap="square" rtlCol="0">
            <a:spAutoFit/>
          </a:bodyPr>
          <a:lstStyle/>
          <a:p>
            <a:r>
              <a:rPr lang="nl-NL" dirty="0"/>
              <a:t> </a:t>
            </a:r>
            <a:r>
              <a:rPr lang="nl-NL" sz="4000" dirty="0"/>
              <a:t>.  </a:t>
            </a:r>
          </a:p>
        </p:txBody>
      </p:sp>
      <p:cxnSp>
        <p:nvCxnSpPr>
          <p:cNvPr id="27" name="Rechte verbindingslijn met pijl 26"/>
          <p:cNvCxnSpPr/>
          <p:nvPr/>
        </p:nvCxnSpPr>
        <p:spPr>
          <a:xfrm>
            <a:off x="5015880" y="5157192"/>
            <a:ext cx="151216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p:cNvCxnSpPr/>
          <p:nvPr/>
        </p:nvCxnSpPr>
        <p:spPr>
          <a:xfrm>
            <a:off x="3503712" y="5373216"/>
            <a:ext cx="3024336"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kstvak 31"/>
          <p:cNvSpPr txBox="1"/>
          <p:nvPr/>
        </p:nvSpPr>
        <p:spPr>
          <a:xfrm>
            <a:off x="3647728" y="5445224"/>
            <a:ext cx="2664296" cy="369332"/>
          </a:xfrm>
          <a:prstGeom prst="rect">
            <a:avLst/>
          </a:prstGeom>
          <a:noFill/>
        </p:spPr>
        <p:txBody>
          <a:bodyPr wrap="square" rtlCol="0">
            <a:spAutoFit/>
          </a:bodyPr>
          <a:lstStyle/>
          <a:p>
            <a:r>
              <a:rPr lang="nl-NL" dirty="0"/>
              <a:t>              </a:t>
            </a:r>
            <a:r>
              <a:rPr lang="nl-NL" dirty="0">
                <a:solidFill>
                  <a:schemeClr val="bg1">
                    <a:lumMod val="95000"/>
                  </a:schemeClr>
                </a:solidFill>
              </a:rPr>
              <a:t>d = 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 end="1"/>
                                            </p:txEl>
                                          </p:spTgt>
                                        </p:tgtEl>
                                        <p:attrNameLst>
                                          <p:attrName>style.visibility</p:attrName>
                                        </p:attrNameLst>
                                      </p:cBhvr>
                                      <p:to>
                                        <p:strVal val="visible"/>
                                      </p:to>
                                    </p:set>
                                    <p:anim calcmode="lin" valueType="num">
                                      <p:cBhvr additive="base">
                                        <p:cTn id="6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anim calcmode="lin" valueType="num">
                                      <p:cBhvr additive="base">
                                        <p:cTn id="7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 calcmode="lin" valueType="num">
                                      <p:cBhvr additive="base">
                                        <p:cTn id="7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16" grpId="0"/>
      <p:bldP spid="24" grpId="0"/>
      <p:bldP spid="2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D:\Probus\Geschiedenis Wisk\Dante kwadratuur 001 - kopie - kopie.jpg">
            <a:extLst>
              <a:ext uri="{FF2B5EF4-FFF2-40B4-BE49-F238E27FC236}">
                <a16:creationId xmlns:a16="http://schemas.microsoft.com/office/drawing/2014/main" id="{AE8433B1-F3E3-ABFB-23D7-C161BEDC205A}"/>
              </a:ext>
            </a:extLst>
          </p:cNvPr>
          <p:cNvPicPr>
            <a:picLocks noChangeAspect="1" noChangeArrowheads="1"/>
          </p:cNvPicPr>
          <p:nvPr/>
        </p:nvPicPr>
        <p:blipFill rotWithShape="1">
          <a:blip r:embed="rId2" cstate="print"/>
          <a:srcRect l="17306" t="10666" r="8003" b="25443"/>
          <a:stretch/>
        </p:blipFill>
        <p:spPr bwMode="auto">
          <a:xfrm>
            <a:off x="1703512" y="3539875"/>
            <a:ext cx="8784976" cy="1657437"/>
          </a:xfrm>
          <a:prstGeom prst="rect">
            <a:avLst/>
          </a:prstGeom>
          <a:noFill/>
        </p:spPr>
      </p:pic>
      <p:sp>
        <p:nvSpPr>
          <p:cNvPr id="2" name="Titel 1"/>
          <p:cNvSpPr>
            <a:spLocks noGrp="1"/>
          </p:cNvSpPr>
          <p:nvPr>
            <p:ph type="title"/>
          </p:nvPr>
        </p:nvSpPr>
        <p:spPr/>
        <p:txBody>
          <a:bodyPr/>
          <a:lstStyle/>
          <a:p>
            <a:r>
              <a:rPr lang="nl-NL" sz="3200" dirty="0">
                <a:solidFill>
                  <a:srgbClr val="008000"/>
                </a:solidFill>
                <a:latin typeface="Yu Gothic UI Light" panose="020B0300000000000000" pitchFamily="34" charset="-128"/>
                <a:ea typeface="Yu Gothic UI Light" panose="020B0300000000000000" pitchFamily="34" charset="-128"/>
              </a:rPr>
              <a:t>De kwadratuur van de cirkel ??</a:t>
            </a:r>
            <a:endParaRPr lang="nl-NL" dirty="0"/>
          </a:p>
        </p:txBody>
      </p:sp>
      <p:sp>
        <p:nvSpPr>
          <p:cNvPr id="4" name="Tijdelijke aanduiding voor dianummer 3"/>
          <p:cNvSpPr>
            <a:spLocks noGrp="1"/>
          </p:cNvSpPr>
          <p:nvPr>
            <p:ph type="sldNum" sz="quarter" idx="15"/>
          </p:nvPr>
        </p:nvSpPr>
        <p:spPr/>
        <p:txBody>
          <a:bodyPr/>
          <a:lstStyle/>
          <a:p>
            <a:fld id="{528DF2CE-BAE9-4C0B-A3F3-E37A484A2053}" type="slidenum">
              <a:rPr lang="nl-NL" smtClean="0"/>
              <a:pPr/>
              <a:t>8</a:t>
            </a:fld>
            <a:endParaRPr lang="nl-NL"/>
          </a:p>
        </p:txBody>
      </p:sp>
      <p:sp>
        <p:nvSpPr>
          <p:cNvPr id="5" name="Rechthoek 4"/>
          <p:cNvSpPr/>
          <p:nvPr/>
        </p:nvSpPr>
        <p:spPr>
          <a:xfrm>
            <a:off x="2063552" y="2348880"/>
            <a:ext cx="7344816" cy="2677656"/>
          </a:xfrm>
          <a:prstGeom prst="rect">
            <a:avLst/>
          </a:prstGeom>
        </p:spPr>
        <p:txBody>
          <a:bodyPr wrap="square">
            <a:spAutoFit/>
          </a:bodyPr>
          <a:lstStyle/>
          <a:p>
            <a:r>
              <a:rPr lang="nl-NL" sz="2400" dirty="0"/>
              <a:t>…… een cirkel construeren met een vooraf gegeven oppervlakte was toen een nog niet opgelost probleem, en is dat lang gebleven. </a:t>
            </a:r>
          </a:p>
          <a:p>
            <a:r>
              <a:rPr lang="nl-NL" sz="2400" dirty="0"/>
              <a:t>Pas in de 19</a:t>
            </a:r>
            <a:r>
              <a:rPr lang="nl-NL" sz="2400" baseline="30000" dirty="0"/>
              <a:t>e</a:t>
            </a:r>
            <a:r>
              <a:rPr lang="nl-NL" sz="2400" dirty="0"/>
              <a:t> eeuw (</a:t>
            </a:r>
            <a:r>
              <a:rPr lang="nl-NL" sz="2400" dirty="0" err="1"/>
              <a:t>nC</a:t>
            </a:r>
            <a:r>
              <a:rPr lang="nl-NL" sz="2400" dirty="0"/>
              <a:t>) is dit probleem van </a:t>
            </a:r>
            <a:r>
              <a:rPr lang="nl-NL" sz="2400" i="1" dirty="0"/>
              <a:t>de </a:t>
            </a:r>
            <a:r>
              <a:rPr lang="nl-NL" sz="2400" b="1" i="1" dirty="0"/>
              <a:t>kwadratuur  van de cirkel</a:t>
            </a:r>
            <a:r>
              <a:rPr lang="nl-NL" sz="2400" b="1" dirty="0"/>
              <a:t> </a:t>
            </a:r>
            <a:r>
              <a:rPr lang="nl-NL" sz="2400" dirty="0"/>
              <a:t> “opgelost”……, dat wil zeggen de onmogelijkheid van die constructie met passer en liniaal werd toen pas bewezen.</a:t>
            </a:r>
          </a:p>
        </p:txBody>
      </p:sp>
      <p:pic>
        <p:nvPicPr>
          <p:cNvPr id="6" name="Picture 3" descr="D:\Probus\Geschiedenis Wisk\Dante kwadratuur 001 - kopie.jpg">
            <a:extLst>
              <a:ext uri="{FF2B5EF4-FFF2-40B4-BE49-F238E27FC236}">
                <a16:creationId xmlns:a16="http://schemas.microsoft.com/office/drawing/2014/main" id="{57BCA976-519B-3208-1832-1428DAFF28F4}"/>
              </a:ext>
            </a:extLst>
          </p:cNvPr>
          <p:cNvPicPr>
            <a:picLocks noGrp="1" noChangeAspect="1" noChangeArrowheads="1"/>
          </p:cNvPicPr>
          <p:nvPr>
            <p:ph sz="quarter" idx="1"/>
          </p:nvPr>
        </p:nvPicPr>
        <p:blipFill rotWithShape="1">
          <a:blip r:embed="rId3" cstate="print"/>
          <a:srcRect l="2834" r="2250" b="25858"/>
          <a:stretch/>
        </p:blipFill>
        <p:spPr bwMode="auto">
          <a:xfrm>
            <a:off x="1664294" y="3539875"/>
            <a:ext cx="9956800" cy="2052475"/>
          </a:xfrm>
          <a:prstGeom prst="rect">
            <a:avLst/>
          </a:prstGeom>
          <a:noFill/>
        </p:spPr>
      </p:pic>
      <p:sp>
        <p:nvSpPr>
          <p:cNvPr id="8" name="Tekstvak 7">
            <a:extLst>
              <a:ext uri="{FF2B5EF4-FFF2-40B4-BE49-F238E27FC236}">
                <a16:creationId xmlns:a16="http://schemas.microsoft.com/office/drawing/2014/main" id="{429147E0-2E3E-536D-E71E-87DAA3B47B3A}"/>
              </a:ext>
            </a:extLst>
          </p:cNvPr>
          <p:cNvSpPr txBox="1"/>
          <p:nvPr/>
        </p:nvSpPr>
        <p:spPr>
          <a:xfrm>
            <a:off x="2049030" y="4968243"/>
            <a:ext cx="7503354" cy="830997"/>
          </a:xfrm>
          <a:prstGeom prst="rect">
            <a:avLst/>
          </a:prstGeom>
          <a:noFill/>
        </p:spPr>
        <p:txBody>
          <a:bodyPr wrap="square" rtlCol="0">
            <a:spAutoFit/>
          </a:bodyPr>
          <a:lstStyle/>
          <a:p>
            <a:r>
              <a:rPr lang="nl-NL" sz="2400" dirty="0"/>
              <a:t>In </a:t>
            </a:r>
            <a:r>
              <a:rPr lang="nl-NL" sz="2400" i="1" dirty="0"/>
              <a:t>La </a:t>
            </a:r>
            <a:r>
              <a:rPr lang="nl-NL" sz="2400" i="1" dirty="0" err="1"/>
              <a:t>Divina</a:t>
            </a:r>
            <a:r>
              <a:rPr lang="nl-NL" sz="2400" i="1" dirty="0"/>
              <a:t> Commedia </a:t>
            </a:r>
            <a:r>
              <a:rPr lang="nl-NL" sz="2400" dirty="0"/>
              <a:t>van Dante (rond 1315 </a:t>
            </a:r>
            <a:r>
              <a:rPr lang="nl-NL" sz="2400" dirty="0" err="1"/>
              <a:t>nC</a:t>
            </a:r>
            <a:r>
              <a:rPr lang="nl-NL" sz="2400" dirty="0"/>
              <a:t>) wordt dit probleem ook aangehaald….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CF974-0B41-4C14-9F57-80093AF96A1D}"/>
              </a:ext>
            </a:extLst>
          </p:cNvPr>
          <p:cNvSpPr>
            <a:spLocks noGrp="1"/>
          </p:cNvSpPr>
          <p:nvPr>
            <p:ph type="title"/>
          </p:nvPr>
        </p:nvSpPr>
        <p:spPr/>
        <p:txBody>
          <a:bodyPr/>
          <a:lstStyle/>
          <a:p>
            <a:endParaRPr lang="nl-NL"/>
          </a:p>
        </p:txBody>
      </p:sp>
      <p:sp>
        <p:nvSpPr>
          <p:cNvPr id="4" name="Tijdelijke aanduiding voor dianummer 3">
            <a:extLst>
              <a:ext uri="{FF2B5EF4-FFF2-40B4-BE49-F238E27FC236}">
                <a16:creationId xmlns:a16="http://schemas.microsoft.com/office/drawing/2014/main" id="{572F514D-F53A-4D59-B20E-BAD149031438}"/>
              </a:ext>
            </a:extLst>
          </p:cNvPr>
          <p:cNvSpPr>
            <a:spLocks noGrp="1"/>
          </p:cNvSpPr>
          <p:nvPr>
            <p:ph type="sldNum" sz="quarter" idx="15"/>
          </p:nvPr>
        </p:nvSpPr>
        <p:spPr/>
        <p:txBody>
          <a:bodyPr/>
          <a:lstStyle/>
          <a:p>
            <a:fld id="{528DF2CE-BAE9-4C0B-A3F3-E37A484A2053}" type="slidenum">
              <a:rPr lang="nl-NL" smtClean="0"/>
              <a:pPr/>
              <a:t>9</a:t>
            </a:fld>
            <a:endParaRPr lang="nl-NL"/>
          </a:p>
        </p:txBody>
      </p:sp>
      <p:sp>
        <p:nvSpPr>
          <p:cNvPr id="8" name="Tijdelijke aanduiding voor inhoud 7">
            <a:extLst>
              <a:ext uri="{FF2B5EF4-FFF2-40B4-BE49-F238E27FC236}">
                <a16:creationId xmlns:a16="http://schemas.microsoft.com/office/drawing/2014/main" id="{94B7027C-797B-4157-89B2-5F59359C69EB}"/>
              </a:ext>
            </a:extLst>
          </p:cNvPr>
          <p:cNvSpPr>
            <a:spLocks noGrp="1"/>
          </p:cNvSpPr>
          <p:nvPr>
            <p:ph sz="quarter" idx="1"/>
          </p:nvPr>
        </p:nvSpPr>
        <p:spPr/>
        <p:txBody>
          <a:bodyPr/>
          <a:lstStyle/>
          <a:p>
            <a:r>
              <a:rPr lang="nl-NL" dirty="0"/>
              <a:t> </a:t>
            </a:r>
          </a:p>
        </p:txBody>
      </p:sp>
      <p:pic>
        <p:nvPicPr>
          <p:cNvPr id="10" name="Afbeelding 9" descr="Afbeelding met gebouw, oud, gebedshuis, tempel&#10;&#10;Automatisch gegenereerde beschrijving">
            <a:extLst>
              <a:ext uri="{FF2B5EF4-FFF2-40B4-BE49-F238E27FC236}">
                <a16:creationId xmlns:a16="http://schemas.microsoft.com/office/drawing/2014/main" id="{4B655A5D-DEA0-4C2B-A003-1B62E9F77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3440"/>
            <a:ext cx="12192000" cy="5011119"/>
          </a:xfrm>
          <a:prstGeom prst="rect">
            <a:avLst/>
          </a:prstGeom>
        </p:spPr>
      </p:pic>
    </p:spTree>
    <p:extLst>
      <p:ext uri="{BB962C8B-B14F-4D97-AF65-F5344CB8AC3E}">
        <p14:creationId xmlns:p14="http://schemas.microsoft.com/office/powerpoint/2010/main" val="18987831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19284</TotalTime>
  <Words>4599</Words>
  <Application>Microsoft Office PowerPoint</Application>
  <PresentationFormat>Breedbeeld</PresentationFormat>
  <Paragraphs>502</Paragraphs>
  <Slides>43</Slides>
  <Notes>22</Notes>
  <HiddenSlides>0</HiddenSlides>
  <MMClips>1</MMClips>
  <ScaleCrop>false</ScaleCrop>
  <HeadingPairs>
    <vt:vector size="8" baseType="variant">
      <vt:variant>
        <vt:lpstr>Gebruikte lettertypen</vt:lpstr>
      </vt:variant>
      <vt:variant>
        <vt:i4>12</vt:i4>
      </vt:variant>
      <vt:variant>
        <vt:lpstr>Thema</vt:lpstr>
      </vt:variant>
      <vt:variant>
        <vt:i4>1</vt:i4>
      </vt:variant>
      <vt:variant>
        <vt:lpstr>Ingesloten OLE-bronprogramma's</vt:lpstr>
      </vt:variant>
      <vt:variant>
        <vt:i4>1</vt:i4>
      </vt:variant>
      <vt:variant>
        <vt:lpstr>Diatitels</vt:lpstr>
      </vt:variant>
      <vt:variant>
        <vt:i4>43</vt:i4>
      </vt:variant>
    </vt:vector>
  </HeadingPairs>
  <TitlesOfParts>
    <vt:vector size="57" baseType="lpstr">
      <vt:lpstr>Yu Gothic UI Light</vt:lpstr>
      <vt:lpstr>Yu Gothic UI Semilight</vt:lpstr>
      <vt:lpstr>Arial</vt:lpstr>
      <vt:lpstr>Calibri</vt:lpstr>
      <vt:lpstr>Cambria Math</vt:lpstr>
      <vt:lpstr>Century Schoolbook</vt:lpstr>
      <vt:lpstr>Google Sans</vt:lpstr>
      <vt:lpstr>Informal Roman</vt:lpstr>
      <vt:lpstr>Linux Libertine</vt:lpstr>
      <vt:lpstr>Times New Roman</vt:lpstr>
      <vt:lpstr>Wingdings</vt:lpstr>
      <vt:lpstr>Wingdings 2</vt:lpstr>
      <vt:lpstr>Oriel</vt:lpstr>
      <vt:lpstr>Vergelijking</vt:lpstr>
      <vt:lpstr> </vt:lpstr>
      <vt:lpstr>Herkomst van het woord wiskunde</vt:lpstr>
      <vt:lpstr> Belangstelling  in het onderwijs </vt:lpstr>
      <vt:lpstr> </vt:lpstr>
      <vt:lpstr>Op werkbezoek in het oude Egypte</vt:lpstr>
      <vt:lpstr>Papyrusrollen </vt:lpstr>
      <vt:lpstr>benadering van ”” in het oude Egypte</vt:lpstr>
      <vt:lpstr>De kwadratuur van de cirkel ??</vt:lpstr>
      <vt:lpstr>PowerPoint-presentatie</vt:lpstr>
      <vt:lpstr>Babylonische Wiskunde</vt:lpstr>
      <vt:lpstr>YBC 7289</vt:lpstr>
      <vt:lpstr>  Maar hoe berekenden zij bijvoorbeeld √2 </vt:lpstr>
      <vt:lpstr>Vermenigvuldigen in Babylon</vt:lpstr>
      <vt:lpstr>Babylonische Wiskunde</vt:lpstr>
      <vt:lpstr>Griekse  wiskunde</vt:lpstr>
      <vt:lpstr>“Bepaling van de hoogte van een pyramide door Thales (….)” </vt:lpstr>
      <vt:lpstr>Getalbegrip in het oude Griekenland</vt:lpstr>
      <vt:lpstr>Voorbeeld Geometrische algebra  waarom is (x + y)2  = x2  + 2xy + y2   </vt:lpstr>
      <vt:lpstr>Griekse  wiskunde</vt:lpstr>
      <vt:lpstr>Griekse  wiskunde Euclides van Alexandrië  (ca. 300 vC)</vt:lpstr>
      <vt:lpstr>Griekse  wiskunde</vt:lpstr>
      <vt:lpstr>Griekse  wiskunde</vt:lpstr>
      <vt:lpstr>Griekse  wiskunde Archimedes van Seracuse (287? - 212) </vt:lpstr>
      <vt:lpstr>Griekse  wiskunde</vt:lpstr>
      <vt:lpstr>Griekse  wiskunde</vt:lpstr>
      <vt:lpstr>Griekse  wiskunde  2. Een planetarium, </vt:lpstr>
      <vt:lpstr>3. Inhoud- en oppervlaktebepalingen    </vt:lpstr>
      <vt:lpstr>Archimeds’ erfenis</vt:lpstr>
      <vt:lpstr>Wie berekende als eerste de omtrek  van de aarde?</vt:lpstr>
      <vt:lpstr>Griekse  wiskunde      terug naar Alexandrie</vt:lpstr>
      <vt:lpstr>Griekse Wiskunde (Alexandrië)</vt:lpstr>
      <vt:lpstr>Belangstelling in media</vt:lpstr>
      <vt:lpstr>Women in  mathematics</vt:lpstr>
      <vt:lpstr>Stilstand in Europa tot plm. 1000 nC</vt:lpstr>
      <vt:lpstr> </vt:lpstr>
      <vt:lpstr>Van klassiek Grieks naar de middeleeuwen,    </vt:lpstr>
      <vt:lpstr>Van klassiek Grieks naar de middeleeuwen.  (en de oorsprong van : “Algebra”)</vt:lpstr>
      <vt:lpstr>Van klassiek Grieks naar de middeleeuwen  </vt:lpstr>
      <vt:lpstr>kortom</vt:lpstr>
      <vt:lpstr>Stand van zaken in de Griekse Wiskunde</vt:lpstr>
      <vt:lpstr> Negatieve getallen</vt:lpstr>
      <vt:lpstr>Girolamo Cardano (1501-1576)  “In het algemeen is de roem voor een mens een erbarmelijke zaak”</vt:lpstr>
      <vt:lpstr>Simon Stevin (1548-1620) “Wonder en is gheen wonder”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Geschiedenis van de Wiskunde (1)</dc:title>
  <dc:creator>user</dc:creator>
  <cp:lastModifiedBy>Roel Van Asselt</cp:lastModifiedBy>
  <cp:revision>493</cp:revision>
  <dcterms:created xsi:type="dcterms:W3CDTF">2017-09-06T15:28:48Z</dcterms:created>
  <dcterms:modified xsi:type="dcterms:W3CDTF">2024-03-15T14:19:18Z</dcterms:modified>
</cp:coreProperties>
</file>