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4"/>
  </p:sldMasterIdLst>
  <p:notesMasterIdLst>
    <p:notesMasterId r:id="rId23"/>
  </p:notesMasterIdLst>
  <p:sldIdLst>
    <p:sldId id="297" r:id="rId5"/>
    <p:sldId id="277" r:id="rId6"/>
    <p:sldId id="279" r:id="rId7"/>
    <p:sldId id="291" r:id="rId8"/>
    <p:sldId id="294" r:id="rId9"/>
    <p:sldId id="275" r:id="rId10"/>
    <p:sldId id="283" r:id="rId11"/>
    <p:sldId id="278" r:id="rId12"/>
    <p:sldId id="280" r:id="rId13"/>
    <p:sldId id="287" r:id="rId14"/>
    <p:sldId id="295" r:id="rId15"/>
    <p:sldId id="296" r:id="rId16"/>
    <p:sldId id="285" r:id="rId17"/>
    <p:sldId id="289" r:id="rId18"/>
    <p:sldId id="298" r:id="rId19"/>
    <p:sldId id="299" r:id="rId20"/>
    <p:sldId id="300" r:id="rId21"/>
    <p:sldId id="301"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37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500" y="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200907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57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894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5136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168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176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351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2652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827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4086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77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010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05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23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16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72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850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035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NL" dirty="0"/>
              <a:t>Het gaat mij bij de klassikale bespreking niet zo zeer om het antwoord, maar om de manier hoe leerlingen en wiskundigen tot de oplossing komen.</a:t>
            </a:r>
            <a:endParaRPr dirty="0"/>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7040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p:cSld name="Titeldia">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p:nvPr/>
        </p:nvSpPr>
        <p:spPr>
          <a:xfrm>
            <a:off x="1074656"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l-NL" sz="1200" b="1" i="0" u="none" strike="noStrike" cap="none">
                <a:solidFill>
                  <a:srgbClr val="F26400"/>
                </a:solidFill>
                <a:latin typeface="Calibri"/>
                <a:ea typeface="Calibri"/>
                <a:cs typeface="Calibri"/>
                <a:sym typeface="Calibri"/>
              </a:rPr>
              <a:t>degoudsewaarden.nl</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074656" y="535179"/>
            <a:ext cx="10279144" cy="73529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CB3769"/>
              </a:buClr>
              <a:buSzPts val="5000"/>
              <a:buFont typeface="Calibri"/>
              <a:buNone/>
              <a:defRPr sz="5000" b="1" i="0" u="none" strike="noStrike" cap="none">
                <a:solidFill>
                  <a:srgbClr val="CB376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9"/>
          <p:cNvSpPr txBox="1">
            <a:spLocks noGrp="1"/>
          </p:cNvSpPr>
          <p:nvPr>
            <p:ph type="body" idx="1"/>
          </p:nvPr>
        </p:nvSpPr>
        <p:spPr>
          <a:xfrm>
            <a:off x="1074656" y="1282045"/>
            <a:ext cx="10279144" cy="45415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69B1C3"/>
              </a:buClr>
              <a:buSzPts val="3000"/>
              <a:buFont typeface="Arial"/>
              <a:buNone/>
              <a:defRPr sz="3000" b="1" i="0" u="none" strike="noStrike" cap="none">
                <a:solidFill>
                  <a:srgbClr val="69B1C3"/>
                </a:solidFill>
                <a:latin typeface="Calibri"/>
                <a:ea typeface="Calibri"/>
                <a:cs typeface="Calibri"/>
                <a:sym typeface="Calibri"/>
              </a:defRPr>
            </a:lvl1pPr>
            <a:lvl2pPr marL="914400" marR="0" lvl="1" indent="-387350" algn="l" rtl="0">
              <a:lnSpc>
                <a:spcPct val="90000"/>
              </a:lnSpc>
              <a:spcBef>
                <a:spcPts val="500"/>
              </a:spcBef>
              <a:spcAft>
                <a:spcPts val="0"/>
              </a:spcAft>
              <a:buClr>
                <a:srgbClr val="F26400"/>
              </a:buClr>
              <a:buSzPts val="2500"/>
              <a:buFont typeface="Arial"/>
              <a:buChar char="•"/>
              <a:defRPr sz="2500" b="1" i="0" u="none" strike="noStrike" cap="none">
                <a:solidFill>
                  <a:srgbClr val="F2640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454545"/>
              </a:buClr>
              <a:buSzPts val="2000"/>
              <a:buFont typeface="Arial"/>
              <a:buNone/>
              <a:defRPr sz="2000" b="0" i="0" u="none" strike="noStrike" cap="none">
                <a:solidFill>
                  <a:srgbClr val="45454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9"/>
          <p:cNvSpPr txBox="1">
            <a:spLocks noGrp="1"/>
          </p:cNvSpPr>
          <p:nvPr>
            <p:ph type="body" idx="2"/>
          </p:nvPr>
        </p:nvSpPr>
        <p:spPr>
          <a:xfrm>
            <a:off x="1074656" y="2066976"/>
            <a:ext cx="10279144" cy="45415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F26400"/>
              </a:buClr>
              <a:buSzPts val="2500"/>
              <a:buFont typeface="Arial"/>
              <a:buNone/>
              <a:defRPr sz="2500" b="1" i="0" u="none" strike="noStrike" cap="none">
                <a:solidFill>
                  <a:srgbClr val="F26400"/>
                </a:solidFill>
                <a:latin typeface="Calibri"/>
                <a:ea typeface="Calibri"/>
                <a:cs typeface="Calibri"/>
                <a:sym typeface="Calibri"/>
              </a:defRPr>
            </a:lvl1pPr>
            <a:lvl2pPr marL="914400" marR="0" lvl="1" indent="-228600" algn="l" rtl="0">
              <a:lnSpc>
                <a:spcPct val="90000"/>
              </a:lnSpc>
              <a:spcBef>
                <a:spcPts val="500"/>
              </a:spcBef>
              <a:spcAft>
                <a:spcPts val="0"/>
              </a:spcAft>
              <a:buClr>
                <a:srgbClr val="F26400"/>
              </a:buClr>
              <a:buSzPts val="2500"/>
              <a:buFont typeface="Arial"/>
              <a:buNone/>
              <a:defRPr sz="2500" b="1" i="0" u="none" strike="noStrike" cap="none">
                <a:solidFill>
                  <a:srgbClr val="F2640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454545"/>
              </a:buClr>
              <a:buSzPts val="2000"/>
              <a:buFont typeface="Arial"/>
              <a:buNone/>
              <a:defRPr sz="2000" b="0" i="0" u="none" strike="noStrike" cap="none">
                <a:solidFill>
                  <a:srgbClr val="45454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9"/>
          <p:cNvSpPr txBox="1">
            <a:spLocks noGrp="1"/>
          </p:cNvSpPr>
          <p:nvPr>
            <p:ph type="body" idx="3"/>
          </p:nvPr>
        </p:nvSpPr>
        <p:spPr>
          <a:xfrm>
            <a:off x="1074656" y="2525547"/>
            <a:ext cx="10279144" cy="294927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454545"/>
              </a:buClr>
              <a:buSzPts val="2000"/>
              <a:buFont typeface="Arial"/>
              <a:buNone/>
              <a:defRPr sz="2000" b="0" i="0" u="none" strike="noStrike" cap="none">
                <a:solidFill>
                  <a:srgbClr val="454545"/>
                </a:solidFill>
                <a:latin typeface="Calibri"/>
                <a:ea typeface="Calibri"/>
                <a:cs typeface="Calibri"/>
                <a:sym typeface="Calibri"/>
              </a:defRPr>
            </a:lvl1pPr>
            <a:lvl2pPr marL="914400" marR="0" lvl="1" indent="-228600" algn="l" rtl="0">
              <a:lnSpc>
                <a:spcPct val="90000"/>
              </a:lnSpc>
              <a:spcBef>
                <a:spcPts val="500"/>
              </a:spcBef>
              <a:spcAft>
                <a:spcPts val="0"/>
              </a:spcAft>
              <a:buClr>
                <a:srgbClr val="F26400"/>
              </a:buClr>
              <a:buSzPts val="2500"/>
              <a:buFont typeface="Arial"/>
              <a:buNone/>
              <a:defRPr sz="2500" b="1" i="0" u="none" strike="noStrike" cap="none">
                <a:solidFill>
                  <a:srgbClr val="F2640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454545"/>
              </a:buClr>
              <a:buSzPts val="2000"/>
              <a:buFont typeface="Arial"/>
              <a:buNone/>
              <a:defRPr sz="2000" b="0" i="0" u="none" strike="noStrike" cap="none">
                <a:solidFill>
                  <a:srgbClr val="45454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9"/>
          <p:cNvSpPr txBox="1"/>
          <p:nvPr/>
        </p:nvSpPr>
        <p:spPr>
          <a:xfrm>
            <a:off x="1074656"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l-NL" sz="1200" b="1">
                <a:solidFill>
                  <a:srgbClr val="F26400"/>
                </a:solidFill>
                <a:latin typeface="Calibri"/>
                <a:ea typeface="Calibri"/>
                <a:cs typeface="Calibri"/>
                <a:sym typeface="Calibri"/>
              </a:rPr>
              <a:t>degoudsewaarden.nl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met sectoren">
  <p:cSld name="Titel met sectore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1074656" y="535179"/>
            <a:ext cx="10279144" cy="73529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CB3769"/>
              </a:buClr>
              <a:buSzPts val="5000"/>
              <a:buFont typeface="Calibri"/>
              <a:buNone/>
              <a:defRPr sz="5000" b="1" i="0" u="none" strike="noStrike" cap="none">
                <a:solidFill>
                  <a:srgbClr val="CB376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10"/>
          <p:cNvSpPr txBox="1">
            <a:spLocks noGrp="1"/>
          </p:cNvSpPr>
          <p:nvPr>
            <p:ph type="body" idx="1"/>
          </p:nvPr>
        </p:nvSpPr>
        <p:spPr>
          <a:xfrm>
            <a:off x="1074656" y="1282045"/>
            <a:ext cx="10279144" cy="45415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69B1C3"/>
              </a:buClr>
              <a:buSzPts val="3000"/>
              <a:buFont typeface="Arial"/>
              <a:buNone/>
              <a:defRPr sz="3000" b="1" i="0" u="none" strike="noStrike" cap="none">
                <a:solidFill>
                  <a:srgbClr val="69B1C3"/>
                </a:solidFill>
                <a:latin typeface="Calibri"/>
                <a:ea typeface="Calibri"/>
                <a:cs typeface="Calibri"/>
                <a:sym typeface="Calibri"/>
              </a:defRPr>
            </a:lvl1pPr>
            <a:lvl2pPr marL="914400" marR="0" lvl="1" indent="-387350" algn="l" rtl="0">
              <a:lnSpc>
                <a:spcPct val="90000"/>
              </a:lnSpc>
              <a:spcBef>
                <a:spcPts val="500"/>
              </a:spcBef>
              <a:spcAft>
                <a:spcPts val="0"/>
              </a:spcAft>
              <a:buClr>
                <a:srgbClr val="F26400"/>
              </a:buClr>
              <a:buSzPts val="2500"/>
              <a:buFont typeface="Arial"/>
              <a:buChar char="•"/>
              <a:defRPr sz="2500" b="1" i="0" u="none" strike="noStrike" cap="none">
                <a:solidFill>
                  <a:srgbClr val="F2640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454545"/>
              </a:buClr>
              <a:buSzPts val="2000"/>
              <a:buFont typeface="Arial"/>
              <a:buNone/>
              <a:defRPr sz="2000" b="0" i="0" u="none" strike="noStrike" cap="none">
                <a:solidFill>
                  <a:srgbClr val="45454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10"/>
          <p:cNvSpPr/>
          <p:nvPr/>
        </p:nvSpPr>
        <p:spPr>
          <a:xfrm rot="5400000">
            <a:off x="1031196" y="2501327"/>
            <a:ext cx="2549251" cy="2197630"/>
          </a:xfrm>
          <a:prstGeom prst="hexagon">
            <a:avLst>
              <a:gd name="adj" fmla="val 25000"/>
              <a:gd name="vf" fmla="val 115470"/>
            </a:avLst>
          </a:prstGeom>
          <a:solidFill>
            <a:srgbClr val="F26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43" name="Google Shape;43;p10"/>
          <p:cNvSpPr/>
          <p:nvPr/>
        </p:nvSpPr>
        <p:spPr>
          <a:xfrm rot="5400000">
            <a:off x="3614120" y="2501327"/>
            <a:ext cx="2549251" cy="2197630"/>
          </a:xfrm>
          <a:prstGeom prst="hexagon">
            <a:avLst>
              <a:gd name="adj" fmla="val 25000"/>
              <a:gd name="vf" fmla="val 115470"/>
            </a:avLst>
          </a:prstGeom>
          <a:solidFill>
            <a:srgbClr val="69B1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44" name="Google Shape;44;p10"/>
          <p:cNvSpPr/>
          <p:nvPr/>
        </p:nvSpPr>
        <p:spPr>
          <a:xfrm rot="5400000">
            <a:off x="6197044" y="2501327"/>
            <a:ext cx="2549251" cy="2197630"/>
          </a:xfrm>
          <a:prstGeom prst="hexagon">
            <a:avLst>
              <a:gd name="adj" fmla="val 25000"/>
              <a:gd name="vf" fmla="val 115470"/>
            </a:avLst>
          </a:prstGeom>
          <a:solidFill>
            <a:srgbClr val="CB37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45" name="Google Shape;45;p10"/>
          <p:cNvSpPr/>
          <p:nvPr/>
        </p:nvSpPr>
        <p:spPr>
          <a:xfrm rot="5400000">
            <a:off x="8779968" y="2501327"/>
            <a:ext cx="2549252" cy="2197631"/>
          </a:xfrm>
          <a:prstGeom prst="hexagon">
            <a:avLst>
              <a:gd name="adj" fmla="val 25000"/>
              <a:gd name="vf" fmla="val 115470"/>
            </a:avLst>
          </a:prstGeom>
          <a:solidFill>
            <a:srgbClr val="2792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46" name="Google Shape;46;p10"/>
          <p:cNvSpPr txBox="1"/>
          <p:nvPr/>
        </p:nvSpPr>
        <p:spPr>
          <a:xfrm>
            <a:off x="1207006" y="3361615"/>
            <a:ext cx="2197631" cy="4770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500" b="1">
                <a:solidFill>
                  <a:schemeClr val="lt1"/>
                </a:solidFill>
                <a:latin typeface="Calibri"/>
                <a:ea typeface="Calibri"/>
                <a:cs typeface="Calibri"/>
                <a:sym typeface="Calibri"/>
              </a:rPr>
              <a:t>LYCEUM-HAVO</a:t>
            </a:r>
            <a:endParaRPr/>
          </a:p>
        </p:txBody>
      </p:sp>
      <p:sp>
        <p:nvSpPr>
          <p:cNvPr id="47" name="Google Shape;47;p10"/>
          <p:cNvSpPr txBox="1"/>
          <p:nvPr/>
        </p:nvSpPr>
        <p:spPr>
          <a:xfrm>
            <a:off x="3789930" y="3361615"/>
            <a:ext cx="2197632" cy="4770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500" b="1">
                <a:solidFill>
                  <a:schemeClr val="lt1"/>
                </a:solidFill>
                <a:latin typeface="Calibri"/>
                <a:ea typeface="Calibri"/>
                <a:cs typeface="Calibri"/>
                <a:sym typeface="Calibri"/>
              </a:rPr>
              <a:t>MAVOPLUS</a:t>
            </a:r>
            <a:endParaRPr/>
          </a:p>
        </p:txBody>
      </p:sp>
      <p:sp>
        <p:nvSpPr>
          <p:cNvPr id="48" name="Google Shape;48;p10"/>
          <p:cNvSpPr txBox="1"/>
          <p:nvPr/>
        </p:nvSpPr>
        <p:spPr>
          <a:xfrm>
            <a:off x="6372854" y="3361615"/>
            <a:ext cx="2197632" cy="4770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500" b="1">
                <a:solidFill>
                  <a:schemeClr val="lt1"/>
                </a:solidFill>
                <a:latin typeface="Calibri"/>
                <a:ea typeface="Calibri"/>
                <a:cs typeface="Calibri"/>
                <a:sym typeface="Calibri"/>
              </a:rPr>
              <a:t>VMBO</a:t>
            </a:r>
            <a:endParaRPr/>
          </a:p>
        </p:txBody>
      </p:sp>
      <p:sp>
        <p:nvSpPr>
          <p:cNvPr id="49" name="Google Shape;49;p10"/>
          <p:cNvSpPr txBox="1"/>
          <p:nvPr/>
        </p:nvSpPr>
        <p:spPr>
          <a:xfrm>
            <a:off x="8955778" y="3361615"/>
            <a:ext cx="2197632" cy="4770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500" b="1">
                <a:solidFill>
                  <a:schemeClr val="lt1"/>
                </a:solidFill>
                <a:latin typeface="Calibri"/>
                <a:ea typeface="Calibri"/>
                <a:cs typeface="Calibri"/>
                <a:sym typeface="Calibri"/>
              </a:rPr>
              <a:t>PRO</a:t>
            </a:r>
            <a:endParaRPr/>
          </a:p>
        </p:txBody>
      </p:sp>
      <p:sp>
        <p:nvSpPr>
          <p:cNvPr id="50" name="Google Shape;50;p10"/>
          <p:cNvSpPr txBox="1"/>
          <p:nvPr/>
        </p:nvSpPr>
        <p:spPr>
          <a:xfrm>
            <a:off x="1074656"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l-NL" sz="1200" b="1">
                <a:solidFill>
                  <a:srgbClr val="F26400"/>
                </a:solidFill>
                <a:latin typeface="Calibri"/>
                <a:ea typeface="Calibri"/>
                <a:cs typeface="Calibri"/>
                <a:sym typeface="Calibri"/>
              </a:rPr>
              <a:t>degoudsewaarden.nl</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ellen">
  <p:cSld name="Tabellen">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1074656" y="535179"/>
            <a:ext cx="10279144" cy="73529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CB3769"/>
              </a:buClr>
              <a:buSzPts val="5000"/>
              <a:buFont typeface="Calibri"/>
              <a:buNone/>
              <a:defRPr sz="5000" b="1" i="0" u="none" strike="noStrike" cap="none">
                <a:solidFill>
                  <a:srgbClr val="CB376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1"/>
          <p:cNvSpPr txBox="1">
            <a:spLocks noGrp="1"/>
          </p:cNvSpPr>
          <p:nvPr>
            <p:ph type="body" idx="1"/>
          </p:nvPr>
        </p:nvSpPr>
        <p:spPr>
          <a:xfrm>
            <a:off x="1074656" y="1282045"/>
            <a:ext cx="10279144" cy="45415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69B1C3"/>
              </a:buClr>
              <a:buSzPts val="3000"/>
              <a:buFont typeface="Arial"/>
              <a:buNone/>
              <a:defRPr sz="3000" b="1" i="0" u="none" strike="noStrike" cap="none">
                <a:solidFill>
                  <a:srgbClr val="69B1C3"/>
                </a:solidFill>
                <a:latin typeface="Calibri"/>
                <a:ea typeface="Calibri"/>
                <a:cs typeface="Calibri"/>
                <a:sym typeface="Calibri"/>
              </a:defRPr>
            </a:lvl1pPr>
            <a:lvl2pPr marL="914400" marR="0" lvl="1" indent="-387350" algn="l" rtl="0">
              <a:lnSpc>
                <a:spcPct val="90000"/>
              </a:lnSpc>
              <a:spcBef>
                <a:spcPts val="500"/>
              </a:spcBef>
              <a:spcAft>
                <a:spcPts val="0"/>
              </a:spcAft>
              <a:buClr>
                <a:srgbClr val="F26400"/>
              </a:buClr>
              <a:buSzPts val="2500"/>
              <a:buFont typeface="Arial"/>
              <a:buChar char="•"/>
              <a:defRPr sz="2500" b="1" i="0" u="none" strike="noStrike" cap="none">
                <a:solidFill>
                  <a:srgbClr val="F2640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454545"/>
              </a:buClr>
              <a:buSzPts val="2000"/>
              <a:buFont typeface="Arial"/>
              <a:buNone/>
              <a:defRPr sz="2000" b="0" i="0" u="none" strike="noStrike" cap="none">
                <a:solidFill>
                  <a:srgbClr val="45454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11"/>
          <p:cNvSpPr txBox="1"/>
          <p:nvPr/>
        </p:nvSpPr>
        <p:spPr>
          <a:xfrm>
            <a:off x="1074656"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l-NL" sz="1200" b="1">
                <a:solidFill>
                  <a:srgbClr val="F26400"/>
                </a:solidFill>
                <a:latin typeface="Calibri"/>
                <a:ea typeface="Calibri"/>
                <a:cs typeface="Calibri"/>
                <a:sym typeface="Calibri"/>
              </a:rPr>
              <a:t>degoudsewaarden.nl</a:t>
            </a:r>
            <a:endParaRPr/>
          </a:p>
        </p:txBody>
      </p:sp>
      <p:grpSp>
        <p:nvGrpSpPr>
          <p:cNvPr id="55" name="Google Shape;55;p11"/>
          <p:cNvGrpSpPr/>
          <p:nvPr/>
        </p:nvGrpSpPr>
        <p:grpSpPr>
          <a:xfrm>
            <a:off x="3138242" y="3149604"/>
            <a:ext cx="1821999" cy="3165854"/>
            <a:chOff x="3138242" y="3149604"/>
            <a:chExt cx="1821999" cy="3165854"/>
          </a:xfrm>
        </p:grpSpPr>
        <p:sp>
          <p:nvSpPr>
            <p:cNvPr id="56" name="Google Shape;56;p11"/>
            <p:cNvSpPr/>
            <p:nvPr/>
          </p:nvSpPr>
          <p:spPr>
            <a:xfrm rot="5400000">
              <a:off x="2466314" y="3821533"/>
              <a:ext cx="3165854" cy="1821995"/>
            </a:xfrm>
            <a:prstGeom prst="hexagon">
              <a:avLst>
                <a:gd name="adj" fmla="val 25000"/>
                <a:gd name="vf" fmla="val 115470"/>
              </a:avLst>
            </a:prstGeom>
            <a:solidFill>
              <a:srgbClr val="69B1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57" name="Google Shape;57;p11"/>
            <p:cNvSpPr/>
            <p:nvPr/>
          </p:nvSpPr>
          <p:spPr>
            <a:xfrm>
              <a:off x="3138242" y="5693664"/>
              <a:ext cx="1821999" cy="609600"/>
            </a:xfrm>
            <a:prstGeom prst="rect">
              <a:avLst/>
            </a:prstGeom>
            <a:solidFill>
              <a:srgbClr val="69B1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69B1C3"/>
                </a:solidFill>
                <a:latin typeface="Calibri"/>
                <a:ea typeface="Calibri"/>
                <a:cs typeface="Calibri"/>
                <a:sym typeface="Calibri"/>
              </a:endParaRPr>
            </a:p>
          </p:txBody>
        </p:sp>
      </p:grpSp>
      <p:grpSp>
        <p:nvGrpSpPr>
          <p:cNvPr id="58" name="Google Shape;58;p11"/>
          <p:cNvGrpSpPr/>
          <p:nvPr/>
        </p:nvGrpSpPr>
        <p:grpSpPr>
          <a:xfrm>
            <a:off x="5202650" y="2291647"/>
            <a:ext cx="1821999" cy="4023809"/>
            <a:chOff x="5202650" y="2291647"/>
            <a:chExt cx="1821999" cy="4023809"/>
          </a:xfrm>
        </p:grpSpPr>
        <p:sp>
          <p:nvSpPr>
            <p:cNvPr id="59" name="Google Shape;59;p11"/>
            <p:cNvSpPr/>
            <p:nvPr/>
          </p:nvSpPr>
          <p:spPr>
            <a:xfrm rot="5400000">
              <a:off x="4101745" y="3392554"/>
              <a:ext cx="4023809" cy="1821995"/>
            </a:xfrm>
            <a:prstGeom prst="hexagon">
              <a:avLst>
                <a:gd name="adj" fmla="val 25000"/>
                <a:gd name="vf" fmla="val 115470"/>
              </a:avLst>
            </a:prstGeom>
            <a:solidFill>
              <a:srgbClr val="CB37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60" name="Google Shape;60;p11"/>
            <p:cNvSpPr/>
            <p:nvPr/>
          </p:nvSpPr>
          <p:spPr>
            <a:xfrm>
              <a:off x="5202650" y="5705856"/>
              <a:ext cx="1821999" cy="609600"/>
            </a:xfrm>
            <a:prstGeom prst="rect">
              <a:avLst/>
            </a:prstGeom>
            <a:solidFill>
              <a:srgbClr val="CB37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69B1C3"/>
                </a:solidFill>
                <a:latin typeface="Calibri"/>
                <a:ea typeface="Calibri"/>
                <a:cs typeface="Calibri"/>
                <a:sym typeface="Calibri"/>
              </a:endParaRPr>
            </a:p>
          </p:txBody>
        </p:sp>
      </p:grpSp>
      <p:grpSp>
        <p:nvGrpSpPr>
          <p:cNvPr id="61" name="Google Shape;61;p11"/>
          <p:cNvGrpSpPr/>
          <p:nvPr/>
        </p:nvGrpSpPr>
        <p:grpSpPr>
          <a:xfrm>
            <a:off x="7279925" y="1873963"/>
            <a:ext cx="1821999" cy="4429303"/>
            <a:chOff x="7279925" y="1873963"/>
            <a:chExt cx="1821999" cy="4429303"/>
          </a:xfrm>
        </p:grpSpPr>
        <p:sp>
          <p:nvSpPr>
            <p:cNvPr id="62" name="Google Shape;62;p11"/>
            <p:cNvSpPr/>
            <p:nvPr/>
          </p:nvSpPr>
          <p:spPr>
            <a:xfrm rot="5400000">
              <a:off x="5976273" y="3177617"/>
              <a:ext cx="4429303" cy="1821996"/>
            </a:xfrm>
            <a:prstGeom prst="hexagon">
              <a:avLst>
                <a:gd name="adj" fmla="val 25000"/>
                <a:gd name="vf" fmla="val 115470"/>
              </a:avLst>
            </a:prstGeom>
            <a:solidFill>
              <a:srgbClr val="2792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63" name="Google Shape;63;p11"/>
            <p:cNvSpPr/>
            <p:nvPr/>
          </p:nvSpPr>
          <p:spPr>
            <a:xfrm>
              <a:off x="7279925" y="5693664"/>
              <a:ext cx="1821999" cy="609600"/>
            </a:xfrm>
            <a:prstGeom prst="rect">
              <a:avLst/>
            </a:prstGeom>
            <a:solidFill>
              <a:srgbClr val="2792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69B1C3"/>
                </a:solidFill>
                <a:latin typeface="Calibri"/>
                <a:ea typeface="Calibri"/>
                <a:cs typeface="Calibri"/>
                <a:sym typeface="Calibri"/>
              </a:endParaRPr>
            </a:p>
          </p:txBody>
        </p:sp>
      </p:grpSp>
      <p:grpSp>
        <p:nvGrpSpPr>
          <p:cNvPr id="64" name="Google Shape;64;p11"/>
          <p:cNvGrpSpPr/>
          <p:nvPr/>
        </p:nvGrpSpPr>
        <p:grpSpPr>
          <a:xfrm>
            <a:off x="1074647" y="2291647"/>
            <a:ext cx="1821999" cy="4023809"/>
            <a:chOff x="1074647" y="2291647"/>
            <a:chExt cx="1821999" cy="4023809"/>
          </a:xfrm>
        </p:grpSpPr>
        <p:sp>
          <p:nvSpPr>
            <p:cNvPr id="65" name="Google Shape;65;p11"/>
            <p:cNvSpPr/>
            <p:nvPr/>
          </p:nvSpPr>
          <p:spPr>
            <a:xfrm rot="5400000">
              <a:off x="-20161" y="3386458"/>
              <a:ext cx="4011617" cy="1821995"/>
            </a:xfrm>
            <a:prstGeom prst="hexagon">
              <a:avLst>
                <a:gd name="adj" fmla="val 25000"/>
                <a:gd name="vf" fmla="val 115470"/>
              </a:avLst>
            </a:prstGeom>
            <a:solidFill>
              <a:srgbClr val="F26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66" name="Google Shape;66;p11"/>
            <p:cNvSpPr/>
            <p:nvPr/>
          </p:nvSpPr>
          <p:spPr>
            <a:xfrm>
              <a:off x="1074647" y="5693664"/>
              <a:ext cx="1821999" cy="621792"/>
            </a:xfrm>
            <a:prstGeom prst="rect">
              <a:avLst/>
            </a:prstGeom>
            <a:solidFill>
              <a:srgbClr val="F26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7" name="Google Shape;67;p11"/>
          <p:cNvSpPr txBox="1"/>
          <p:nvPr/>
        </p:nvSpPr>
        <p:spPr>
          <a:xfrm>
            <a:off x="1074652" y="3157674"/>
            <a:ext cx="1821995"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000">
                <a:solidFill>
                  <a:schemeClr val="lt1"/>
                </a:solidFill>
                <a:latin typeface="Calibri"/>
                <a:ea typeface="Calibri"/>
                <a:cs typeface="Calibri"/>
                <a:sym typeface="Calibri"/>
              </a:rPr>
              <a:t>Leerlingen cijfers schieten de pan uit!</a:t>
            </a:r>
            <a:endParaRPr/>
          </a:p>
        </p:txBody>
      </p:sp>
      <p:sp>
        <p:nvSpPr>
          <p:cNvPr id="68" name="Google Shape;68;p11"/>
          <p:cNvSpPr txBox="1"/>
          <p:nvPr/>
        </p:nvSpPr>
        <p:spPr>
          <a:xfrm>
            <a:off x="3134452" y="3975628"/>
            <a:ext cx="1821995"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000">
                <a:solidFill>
                  <a:schemeClr val="lt1"/>
                </a:solidFill>
                <a:latin typeface="Calibri"/>
                <a:ea typeface="Calibri"/>
                <a:cs typeface="Calibri"/>
                <a:sym typeface="Calibri"/>
              </a:rPr>
              <a:t>Leerlingen cijfers schieten de pan uit!</a:t>
            </a:r>
            <a:endParaRPr/>
          </a:p>
        </p:txBody>
      </p:sp>
      <p:sp>
        <p:nvSpPr>
          <p:cNvPr id="69" name="Google Shape;69;p11"/>
          <p:cNvSpPr txBox="1"/>
          <p:nvPr/>
        </p:nvSpPr>
        <p:spPr>
          <a:xfrm>
            <a:off x="5198862" y="3434673"/>
            <a:ext cx="1821995"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000">
                <a:solidFill>
                  <a:schemeClr val="lt1"/>
                </a:solidFill>
                <a:latin typeface="Calibri"/>
                <a:ea typeface="Calibri"/>
                <a:cs typeface="Calibri"/>
                <a:sym typeface="Calibri"/>
              </a:rPr>
              <a:t>Leerlingen cijfers schieten de pan uit!</a:t>
            </a:r>
            <a:endParaRPr/>
          </a:p>
        </p:txBody>
      </p:sp>
      <p:sp>
        <p:nvSpPr>
          <p:cNvPr id="70" name="Google Shape;70;p11"/>
          <p:cNvSpPr txBox="1"/>
          <p:nvPr/>
        </p:nvSpPr>
        <p:spPr>
          <a:xfrm>
            <a:off x="7263270" y="2973008"/>
            <a:ext cx="1821995"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000">
                <a:solidFill>
                  <a:schemeClr val="lt1"/>
                </a:solidFill>
                <a:latin typeface="Calibri"/>
                <a:ea typeface="Calibri"/>
                <a:cs typeface="Calibri"/>
                <a:sym typeface="Calibri"/>
              </a:rPr>
              <a:t>Leerlingen cijfers schieten de pan uit!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74656" y="546754"/>
            <a:ext cx="10279144" cy="73529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CB3769"/>
              </a:buClr>
              <a:buSzPts val="5000"/>
              <a:buFont typeface="Calibri"/>
              <a:buNone/>
              <a:defRPr sz="5000" b="1" i="0" u="none" strike="noStrike" cap="none">
                <a:solidFill>
                  <a:srgbClr val="CB376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074656" y="1282045"/>
            <a:ext cx="10279144" cy="264893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69B1C3"/>
              </a:buClr>
              <a:buSzPts val="3000"/>
              <a:buFont typeface="Arial"/>
              <a:buNone/>
              <a:defRPr sz="3000" b="1" i="0" u="none" strike="noStrike" cap="none">
                <a:solidFill>
                  <a:srgbClr val="69B1C3"/>
                </a:solidFill>
                <a:latin typeface="Calibri"/>
                <a:ea typeface="Calibri"/>
                <a:cs typeface="Calibri"/>
                <a:sym typeface="Calibri"/>
              </a:defRPr>
            </a:lvl1pPr>
            <a:lvl2pPr marL="914400" marR="0" lvl="1" indent="-387350" algn="l" rtl="0">
              <a:lnSpc>
                <a:spcPct val="90000"/>
              </a:lnSpc>
              <a:spcBef>
                <a:spcPts val="500"/>
              </a:spcBef>
              <a:spcAft>
                <a:spcPts val="0"/>
              </a:spcAft>
              <a:buClr>
                <a:srgbClr val="F26400"/>
              </a:buClr>
              <a:buSzPts val="2500"/>
              <a:buFont typeface="Arial"/>
              <a:buChar char="•"/>
              <a:defRPr sz="2500" b="1" i="0" u="none" strike="noStrike" cap="none">
                <a:solidFill>
                  <a:srgbClr val="F2640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454545"/>
              </a:buClr>
              <a:buSzPts val="2000"/>
              <a:buFont typeface="Arial"/>
              <a:buNone/>
              <a:defRPr sz="2000" b="0" i="0" u="none" strike="noStrike" cap="none">
                <a:solidFill>
                  <a:srgbClr val="45454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www.logicmaze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sp>
        <p:nvSpPr>
          <p:cNvPr id="93" name="Google Shape;93;p16"/>
          <p:cNvSpPr txBox="1"/>
          <p:nvPr/>
        </p:nvSpPr>
        <p:spPr>
          <a:xfrm>
            <a:off x="3656660" y="388581"/>
            <a:ext cx="8535340" cy="471711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5000" b="1" dirty="0">
                <a:solidFill>
                  <a:srgbClr val="CB3769"/>
                </a:solidFill>
                <a:latin typeface="Calibri"/>
                <a:ea typeface="Calibri"/>
                <a:cs typeface="Calibri"/>
                <a:sym typeface="Calibri"/>
              </a:rPr>
              <a:t>Combinatorische speltheorie</a:t>
            </a:r>
          </a:p>
          <a:p>
            <a:pPr marL="0" marR="0" lvl="0" indent="0" algn="ctr" rtl="0">
              <a:spcBef>
                <a:spcPts val="0"/>
              </a:spcBef>
              <a:spcAft>
                <a:spcPts val="0"/>
              </a:spcAft>
              <a:buNone/>
            </a:pPr>
            <a:r>
              <a:rPr lang="nl-NL" sz="2000" b="1" dirty="0">
                <a:solidFill>
                  <a:schemeClr val="tx1"/>
                </a:solidFill>
                <a:latin typeface="Calibri"/>
                <a:cs typeface="Calibri"/>
                <a:sym typeface="Calibri"/>
              </a:rPr>
              <a:t>Peter Ypma</a:t>
            </a:r>
            <a:endParaRPr lang="nl-NL" sz="2000" dirty="0">
              <a:solidFill>
                <a:schemeClr val="tx1"/>
              </a:solidFill>
              <a:latin typeface="Cambria Math" panose="02040503050406030204" pitchFamily="18" charset="0"/>
            </a:endParaRPr>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35D3D32B-9882-6E92-56AB-8D3558B6192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43765" y="1699595"/>
            <a:ext cx="2481446" cy="2370828"/>
          </a:xfrm>
          <a:prstGeom prst="rect">
            <a:avLst/>
          </a:prstGeom>
        </p:spPr>
      </p:pic>
      <p:pic>
        <p:nvPicPr>
          <p:cNvPr id="5" name="Afbeelding 4">
            <a:extLst>
              <a:ext uri="{FF2B5EF4-FFF2-40B4-BE49-F238E27FC236}">
                <a16:creationId xmlns:a16="http://schemas.microsoft.com/office/drawing/2014/main" id="{EB075EF4-2DE4-A249-4C50-7F6565FB1E74}"/>
              </a:ext>
            </a:extLst>
          </p:cNvPr>
          <p:cNvPicPr>
            <a:picLocks noChangeAspect="1"/>
          </p:cNvPicPr>
          <p:nvPr/>
        </p:nvPicPr>
        <p:blipFill>
          <a:blip r:embed="rId4"/>
          <a:stretch>
            <a:fillRect/>
          </a:stretch>
        </p:blipFill>
        <p:spPr>
          <a:xfrm>
            <a:off x="3849264" y="1900641"/>
            <a:ext cx="4127712" cy="1752690"/>
          </a:xfrm>
          <a:prstGeom prst="rect">
            <a:avLst/>
          </a:prstGeom>
        </p:spPr>
      </p:pic>
      <p:pic>
        <p:nvPicPr>
          <p:cNvPr id="10" name="Afbeelding 9">
            <a:extLst>
              <a:ext uri="{FF2B5EF4-FFF2-40B4-BE49-F238E27FC236}">
                <a16:creationId xmlns:a16="http://schemas.microsoft.com/office/drawing/2014/main" id="{1149FB43-37D9-6F7F-4C8A-9BF0133569A1}"/>
              </a:ext>
            </a:extLst>
          </p:cNvPr>
          <p:cNvPicPr>
            <a:picLocks noChangeAspect="1"/>
          </p:cNvPicPr>
          <p:nvPr/>
        </p:nvPicPr>
        <p:blipFill>
          <a:blip r:embed="rId5"/>
          <a:stretch>
            <a:fillRect/>
          </a:stretch>
        </p:blipFill>
        <p:spPr>
          <a:xfrm>
            <a:off x="8353875" y="4976863"/>
            <a:ext cx="3291891" cy="1279078"/>
          </a:xfrm>
          <a:prstGeom prst="rect">
            <a:avLst/>
          </a:prstGeom>
        </p:spPr>
      </p:pic>
      <p:pic>
        <p:nvPicPr>
          <p:cNvPr id="14" name="Picture 52">
            <a:extLst>
              <a:ext uri="{FF2B5EF4-FFF2-40B4-BE49-F238E27FC236}">
                <a16:creationId xmlns:a16="http://schemas.microsoft.com/office/drawing/2014/main" id="{6C91E2F1-342A-568B-1F69-E55D39B66281}"/>
              </a:ext>
            </a:extLst>
          </p:cNvPr>
          <p:cNvPicPr>
            <a:picLocks noChangeAspect="1"/>
          </p:cNvPicPr>
          <p:nvPr/>
        </p:nvPicPr>
        <p:blipFill rotWithShape="1">
          <a:blip r:embed="rId6"/>
          <a:srcRect t="22762" b="4990"/>
          <a:stretch/>
        </p:blipFill>
        <p:spPr bwMode="auto">
          <a:xfrm>
            <a:off x="4275154" y="4570475"/>
            <a:ext cx="2618103" cy="2220686"/>
          </a:xfrm>
          <a:prstGeom prst="rect">
            <a:avLst/>
          </a:prstGeom>
          <a:ln>
            <a:noFill/>
          </a:ln>
          <a:extLst>
            <a:ext uri="{53640926-AAD7-44D8-BBD7-CCE9431645EC}">
              <a14:shadowObscured xmlns:a14="http://schemas.microsoft.com/office/drawing/2010/main"/>
            </a:ext>
          </a:extLst>
        </p:spPr>
      </p:pic>
      <p:sp>
        <p:nvSpPr>
          <p:cNvPr id="15" name="Google Shape;95;p16">
            <a:extLst>
              <a:ext uri="{FF2B5EF4-FFF2-40B4-BE49-F238E27FC236}">
                <a16:creationId xmlns:a16="http://schemas.microsoft.com/office/drawing/2014/main" id="{5D24B914-8DAF-B83E-5AE4-3E40381A0F20}"/>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dirty="0">
                <a:solidFill>
                  <a:schemeClr val="tx1"/>
                </a:solidFill>
                <a:latin typeface="Calibri"/>
                <a:ea typeface="Calibri"/>
                <a:cs typeface="Calibri"/>
                <a:sym typeface="Calibri"/>
              </a:rPr>
              <a:t>Hoe doe ik dit in de klas?</a:t>
            </a:r>
          </a:p>
        </p:txBody>
      </p:sp>
    </p:spTree>
    <p:extLst>
      <p:ext uri="{BB962C8B-B14F-4D97-AF65-F5344CB8AC3E}">
        <p14:creationId xmlns:p14="http://schemas.microsoft.com/office/powerpoint/2010/main" val="17866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217718" y="4651437"/>
            <a:ext cx="12039600" cy="2220686"/>
          </a:xfrm>
          <a:prstGeom prst="rect">
            <a:avLst/>
          </a:prstGeom>
          <a:solidFill>
            <a:schemeClr val="bg1"/>
          </a:solidFill>
        </p:spPr>
        <p:txBody>
          <a:bodyPr wrap="square" rtlCol="0">
            <a:spAutoFit/>
          </a:bodyPr>
          <a:lstStyle/>
          <a:p>
            <a:endParaRPr lang="nl-NL" dirty="0"/>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87;p15">
            <a:extLst>
              <a:ext uri="{FF2B5EF4-FFF2-40B4-BE49-F238E27FC236}">
                <a16:creationId xmlns:a16="http://schemas.microsoft.com/office/drawing/2014/main" id="{586A35C1-5AEC-BE16-99F3-95E5EA490E79}"/>
              </a:ext>
            </a:extLst>
          </p:cNvPr>
          <p:cNvSpPr txBox="1"/>
          <p:nvPr/>
        </p:nvSpPr>
        <p:spPr>
          <a:xfrm>
            <a:off x="3566164" y="525490"/>
            <a:ext cx="8506090" cy="4982681"/>
          </a:xfrm>
          <a:prstGeom prst="rect">
            <a:avLst/>
          </a:prstGeom>
          <a:noFill/>
          <a:ln>
            <a:noFill/>
          </a:ln>
        </p:spPr>
        <p:txBody>
          <a:bodyPr spcFirstLastPara="1" wrap="square" lIns="91425" tIns="45700" rIns="91425" bIns="45700" anchor="t" anchorCtr="0">
            <a:noAutofit/>
          </a:bodyPr>
          <a:lstStyle/>
          <a:p>
            <a:pPr marL="0" marR="0" lvl="0" indent="0" algn="ctr" rtl="0">
              <a:lnSpc>
                <a:spcPct val="85714"/>
              </a:lnSpc>
              <a:spcBef>
                <a:spcPts val="0"/>
              </a:spcBef>
              <a:spcAft>
                <a:spcPts val="0"/>
              </a:spcAft>
              <a:buNone/>
            </a:pPr>
            <a:r>
              <a:rPr lang="nl-NL" sz="6000" b="1" i="0" u="none" strike="noStrike" cap="none" dirty="0">
                <a:solidFill>
                  <a:srgbClr val="CB3769"/>
                </a:solidFill>
                <a:latin typeface="Calibri"/>
                <a:ea typeface="Calibri"/>
                <a:cs typeface="Calibri"/>
                <a:sym typeface="Calibri"/>
              </a:rPr>
              <a:t>Heuristieken</a:t>
            </a:r>
          </a:p>
          <a:p>
            <a:pPr marL="571500" marR="0" lvl="0" indent="-571500" rtl="0">
              <a:lnSpc>
                <a:spcPct val="85714"/>
              </a:lnSpc>
              <a:spcBef>
                <a:spcPts val="0"/>
              </a:spcBef>
              <a:spcAft>
                <a:spcPts val="0"/>
              </a:spcAft>
              <a:buFont typeface="Arial" panose="020B0604020202020204" pitchFamily="34" charset="0"/>
              <a:buChar char="•"/>
            </a:pPr>
            <a:endParaRPr lang="nl-NL" sz="2400" dirty="0">
              <a:solidFill>
                <a:schemeClr val="tx1"/>
              </a:solidFill>
              <a:latin typeface="Calibri"/>
              <a:ea typeface="Calibri"/>
              <a:cs typeface="Calibri"/>
              <a:sym typeface="Calibri"/>
            </a:endParaRPr>
          </a:p>
          <a:p>
            <a:pPr marL="571500" marR="0" lvl="0" indent="-571500" rtl="0">
              <a:lnSpc>
                <a:spcPct val="85714"/>
              </a:lnSpc>
              <a:spcBef>
                <a:spcPts val="0"/>
              </a:spcBef>
              <a:spcAft>
                <a:spcPts val="0"/>
              </a:spcAft>
              <a:buFont typeface="Arial" panose="020B0604020202020204" pitchFamily="34" charset="0"/>
              <a:buChar char="•"/>
            </a:pPr>
            <a:endParaRPr lang="nl-NL" sz="24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8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400" dirty="0">
              <a:solidFill>
                <a:schemeClr val="tx1"/>
              </a:solidFill>
              <a:latin typeface="Calibri"/>
              <a:ea typeface="Calibri"/>
              <a:cs typeface="Calibri"/>
              <a:sym typeface="Calibri"/>
            </a:endParaRPr>
          </a:p>
        </p:txBody>
      </p:sp>
      <p:sp>
        <p:nvSpPr>
          <p:cNvPr id="8" name="Tekstvak 7">
            <a:extLst>
              <a:ext uri="{FF2B5EF4-FFF2-40B4-BE49-F238E27FC236}">
                <a16:creationId xmlns:a16="http://schemas.microsoft.com/office/drawing/2014/main" id="{013A4E37-72EB-6589-4FF5-43F668A92B36}"/>
              </a:ext>
            </a:extLst>
          </p:cNvPr>
          <p:cNvSpPr txBox="1"/>
          <p:nvPr/>
        </p:nvSpPr>
        <p:spPr>
          <a:xfrm>
            <a:off x="3652890" y="1612604"/>
            <a:ext cx="8239745" cy="2677656"/>
          </a:xfrm>
          <a:prstGeom prst="rect">
            <a:avLst/>
          </a:prstGeom>
          <a:noFill/>
        </p:spPr>
        <p:txBody>
          <a:bodyPr wrap="square" rtlCol="0">
            <a:spAutoFit/>
          </a:bodyPr>
          <a:lstStyle/>
          <a:p>
            <a:r>
              <a:rPr lang="nl-NL" sz="2400" dirty="0"/>
              <a:t>Op een krijtbord staat het getal 1. Een zet bestaat eruit het getal op het bord weg te vegen en te vervangen door het dubbele van het getal of door het getal dat één kleiner is. Wat is het minimale aantal zetten dat nodig is om het getal 2023 op het bord te schrijven?</a:t>
            </a:r>
          </a:p>
          <a:p>
            <a:endParaRPr lang="nl-NL" sz="2400" dirty="0"/>
          </a:p>
          <a:p>
            <a:r>
              <a:rPr lang="nl-NL" sz="2400" dirty="0"/>
              <a:t>      </a:t>
            </a:r>
            <a:r>
              <a:rPr lang="nl-NL" sz="2000" dirty="0">
                <a:solidFill>
                  <a:schemeClr val="bg1">
                    <a:lumMod val="50000"/>
                  </a:schemeClr>
                </a:solidFill>
              </a:rPr>
              <a:t>Voorbeeld:</a:t>
            </a:r>
            <a:endParaRPr lang="nl-NL" sz="2400" dirty="0">
              <a:solidFill>
                <a:schemeClr val="bg1">
                  <a:lumMod val="50000"/>
                </a:schemeClr>
              </a:solidFill>
            </a:endParaRPr>
          </a:p>
        </p:txBody>
      </p:sp>
      <p:sp>
        <p:nvSpPr>
          <p:cNvPr id="9" name="Tekstvak 8">
            <a:extLst>
              <a:ext uri="{FF2B5EF4-FFF2-40B4-BE49-F238E27FC236}">
                <a16:creationId xmlns:a16="http://schemas.microsoft.com/office/drawing/2014/main" id="{EC8F3A53-75F2-777A-8D13-ED8E5675E991}"/>
              </a:ext>
            </a:extLst>
          </p:cNvPr>
          <p:cNvSpPr txBox="1"/>
          <p:nvPr/>
        </p:nvSpPr>
        <p:spPr>
          <a:xfrm>
            <a:off x="4299857" y="5079163"/>
            <a:ext cx="609600" cy="461665"/>
          </a:xfrm>
          <a:prstGeom prst="rect">
            <a:avLst/>
          </a:prstGeom>
          <a:noFill/>
        </p:spPr>
        <p:txBody>
          <a:bodyPr wrap="square" rtlCol="0">
            <a:spAutoFit/>
          </a:bodyPr>
          <a:lstStyle/>
          <a:p>
            <a:r>
              <a:rPr lang="nl-NL" sz="2400" dirty="0">
                <a:solidFill>
                  <a:schemeClr val="bg1">
                    <a:lumMod val="50000"/>
                  </a:schemeClr>
                </a:solidFill>
              </a:rPr>
              <a:t>5</a:t>
            </a:r>
          </a:p>
        </p:txBody>
      </p:sp>
      <p:cxnSp>
        <p:nvCxnSpPr>
          <p:cNvPr id="15" name="Rechte verbindingslijn met pijl 14">
            <a:extLst>
              <a:ext uri="{FF2B5EF4-FFF2-40B4-BE49-F238E27FC236}">
                <a16:creationId xmlns:a16="http://schemas.microsoft.com/office/drawing/2014/main" id="{C344E0CF-FFCD-071D-1FCA-2EEE718744D6}"/>
              </a:ext>
            </a:extLst>
          </p:cNvPr>
          <p:cNvCxnSpPr/>
          <p:nvPr/>
        </p:nvCxnSpPr>
        <p:spPr>
          <a:xfrm flipV="1">
            <a:off x="4604657" y="4506686"/>
            <a:ext cx="1251857" cy="696685"/>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6" name="Rechte verbindingslijn met pijl 15">
            <a:extLst>
              <a:ext uri="{FF2B5EF4-FFF2-40B4-BE49-F238E27FC236}">
                <a16:creationId xmlns:a16="http://schemas.microsoft.com/office/drawing/2014/main" id="{CF27DADC-0F91-1309-ACC7-B73028813C22}"/>
              </a:ext>
            </a:extLst>
          </p:cNvPr>
          <p:cNvCxnSpPr>
            <a:cxnSpLocks/>
          </p:cNvCxnSpPr>
          <p:nvPr/>
        </p:nvCxnSpPr>
        <p:spPr>
          <a:xfrm>
            <a:off x="4604657" y="5424124"/>
            <a:ext cx="1078410" cy="626906"/>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8" name="Tekstvak 17">
            <a:extLst>
              <a:ext uri="{FF2B5EF4-FFF2-40B4-BE49-F238E27FC236}">
                <a16:creationId xmlns:a16="http://schemas.microsoft.com/office/drawing/2014/main" id="{3B42DC24-CFD1-67E5-383A-FBD7AA664675}"/>
              </a:ext>
            </a:extLst>
          </p:cNvPr>
          <p:cNvSpPr txBox="1"/>
          <p:nvPr/>
        </p:nvSpPr>
        <p:spPr>
          <a:xfrm>
            <a:off x="5823131" y="4272815"/>
            <a:ext cx="545738" cy="461665"/>
          </a:xfrm>
          <a:prstGeom prst="rect">
            <a:avLst/>
          </a:prstGeom>
          <a:noFill/>
        </p:spPr>
        <p:txBody>
          <a:bodyPr wrap="square" rtlCol="0">
            <a:spAutoFit/>
          </a:bodyPr>
          <a:lstStyle/>
          <a:p>
            <a:r>
              <a:rPr lang="nl-NL" sz="2400" dirty="0">
                <a:solidFill>
                  <a:schemeClr val="bg1">
                    <a:lumMod val="50000"/>
                  </a:schemeClr>
                </a:solidFill>
              </a:rPr>
              <a:t>10</a:t>
            </a:r>
          </a:p>
        </p:txBody>
      </p:sp>
      <p:sp>
        <p:nvSpPr>
          <p:cNvPr id="19" name="Tekstvak 18">
            <a:extLst>
              <a:ext uri="{FF2B5EF4-FFF2-40B4-BE49-F238E27FC236}">
                <a16:creationId xmlns:a16="http://schemas.microsoft.com/office/drawing/2014/main" id="{9A21F6BB-0F43-9CE0-0C5B-5C82F9B57AB1}"/>
              </a:ext>
            </a:extLst>
          </p:cNvPr>
          <p:cNvSpPr txBox="1"/>
          <p:nvPr/>
        </p:nvSpPr>
        <p:spPr>
          <a:xfrm>
            <a:off x="5729512" y="5865973"/>
            <a:ext cx="545738" cy="461665"/>
          </a:xfrm>
          <a:prstGeom prst="rect">
            <a:avLst/>
          </a:prstGeom>
          <a:noFill/>
        </p:spPr>
        <p:txBody>
          <a:bodyPr wrap="square" rtlCol="0">
            <a:spAutoFit/>
          </a:bodyPr>
          <a:lstStyle/>
          <a:p>
            <a:r>
              <a:rPr lang="nl-NL" sz="2400" dirty="0">
                <a:solidFill>
                  <a:schemeClr val="bg1">
                    <a:lumMod val="50000"/>
                  </a:schemeClr>
                </a:solidFill>
              </a:rPr>
              <a:t>4</a:t>
            </a:r>
          </a:p>
        </p:txBody>
      </p:sp>
      <p:sp>
        <p:nvSpPr>
          <p:cNvPr id="20" name="Google Shape;95;p16">
            <a:extLst>
              <a:ext uri="{FF2B5EF4-FFF2-40B4-BE49-F238E27FC236}">
                <a16:creationId xmlns:a16="http://schemas.microsoft.com/office/drawing/2014/main" id="{BCA584CB-C7A0-D34C-F6A1-0BEC9E7A4FFA}"/>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b="1" dirty="0">
                <a:solidFill>
                  <a:srgbClr val="CB3769"/>
                </a:solidFill>
                <a:latin typeface="Calibri"/>
                <a:ea typeface="Calibri"/>
                <a:cs typeface="Calibri"/>
                <a:sym typeface="Calibri"/>
              </a:rPr>
              <a:t>Hoe doe ik dit in de klas?</a:t>
            </a:r>
          </a:p>
        </p:txBody>
      </p:sp>
    </p:spTree>
    <p:extLst>
      <p:ext uri="{BB962C8B-B14F-4D97-AF65-F5344CB8AC3E}">
        <p14:creationId xmlns:p14="http://schemas.microsoft.com/office/powerpoint/2010/main" val="404774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217718" y="4651437"/>
            <a:ext cx="12039600" cy="2220686"/>
          </a:xfrm>
          <a:prstGeom prst="rect">
            <a:avLst/>
          </a:prstGeom>
          <a:solidFill>
            <a:schemeClr val="bg1"/>
          </a:solidFill>
        </p:spPr>
        <p:txBody>
          <a:bodyPr wrap="square" rtlCol="0">
            <a:spAutoFit/>
          </a:bodyPr>
          <a:lstStyle/>
          <a:p>
            <a:endParaRPr lang="nl-NL" dirty="0"/>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87;p15">
            <a:extLst>
              <a:ext uri="{FF2B5EF4-FFF2-40B4-BE49-F238E27FC236}">
                <a16:creationId xmlns:a16="http://schemas.microsoft.com/office/drawing/2014/main" id="{586A35C1-5AEC-BE16-99F3-95E5EA490E79}"/>
              </a:ext>
            </a:extLst>
          </p:cNvPr>
          <p:cNvSpPr txBox="1"/>
          <p:nvPr/>
        </p:nvSpPr>
        <p:spPr>
          <a:xfrm>
            <a:off x="3566164" y="525490"/>
            <a:ext cx="8506090" cy="4982681"/>
          </a:xfrm>
          <a:prstGeom prst="rect">
            <a:avLst/>
          </a:prstGeom>
          <a:noFill/>
          <a:ln>
            <a:noFill/>
          </a:ln>
        </p:spPr>
        <p:txBody>
          <a:bodyPr spcFirstLastPara="1" wrap="square" lIns="91425" tIns="45700" rIns="91425" bIns="45700" anchor="t" anchorCtr="0">
            <a:noAutofit/>
          </a:bodyPr>
          <a:lstStyle/>
          <a:p>
            <a:pPr marL="0" marR="0" lvl="0" indent="0" algn="ctr" rtl="0">
              <a:lnSpc>
                <a:spcPct val="85714"/>
              </a:lnSpc>
              <a:spcBef>
                <a:spcPts val="0"/>
              </a:spcBef>
              <a:spcAft>
                <a:spcPts val="0"/>
              </a:spcAft>
              <a:buNone/>
            </a:pPr>
            <a:r>
              <a:rPr lang="nl-NL" sz="6000" b="1" i="0" u="none" strike="noStrike" cap="none" dirty="0">
                <a:solidFill>
                  <a:srgbClr val="CB3769"/>
                </a:solidFill>
                <a:latin typeface="Calibri"/>
                <a:ea typeface="Calibri"/>
                <a:cs typeface="Calibri"/>
                <a:sym typeface="Calibri"/>
              </a:rPr>
              <a:t>Van einde naar begin</a:t>
            </a:r>
          </a:p>
          <a:p>
            <a:pPr marL="571500" marR="0" lvl="0" indent="-571500" rtl="0">
              <a:lnSpc>
                <a:spcPct val="85714"/>
              </a:lnSpc>
              <a:spcBef>
                <a:spcPts val="0"/>
              </a:spcBef>
              <a:spcAft>
                <a:spcPts val="0"/>
              </a:spcAft>
              <a:buFont typeface="Arial" panose="020B0604020202020204" pitchFamily="34" charset="0"/>
              <a:buChar char="•"/>
            </a:pPr>
            <a:endParaRPr lang="nl-NL" sz="2400" dirty="0">
              <a:solidFill>
                <a:schemeClr val="tx1"/>
              </a:solidFill>
              <a:latin typeface="Calibri"/>
              <a:ea typeface="Calibri"/>
              <a:cs typeface="Calibri"/>
              <a:sym typeface="Calibri"/>
            </a:endParaRPr>
          </a:p>
          <a:p>
            <a:pPr marL="571500" marR="0" lvl="0" indent="-571500" rtl="0">
              <a:lnSpc>
                <a:spcPct val="85714"/>
              </a:lnSpc>
              <a:spcBef>
                <a:spcPts val="0"/>
              </a:spcBef>
              <a:spcAft>
                <a:spcPts val="0"/>
              </a:spcAft>
              <a:buFont typeface="Arial" panose="020B0604020202020204" pitchFamily="34" charset="0"/>
              <a:buChar char="•"/>
            </a:pPr>
            <a:endParaRPr lang="nl-NL" sz="24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8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400" dirty="0">
              <a:solidFill>
                <a:schemeClr val="tx1"/>
              </a:solidFill>
              <a:latin typeface="Calibri"/>
              <a:ea typeface="Calibri"/>
              <a:cs typeface="Calibri"/>
              <a:sym typeface="Calibri"/>
            </a:endParaRPr>
          </a:p>
        </p:txBody>
      </p:sp>
      <p:sp>
        <p:nvSpPr>
          <p:cNvPr id="8" name="Tekstvak 7">
            <a:extLst>
              <a:ext uri="{FF2B5EF4-FFF2-40B4-BE49-F238E27FC236}">
                <a16:creationId xmlns:a16="http://schemas.microsoft.com/office/drawing/2014/main" id="{013A4E37-72EB-6589-4FF5-43F668A92B36}"/>
              </a:ext>
            </a:extLst>
          </p:cNvPr>
          <p:cNvSpPr txBox="1"/>
          <p:nvPr/>
        </p:nvSpPr>
        <p:spPr>
          <a:xfrm>
            <a:off x="3652890" y="1612604"/>
            <a:ext cx="8239745" cy="2677656"/>
          </a:xfrm>
          <a:prstGeom prst="rect">
            <a:avLst/>
          </a:prstGeom>
          <a:noFill/>
        </p:spPr>
        <p:txBody>
          <a:bodyPr wrap="square" rtlCol="0">
            <a:spAutoFit/>
          </a:bodyPr>
          <a:lstStyle/>
          <a:p>
            <a:r>
              <a:rPr lang="nl-NL" sz="2400" dirty="0"/>
              <a:t>Op een krijtbord staat het getal 1. Een zet bestaat eruit het getal op het bord weg te vegen en te vervangen door het dubbele van het getal of door het getal dat één kleiner is. Wat is het minimale aantal zetten dat nodig is om het getal 2023 op het bord te schrijven?</a:t>
            </a:r>
          </a:p>
          <a:p>
            <a:endParaRPr lang="nl-NL" sz="2400" dirty="0"/>
          </a:p>
          <a:p>
            <a:r>
              <a:rPr lang="nl-NL" sz="2400" dirty="0"/>
              <a:t>      </a:t>
            </a:r>
            <a:endParaRPr lang="nl-NL" sz="2400" dirty="0">
              <a:solidFill>
                <a:schemeClr val="bg1">
                  <a:lumMod val="50000"/>
                </a:schemeClr>
              </a:solidFill>
            </a:endParaRPr>
          </a:p>
        </p:txBody>
      </p:sp>
      <p:sp>
        <p:nvSpPr>
          <p:cNvPr id="3" name="Tekstvak 2">
            <a:extLst>
              <a:ext uri="{FF2B5EF4-FFF2-40B4-BE49-F238E27FC236}">
                <a16:creationId xmlns:a16="http://schemas.microsoft.com/office/drawing/2014/main" id="{5D8DFC9D-2ABA-6F98-B35E-0813CE1837B6}"/>
              </a:ext>
            </a:extLst>
          </p:cNvPr>
          <p:cNvSpPr txBox="1"/>
          <p:nvPr/>
        </p:nvSpPr>
        <p:spPr>
          <a:xfrm>
            <a:off x="9731830" y="6032137"/>
            <a:ext cx="751114" cy="400110"/>
          </a:xfrm>
          <a:prstGeom prst="rect">
            <a:avLst/>
          </a:prstGeom>
          <a:noFill/>
        </p:spPr>
        <p:txBody>
          <a:bodyPr wrap="square" rtlCol="0">
            <a:spAutoFit/>
          </a:bodyPr>
          <a:lstStyle/>
          <a:p>
            <a:r>
              <a:rPr lang="nl-NL" sz="2000" dirty="0"/>
              <a:t>2023</a:t>
            </a:r>
          </a:p>
        </p:txBody>
      </p:sp>
      <p:sp>
        <p:nvSpPr>
          <p:cNvPr id="4" name="Tekstvak 3">
            <a:extLst>
              <a:ext uri="{FF2B5EF4-FFF2-40B4-BE49-F238E27FC236}">
                <a16:creationId xmlns:a16="http://schemas.microsoft.com/office/drawing/2014/main" id="{BD94EABB-B591-26AD-FA4C-C97F7EAF3B44}"/>
              </a:ext>
            </a:extLst>
          </p:cNvPr>
          <p:cNvSpPr txBox="1"/>
          <p:nvPr/>
        </p:nvSpPr>
        <p:spPr>
          <a:xfrm>
            <a:off x="8665030" y="6032137"/>
            <a:ext cx="751114" cy="400110"/>
          </a:xfrm>
          <a:prstGeom prst="rect">
            <a:avLst/>
          </a:prstGeom>
          <a:noFill/>
        </p:spPr>
        <p:txBody>
          <a:bodyPr wrap="square" rtlCol="0">
            <a:spAutoFit/>
          </a:bodyPr>
          <a:lstStyle/>
          <a:p>
            <a:r>
              <a:rPr lang="nl-NL" sz="2000" dirty="0"/>
              <a:t>2024</a:t>
            </a:r>
          </a:p>
        </p:txBody>
      </p:sp>
      <p:sp>
        <p:nvSpPr>
          <p:cNvPr id="5" name="Tekstvak 4">
            <a:extLst>
              <a:ext uri="{FF2B5EF4-FFF2-40B4-BE49-F238E27FC236}">
                <a16:creationId xmlns:a16="http://schemas.microsoft.com/office/drawing/2014/main" id="{65519BA5-E5EA-4CB7-9657-0FB943C4E400}"/>
              </a:ext>
            </a:extLst>
          </p:cNvPr>
          <p:cNvSpPr txBox="1"/>
          <p:nvPr/>
        </p:nvSpPr>
        <p:spPr>
          <a:xfrm>
            <a:off x="7581899" y="5999520"/>
            <a:ext cx="751114" cy="400110"/>
          </a:xfrm>
          <a:prstGeom prst="rect">
            <a:avLst/>
          </a:prstGeom>
          <a:noFill/>
        </p:spPr>
        <p:txBody>
          <a:bodyPr wrap="square" rtlCol="0">
            <a:spAutoFit/>
          </a:bodyPr>
          <a:lstStyle/>
          <a:p>
            <a:r>
              <a:rPr lang="nl-NL" sz="2000" dirty="0"/>
              <a:t>1012</a:t>
            </a:r>
          </a:p>
        </p:txBody>
      </p:sp>
      <p:sp>
        <p:nvSpPr>
          <p:cNvPr id="6" name="Tekstvak 5">
            <a:extLst>
              <a:ext uri="{FF2B5EF4-FFF2-40B4-BE49-F238E27FC236}">
                <a16:creationId xmlns:a16="http://schemas.microsoft.com/office/drawing/2014/main" id="{5C6BBE34-FFD8-A815-D0F8-B4281967AEB3}"/>
              </a:ext>
            </a:extLst>
          </p:cNvPr>
          <p:cNvSpPr txBox="1"/>
          <p:nvPr/>
        </p:nvSpPr>
        <p:spPr>
          <a:xfrm>
            <a:off x="6515099" y="5999520"/>
            <a:ext cx="751114" cy="400110"/>
          </a:xfrm>
          <a:prstGeom prst="rect">
            <a:avLst/>
          </a:prstGeom>
          <a:noFill/>
        </p:spPr>
        <p:txBody>
          <a:bodyPr wrap="square" rtlCol="0">
            <a:spAutoFit/>
          </a:bodyPr>
          <a:lstStyle/>
          <a:p>
            <a:r>
              <a:rPr lang="nl-NL" sz="2000" dirty="0"/>
              <a:t>506</a:t>
            </a:r>
          </a:p>
        </p:txBody>
      </p:sp>
      <p:sp>
        <p:nvSpPr>
          <p:cNvPr id="10" name="Tekstvak 9">
            <a:extLst>
              <a:ext uri="{FF2B5EF4-FFF2-40B4-BE49-F238E27FC236}">
                <a16:creationId xmlns:a16="http://schemas.microsoft.com/office/drawing/2014/main" id="{678203F4-6951-C9D2-1169-BE1326EBEE3B}"/>
              </a:ext>
            </a:extLst>
          </p:cNvPr>
          <p:cNvSpPr txBox="1"/>
          <p:nvPr/>
        </p:nvSpPr>
        <p:spPr>
          <a:xfrm>
            <a:off x="5611949" y="5988594"/>
            <a:ext cx="751114" cy="400110"/>
          </a:xfrm>
          <a:prstGeom prst="rect">
            <a:avLst/>
          </a:prstGeom>
          <a:noFill/>
        </p:spPr>
        <p:txBody>
          <a:bodyPr wrap="square" rtlCol="0">
            <a:spAutoFit/>
          </a:bodyPr>
          <a:lstStyle/>
          <a:p>
            <a:r>
              <a:rPr lang="nl-NL" sz="2000" dirty="0"/>
              <a:t>253</a:t>
            </a:r>
          </a:p>
        </p:txBody>
      </p:sp>
      <p:sp>
        <p:nvSpPr>
          <p:cNvPr id="12" name="Tekstvak 11">
            <a:extLst>
              <a:ext uri="{FF2B5EF4-FFF2-40B4-BE49-F238E27FC236}">
                <a16:creationId xmlns:a16="http://schemas.microsoft.com/office/drawing/2014/main" id="{7DD71550-9DBC-370B-D2D0-342C9C6ACEC8}"/>
              </a:ext>
            </a:extLst>
          </p:cNvPr>
          <p:cNvSpPr txBox="1"/>
          <p:nvPr/>
        </p:nvSpPr>
        <p:spPr>
          <a:xfrm>
            <a:off x="4610102" y="5999520"/>
            <a:ext cx="751114" cy="400110"/>
          </a:xfrm>
          <a:prstGeom prst="rect">
            <a:avLst/>
          </a:prstGeom>
          <a:noFill/>
        </p:spPr>
        <p:txBody>
          <a:bodyPr wrap="square" rtlCol="0">
            <a:spAutoFit/>
          </a:bodyPr>
          <a:lstStyle/>
          <a:p>
            <a:r>
              <a:rPr lang="nl-NL" sz="2000" dirty="0"/>
              <a:t>254</a:t>
            </a:r>
          </a:p>
        </p:txBody>
      </p:sp>
      <p:sp>
        <p:nvSpPr>
          <p:cNvPr id="13" name="Tekstvak 12">
            <a:extLst>
              <a:ext uri="{FF2B5EF4-FFF2-40B4-BE49-F238E27FC236}">
                <a16:creationId xmlns:a16="http://schemas.microsoft.com/office/drawing/2014/main" id="{FD680789-8803-6140-C64B-C80709509124}"/>
              </a:ext>
            </a:extLst>
          </p:cNvPr>
          <p:cNvSpPr txBox="1"/>
          <p:nvPr/>
        </p:nvSpPr>
        <p:spPr>
          <a:xfrm>
            <a:off x="4605021" y="5153680"/>
            <a:ext cx="751114" cy="400110"/>
          </a:xfrm>
          <a:prstGeom prst="rect">
            <a:avLst/>
          </a:prstGeom>
          <a:noFill/>
        </p:spPr>
        <p:txBody>
          <a:bodyPr wrap="square" rtlCol="0">
            <a:spAutoFit/>
          </a:bodyPr>
          <a:lstStyle/>
          <a:p>
            <a:r>
              <a:rPr lang="nl-NL" sz="2000" dirty="0"/>
              <a:t>127</a:t>
            </a:r>
          </a:p>
        </p:txBody>
      </p:sp>
      <p:sp>
        <p:nvSpPr>
          <p:cNvPr id="17" name="Tekstvak 16">
            <a:extLst>
              <a:ext uri="{FF2B5EF4-FFF2-40B4-BE49-F238E27FC236}">
                <a16:creationId xmlns:a16="http://schemas.microsoft.com/office/drawing/2014/main" id="{1D91B44E-8230-0FB5-DEC7-90A86DBC8C2E}"/>
              </a:ext>
            </a:extLst>
          </p:cNvPr>
          <p:cNvSpPr txBox="1"/>
          <p:nvPr/>
        </p:nvSpPr>
        <p:spPr>
          <a:xfrm>
            <a:off x="5568773" y="5148217"/>
            <a:ext cx="751114" cy="400110"/>
          </a:xfrm>
          <a:prstGeom prst="rect">
            <a:avLst/>
          </a:prstGeom>
          <a:noFill/>
        </p:spPr>
        <p:txBody>
          <a:bodyPr wrap="square" rtlCol="0">
            <a:spAutoFit/>
          </a:bodyPr>
          <a:lstStyle/>
          <a:p>
            <a:r>
              <a:rPr lang="nl-NL" sz="2000" dirty="0"/>
              <a:t>128</a:t>
            </a:r>
          </a:p>
        </p:txBody>
      </p:sp>
      <p:sp>
        <p:nvSpPr>
          <p:cNvPr id="20" name="Tekstvak 19">
            <a:extLst>
              <a:ext uri="{FF2B5EF4-FFF2-40B4-BE49-F238E27FC236}">
                <a16:creationId xmlns:a16="http://schemas.microsoft.com/office/drawing/2014/main" id="{D6090D32-27AE-EF2E-2315-EA839178AE75}"/>
              </a:ext>
            </a:extLst>
          </p:cNvPr>
          <p:cNvSpPr txBox="1"/>
          <p:nvPr/>
        </p:nvSpPr>
        <p:spPr>
          <a:xfrm>
            <a:off x="6466480" y="5153680"/>
            <a:ext cx="751114" cy="400110"/>
          </a:xfrm>
          <a:prstGeom prst="rect">
            <a:avLst/>
          </a:prstGeom>
          <a:noFill/>
        </p:spPr>
        <p:txBody>
          <a:bodyPr wrap="square" rtlCol="0">
            <a:spAutoFit/>
          </a:bodyPr>
          <a:lstStyle/>
          <a:p>
            <a:r>
              <a:rPr lang="nl-NL" sz="2000" dirty="0"/>
              <a:t>64</a:t>
            </a:r>
          </a:p>
        </p:txBody>
      </p:sp>
      <p:sp>
        <p:nvSpPr>
          <p:cNvPr id="21" name="Tekstvak 20">
            <a:extLst>
              <a:ext uri="{FF2B5EF4-FFF2-40B4-BE49-F238E27FC236}">
                <a16:creationId xmlns:a16="http://schemas.microsoft.com/office/drawing/2014/main" id="{83FA7820-37DA-ACD7-0543-450B45B310DD}"/>
              </a:ext>
            </a:extLst>
          </p:cNvPr>
          <p:cNvSpPr txBox="1"/>
          <p:nvPr/>
        </p:nvSpPr>
        <p:spPr>
          <a:xfrm>
            <a:off x="7358744" y="5153680"/>
            <a:ext cx="751114" cy="400110"/>
          </a:xfrm>
          <a:prstGeom prst="rect">
            <a:avLst/>
          </a:prstGeom>
          <a:noFill/>
        </p:spPr>
        <p:txBody>
          <a:bodyPr wrap="square" rtlCol="0">
            <a:spAutoFit/>
          </a:bodyPr>
          <a:lstStyle/>
          <a:p>
            <a:r>
              <a:rPr lang="nl-NL" sz="2000" dirty="0"/>
              <a:t>32</a:t>
            </a:r>
          </a:p>
        </p:txBody>
      </p:sp>
      <p:sp>
        <p:nvSpPr>
          <p:cNvPr id="22" name="Tekstvak 21">
            <a:extLst>
              <a:ext uri="{FF2B5EF4-FFF2-40B4-BE49-F238E27FC236}">
                <a16:creationId xmlns:a16="http://schemas.microsoft.com/office/drawing/2014/main" id="{5B13C66E-2B99-6E24-7CE0-13DE4BDA8A18}"/>
              </a:ext>
            </a:extLst>
          </p:cNvPr>
          <p:cNvSpPr txBox="1"/>
          <p:nvPr/>
        </p:nvSpPr>
        <p:spPr>
          <a:xfrm>
            <a:off x="8302323" y="5144252"/>
            <a:ext cx="751114" cy="400110"/>
          </a:xfrm>
          <a:prstGeom prst="rect">
            <a:avLst/>
          </a:prstGeom>
          <a:noFill/>
        </p:spPr>
        <p:txBody>
          <a:bodyPr wrap="square" rtlCol="0">
            <a:spAutoFit/>
          </a:bodyPr>
          <a:lstStyle/>
          <a:p>
            <a:r>
              <a:rPr lang="nl-NL" sz="2000" dirty="0"/>
              <a:t>16</a:t>
            </a:r>
          </a:p>
        </p:txBody>
      </p:sp>
      <p:sp>
        <p:nvSpPr>
          <p:cNvPr id="23" name="Tekstvak 22">
            <a:extLst>
              <a:ext uri="{FF2B5EF4-FFF2-40B4-BE49-F238E27FC236}">
                <a16:creationId xmlns:a16="http://schemas.microsoft.com/office/drawing/2014/main" id="{5C98FC70-E31C-81D7-45E0-74C0FE56960A}"/>
              </a:ext>
            </a:extLst>
          </p:cNvPr>
          <p:cNvSpPr txBox="1"/>
          <p:nvPr/>
        </p:nvSpPr>
        <p:spPr>
          <a:xfrm>
            <a:off x="9105904" y="5155547"/>
            <a:ext cx="751114" cy="400110"/>
          </a:xfrm>
          <a:prstGeom prst="rect">
            <a:avLst/>
          </a:prstGeom>
          <a:noFill/>
        </p:spPr>
        <p:txBody>
          <a:bodyPr wrap="square" rtlCol="0">
            <a:spAutoFit/>
          </a:bodyPr>
          <a:lstStyle/>
          <a:p>
            <a:r>
              <a:rPr lang="nl-NL" sz="2000" dirty="0"/>
              <a:t>8</a:t>
            </a:r>
          </a:p>
        </p:txBody>
      </p:sp>
      <p:sp>
        <p:nvSpPr>
          <p:cNvPr id="24" name="Tekstvak 23">
            <a:extLst>
              <a:ext uri="{FF2B5EF4-FFF2-40B4-BE49-F238E27FC236}">
                <a16:creationId xmlns:a16="http://schemas.microsoft.com/office/drawing/2014/main" id="{062D5087-2005-0353-44EB-FB409B5D12B0}"/>
              </a:ext>
            </a:extLst>
          </p:cNvPr>
          <p:cNvSpPr txBox="1"/>
          <p:nvPr/>
        </p:nvSpPr>
        <p:spPr>
          <a:xfrm>
            <a:off x="9684812" y="5158784"/>
            <a:ext cx="751114" cy="400110"/>
          </a:xfrm>
          <a:prstGeom prst="rect">
            <a:avLst/>
          </a:prstGeom>
          <a:noFill/>
        </p:spPr>
        <p:txBody>
          <a:bodyPr wrap="square" rtlCol="0">
            <a:spAutoFit/>
          </a:bodyPr>
          <a:lstStyle/>
          <a:p>
            <a:r>
              <a:rPr lang="nl-NL" sz="2000" dirty="0"/>
              <a:t>4</a:t>
            </a:r>
          </a:p>
        </p:txBody>
      </p:sp>
      <p:sp>
        <p:nvSpPr>
          <p:cNvPr id="25" name="Tekstvak 24">
            <a:extLst>
              <a:ext uri="{FF2B5EF4-FFF2-40B4-BE49-F238E27FC236}">
                <a16:creationId xmlns:a16="http://schemas.microsoft.com/office/drawing/2014/main" id="{D3FDF432-BE2F-C4D3-1CA7-BE7330C8EFE7}"/>
              </a:ext>
            </a:extLst>
          </p:cNvPr>
          <p:cNvSpPr txBox="1"/>
          <p:nvPr/>
        </p:nvSpPr>
        <p:spPr>
          <a:xfrm>
            <a:off x="10274606" y="5162021"/>
            <a:ext cx="751114" cy="400110"/>
          </a:xfrm>
          <a:prstGeom prst="rect">
            <a:avLst/>
          </a:prstGeom>
          <a:noFill/>
        </p:spPr>
        <p:txBody>
          <a:bodyPr wrap="square" rtlCol="0">
            <a:spAutoFit/>
          </a:bodyPr>
          <a:lstStyle/>
          <a:p>
            <a:r>
              <a:rPr lang="nl-NL" sz="2000" dirty="0"/>
              <a:t>2</a:t>
            </a:r>
          </a:p>
        </p:txBody>
      </p:sp>
      <p:sp>
        <p:nvSpPr>
          <p:cNvPr id="26" name="Tekstvak 25">
            <a:extLst>
              <a:ext uri="{FF2B5EF4-FFF2-40B4-BE49-F238E27FC236}">
                <a16:creationId xmlns:a16="http://schemas.microsoft.com/office/drawing/2014/main" id="{A6C111B1-4B80-A800-978A-FAB3C8EC17CF}"/>
              </a:ext>
            </a:extLst>
          </p:cNvPr>
          <p:cNvSpPr txBox="1"/>
          <p:nvPr/>
        </p:nvSpPr>
        <p:spPr>
          <a:xfrm>
            <a:off x="10953002" y="5161545"/>
            <a:ext cx="751114" cy="400110"/>
          </a:xfrm>
          <a:prstGeom prst="rect">
            <a:avLst/>
          </a:prstGeom>
          <a:noFill/>
        </p:spPr>
        <p:txBody>
          <a:bodyPr wrap="square" rtlCol="0">
            <a:spAutoFit/>
          </a:bodyPr>
          <a:lstStyle/>
          <a:p>
            <a:r>
              <a:rPr lang="nl-NL" sz="2000" dirty="0"/>
              <a:t>1</a:t>
            </a:r>
          </a:p>
        </p:txBody>
      </p:sp>
      <p:cxnSp>
        <p:nvCxnSpPr>
          <p:cNvPr id="28" name="Rechte verbindingslijn met pijl 27">
            <a:extLst>
              <a:ext uri="{FF2B5EF4-FFF2-40B4-BE49-F238E27FC236}">
                <a16:creationId xmlns:a16="http://schemas.microsoft.com/office/drawing/2014/main" id="{5EFE6925-629C-336A-0C7B-25ADA645B47A}"/>
              </a:ext>
            </a:extLst>
          </p:cNvPr>
          <p:cNvCxnSpPr>
            <a:stCxn id="4" idx="3"/>
            <a:endCxn id="3" idx="1"/>
          </p:cNvCxnSpPr>
          <p:nvPr/>
        </p:nvCxnSpPr>
        <p:spPr>
          <a:xfrm>
            <a:off x="9416144" y="6232192"/>
            <a:ext cx="3156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91B806BC-307D-5DED-221C-1062FD57305E}"/>
              </a:ext>
            </a:extLst>
          </p:cNvPr>
          <p:cNvCxnSpPr/>
          <p:nvPr/>
        </p:nvCxnSpPr>
        <p:spPr>
          <a:xfrm>
            <a:off x="8327573" y="6232192"/>
            <a:ext cx="3156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24684C30-7362-92F7-3455-23994E2E2853}"/>
              </a:ext>
            </a:extLst>
          </p:cNvPr>
          <p:cNvCxnSpPr/>
          <p:nvPr/>
        </p:nvCxnSpPr>
        <p:spPr>
          <a:xfrm>
            <a:off x="7173693" y="6210419"/>
            <a:ext cx="3156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17A03500-1B13-E6F8-F90E-EEA251AE0EC5}"/>
              </a:ext>
            </a:extLst>
          </p:cNvPr>
          <p:cNvCxnSpPr/>
          <p:nvPr/>
        </p:nvCxnSpPr>
        <p:spPr>
          <a:xfrm>
            <a:off x="6172204" y="6221305"/>
            <a:ext cx="3156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BDD35903-71E0-1839-AAFB-241E892B12BB}"/>
              </a:ext>
            </a:extLst>
          </p:cNvPr>
          <p:cNvCxnSpPr/>
          <p:nvPr/>
        </p:nvCxnSpPr>
        <p:spPr>
          <a:xfrm>
            <a:off x="5225148" y="6221305"/>
            <a:ext cx="3156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C4FDEF65-71B9-8F71-00F6-A96D323A9F39}"/>
              </a:ext>
            </a:extLst>
          </p:cNvPr>
          <p:cNvCxnSpPr>
            <a:cxnSpLocks/>
          </p:cNvCxnSpPr>
          <p:nvPr/>
        </p:nvCxnSpPr>
        <p:spPr>
          <a:xfrm flipH="1">
            <a:off x="5236032" y="5350450"/>
            <a:ext cx="315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7CC0DF14-A60D-1B15-8826-F7660C760418}"/>
              </a:ext>
            </a:extLst>
          </p:cNvPr>
          <p:cNvCxnSpPr>
            <a:cxnSpLocks/>
          </p:cNvCxnSpPr>
          <p:nvPr/>
        </p:nvCxnSpPr>
        <p:spPr>
          <a:xfrm flipH="1">
            <a:off x="6139548" y="5350452"/>
            <a:ext cx="315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B14BE0B3-0881-51CC-363B-13BDE1A574E0}"/>
              </a:ext>
            </a:extLst>
          </p:cNvPr>
          <p:cNvCxnSpPr>
            <a:cxnSpLocks/>
          </p:cNvCxnSpPr>
          <p:nvPr/>
        </p:nvCxnSpPr>
        <p:spPr>
          <a:xfrm flipH="1">
            <a:off x="6988630" y="5350448"/>
            <a:ext cx="315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a:extLst>
              <a:ext uri="{FF2B5EF4-FFF2-40B4-BE49-F238E27FC236}">
                <a16:creationId xmlns:a16="http://schemas.microsoft.com/office/drawing/2014/main" id="{D542D7D1-5970-A489-C119-07E2A0A8B774}"/>
              </a:ext>
            </a:extLst>
          </p:cNvPr>
          <p:cNvCxnSpPr>
            <a:cxnSpLocks/>
          </p:cNvCxnSpPr>
          <p:nvPr/>
        </p:nvCxnSpPr>
        <p:spPr>
          <a:xfrm flipH="1">
            <a:off x="7913916" y="5350447"/>
            <a:ext cx="315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447F9C2E-0441-51B0-DDFC-C66263D6D912}"/>
              </a:ext>
            </a:extLst>
          </p:cNvPr>
          <p:cNvCxnSpPr>
            <a:cxnSpLocks/>
          </p:cNvCxnSpPr>
          <p:nvPr/>
        </p:nvCxnSpPr>
        <p:spPr>
          <a:xfrm flipH="1">
            <a:off x="8763003" y="5350450"/>
            <a:ext cx="315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a:extLst>
              <a:ext uri="{FF2B5EF4-FFF2-40B4-BE49-F238E27FC236}">
                <a16:creationId xmlns:a16="http://schemas.microsoft.com/office/drawing/2014/main" id="{2AE2D8AA-7378-03F4-9CE2-0D2834AE89DD}"/>
              </a:ext>
            </a:extLst>
          </p:cNvPr>
          <p:cNvCxnSpPr>
            <a:cxnSpLocks/>
          </p:cNvCxnSpPr>
          <p:nvPr/>
        </p:nvCxnSpPr>
        <p:spPr>
          <a:xfrm flipH="1">
            <a:off x="9405258" y="5350449"/>
            <a:ext cx="315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8AEAD17E-A6D7-6C1C-2A2F-C5AEB8962B06}"/>
              </a:ext>
            </a:extLst>
          </p:cNvPr>
          <p:cNvCxnSpPr>
            <a:cxnSpLocks/>
          </p:cNvCxnSpPr>
          <p:nvPr/>
        </p:nvCxnSpPr>
        <p:spPr>
          <a:xfrm flipH="1">
            <a:off x="9971314" y="5350452"/>
            <a:ext cx="315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a:extLst>
              <a:ext uri="{FF2B5EF4-FFF2-40B4-BE49-F238E27FC236}">
                <a16:creationId xmlns:a16="http://schemas.microsoft.com/office/drawing/2014/main" id="{3E9382BC-FA7C-80D6-6BF9-DF482469398F}"/>
              </a:ext>
            </a:extLst>
          </p:cNvPr>
          <p:cNvCxnSpPr>
            <a:cxnSpLocks/>
          </p:cNvCxnSpPr>
          <p:nvPr/>
        </p:nvCxnSpPr>
        <p:spPr>
          <a:xfrm flipH="1">
            <a:off x="10624455" y="5350450"/>
            <a:ext cx="3156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1A82824C-22F9-1591-3D8A-7E597C7C7F77}"/>
              </a:ext>
            </a:extLst>
          </p:cNvPr>
          <p:cNvCxnSpPr>
            <a:cxnSpLocks/>
          </p:cNvCxnSpPr>
          <p:nvPr/>
        </p:nvCxnSpPr>
        <p:spPr>
          <a:xfrm>
            <a:off x="4898574" y="5631152"/>
            <a:ext cx="0" cy="307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Google Shape;95;p16">
            <a:extLst>
              <a:ext uri="{FF2B5EF4-FFF2-40B4-BE49-F238E27FC236}">
                <a16:creationId xmlns:a16="http://schemas.microsoft.com/office/drawing/2014/main" id="{435FC7C2-1255-33EA-C3AC-0D01D17D3DFF}"/>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b="1" dirty="0">
                <a:solidFill>
                  <a:srgbClr val="CB3769"/>
                </a:solidFill>
                <a:latin typeface="Calibri"/>
                <a:ea typeface="Calibri"/>
                <a:cs typeface="Calibri"/>
                <a:sym typeface="Calibri"/>
              </a:rPr>
              <a:t>Hoe doe ik dit in de klas?</a:t>
            </a:r>
          </a:p>
        </p:txBody>
      </p:sp>
    </p:spTree>
    <p:extLst>
      <p:ext uri="{BB962C8B-B14F-4D97-AF65-F5344CB8AC3E}">
        <p14:creationId xmlns:p14="http://schemas.microsoft.com/office/powerpoint/2010/main" val="13317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p:bldP spid="12" grpId="0"/>
      <p:bldP spid="13" grpId="0"/>
      <p:bldP spid="17" grpId="0"/>
      <p:bldP spid="20" grpId="0"/>
      <p:bldP spid="21" grpId="0"/>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217718" y="4651437"/>
            <a:ext cx="12039600" cy="2220686"/>
          </a:xfrm>
          <a:prstGeom prst="rect">
            <a:avLst/>
          </a:prstGeom>
          <a:solidFill>
            <a:schemeClr val="bg1"/>
          </a:solidFill>
        </p:spPr>
        <p:txBody>
          <a:bodyPr wrap="square" rtlCol="0">
            <a:spAutoFit/>
          </a:bodyPr>
          <a:lstStyle/>
          <a:p>
            <a:endParaRPr lang="nl-NL" dirty="0"/>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87;p15">
            <a:extLst>
              <a:ext uri="{FF2B5EF4-FFF2-40B4-BE49-F238E27FC236}">
                <a16:creationId xmlns:a16="http://schemas.microsoft.com/office/drawing/2014/main" id="{586A35C1-5AEC-BE16-99F3-95E5EA490E79}"/>
              </a:ext>
            </a:extLst>
          </p:cNvPr>
          <p:cNvSpPr txBox="1"/>
          <p:nvPr/>
        </p:nvSpPr>
        <p:spPr>
          <a:xfrm>
            <a:off x="3566164" y="525490"/>
            <a:ext cx="8506090" cy="4982681"/>
          </a:xfrm>
          <a:prstGeom prst="rect">
            <a:avLst/>
          </a:prstGeom>
          <a:noFill/>
          <a:ln>
            <a:noFill/>
          </a:ln>
        </p:spPr>
        <p:txBody>
          <a:bodyPr spcFirstLastPara="1" wrap="square" lIns="91425" tIns="45700" rIns="91425" bIns="45700" anchor="t" anchorCtr="0">
            <a:noAutofit/>
          </a:bodyPr>
          <a:lstStyle/>
          <a:p>
            <a:pPr marL="0" marR="0" lvl="0" indent="0" algn="ctr" rtl="0">
              <a:lnSpc>
                <a:spcPct val="85714"/>
              </a:lnSpc>
              <a:spcBef>
                <a:spcPts val="0"/>
              </a:spcBef>
              <a:spcAft>
                <a:spcPts val="0"/>
              </a:spcAft>
              <a:buNone/>
            </a:pPr>
            <a:r>
              <a:rPr lang="nl-NL" sz="6000" b="1" i="0" u="none" strike="noStrike" cap="none" dirty="0">
                <a:solidFill>
                  <a:srgbClr val="CB3769"/>
                </a:solidFill>
                <a:latin typeface="Calibri"/>
                <a:ea typeface="Calibri"/>
                <a:cs typeface="Calibri"/>
                <a:sym typeface="Calibri"/>
              </a:rPr>
              <a:t>Van einde naar begin</a:t>
            </a:r>
          </a:p>
          <a:p>
            <a:pPr marL="571500" marR="0" lvl="0" indent="-571500" rtl="0">
              <a:lnSpc>
                <a:spcPct val="85714"/>
              </a:lnSpc>
              <a:spcBef>
                <a:spcPts val="0"/>
              </a:spcBef>
              <a:spcAft>
                <a:spcPts val="0"/>
              </a:spcAft>
              <a:buFont typeface="Arial" panose="020B0604020202020204" pitchFamily="34" charset="0"/>
              <a:buChar char="•"/>
            </a:pPr>
            <a:endParaRPr lang="nl-NL" sz="2400" dirty="0">
              <a:solidFill>
                <a:schemeClr val="tx1"/>
              </a:solidFill>
              <a:latin typeface="Calibri"/>
              <a:ea typeface="Calibri"/>
              <a:cs typeface="Calibri"/>
              <a:sym typeface="Calibri"/>
            </a:endParaRPr>
          </a:p>
          <a:p>
            <a:pPr marL="571500" marR="0" lvl="0" indent="-571500" rtl="0">
              <a:lnSpc>
                <a:spcPct val="85714"/>
              </a:lnSpc>
              <a:spcBef>
                <a:spcPts val="0"/>
              </a:spcBef>
              <a:spcAft>
                <a:spcPts val="0"/>
              </a:spcAft>
              <a:buFont typeface="Arial" panose="020B0604020202020204" pitchFamily="34" charset="0"/>
              <a:buChar char="•"/>
            </a:pPr>
            <a:endParaRPr lang="nl-NL" sz="24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8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400" dirty="0">
              <a:solidFill>
                <a:schemeClr val="tx1"/>
              </a:solidFill>
              <a:latin typeface="Calibri"/>
              <a:ea typeface="Calibri"/>
              <a:cs typeface="Calibri"/>
              <a:sym typeface="Calibri"/>
            </a:endParaRPr>
          </a:p>
        </p:txBody>
      </p:sp>
      <p:sp>
        <p:nvSpPr>
          <p:cNvPr id="8" name="Tekstvak 7">
            <a:extLst>
              <a:ext uri="{FF2B5EF4-FFF2-40B4-BE49-F238E27FC236}">
                <a16:creationId xmlns:a16="http://schemas.microsoft.com/office/drawing/2014/main" id="{013A4E37-72EB-6589-4FF5-43F668A92B36}"/>
              </a:ext>
            </a:extLst>
          </p:cNvPr>
          <p:cNvSpPr txBox="1"/>
          <p:nvPr/>
        </p:nvSpPr>
        <p:spPr>
          <a:xfrm>
            <a:off x="3652890" y="1612604"/>
            <a:ext cx="8239745" cy="830997"/>
          </a:xfrm>
          <a:prstGeom prst="rect">
            <a:avLst/>
          </a:prstGeom>
          <a:noFill/>
        </p:spPr>
        <p:txBody>
          <a:bodyPr wrap="square" rtlCol="0">
            <a:spAutoFit/>
          </a:bodyPr>
          <a:lstStyle/>
          <a:p>
            <a:endParaRPr lang="nl-NL" sz="2400" dirty="0"/>
          </a:p>
          <a:p>
            <a:r>
              <a:rPr lang="nl-NL" sz="2400" dirty="0"/>
              <a:t>      </a:t>
            </a:r>
            <a:endParaRPr lang="nl-NL" sz="2400" dirty="0">
              <a:solidFill>
                <a:schemeClr val="bg1">
                  <a:lumMod val="50000"/>
                </a:schemeClr>
              </a:solidFill>
            </a:endParaRPr>
          </a:p>
        </p:txBody>
      </p:sp>
      <p:pic>
        <p:nvPicPr>
          <p:cNvPr id="16" name="Afbeelding 15">
            <a:extLst>
              <a:ext uri="{FF2B5EF4-FFF2-40B4-BE49-F238E27FC236}">
                <a16:creationId xmlns:a16="http://schemas.microsoft.com/office/drawing/2014/main" id="{90006F54-BE82-0774-DB7A-97848235C6A3}"/>
              </a:ext>
            </a:extLst>
          </p:cNvPr>
          <p:cNvPicPr>
            <a:picLocks noChangeAspect="1"/>
          </p:cNvPicPr>
          <p:nvPr/>
        </p:nvPicPr>
        <p:blipFill>
          <a:blip r:embed="rId3"/>
          <a:stretch>
            <a:fillRect/>
          </a:stretch>
        </p:blipFill>
        <p:spPr>
          <a:xfrm>
            <a:off x="4381709" y="1626727"/>
            <a:ext cx="6993861" cy="5245396"/>
          </a:xfrm>
          <a:prstGeom prst="rect">
            <a:avLst/>
          </a:prstGeom>
        </p:spPr>
      </p:pic>
      <p:sp>
        <p:nvSpPr>
          <p:cNvPr id="18" name="Google Shape;95;p16">
            <a:extLst>
              <a:ext uri="{FF2B5EF4-FFF2-40B4-BE49-F238E27FC236}">
                <a16:creationId xmlns:a16="http://schemas.microsoft.com/office/drawing/2014/main" id="{D3B2D696-7FD8-6C0A-8A39-232949ADF200}"/>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b="1" dirty="0">
                <a:solidFill>
                  <a:srgbClr val="CB3769"/>
                </a:solidFill>
                <a:latin typeface="Calibri"/>
                <a:ea typeface="Calibri"/>
                <a:cs typeface="Calibri"/>
                <a:sym typeface="Calibri"/>
              </a:rPr>
              <a:t>Hoe doe ik dit in de klas?</a:t>
            </a:r>
          </a:p>
        </p:txBody>
      </p:sp>
      <p:sp>
        <p:nvSpPr>
          <p:cNvPr id="19" name="Tekstvak 18">
            <a:extLst>
              <a:ext uri="{FF2B5EF4-FFF2-40B4-BE49-F238E27FC236}">
                <a16:creationId xmlns:a16="http://schemas.microsoft.com/office/drawing/2014/main" id="{8B93DD95-9A29-FD27-DC8C-A072E73788DE}"/>
              </a:ext>
            </a:extLst>
          </p:cNvPr>
          <p:cNvSpPr txBox="1"/>
          <p:nvPr/>
        </p:nvSpPr>
        <p:spPr>
          <a:xfrm>
            <a:off x="370114" y="4310743"/>
            <a:ext cx="2678980" cy="954107"/>
          </a:xfrm>
          <a:prstGeom prst="rect">
            <a:avLst/>
          </a:prstGeom>
          <a:solidFill>
            <a:schemeClr val="accent2"/>
          </a:solidFill>
        </p:spPr>
        <p:txBody>
          <a:bodyPr wrap="square" rtlCol="0">
            <a:spAutoFit/>
          </a:bodyPr>
          <a:lstStyle/>
          <a:p>
            <a:r>
              <a:rPr lang="nl-NL" dirty="0"/>
              <a:t>Dit doolhof is bedacht door Robert Abbott. Meer van dit soort doolhoven staan op zijn website </a:t>
            </a:r>
            <a:r>
              <a:rPr lang="nl-NL" dirty="0">
                <a:hlinkClick r:id="rId4"/>
              </a:rPr>
              <a:t>Logicmazes.com</a:t>
            </a:r>
            <a:r>
              <a:rPr lang="nl-NL" dirty="0"/>
              <a:t>.</a:t>
            </a:r>
          </a:p>
        </p:txBody>
      </p:sp>
    </p:spTree>
    <p:extLst>
      <p:ext uri="{BB962C8B-B14F-4D97-AF65-F5344CB8AC3E}">
        <p14:creationId xmlns:p14="http://schemas.microsoft.com/office/powerpoint/2010/main" val="243710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sp>
        <p:nvSpPr>
          <p:cNvPr id="93" name="Google Shape;93;p16"/>
          <p:cNvSpPr txBox="1"/>
          <p:nvPr/>
        </p:nvSpPr>
        <p:spPr>
          <a:xfrm>
            <a:off x="3656660" y="388580"/>
            <a:ext cx="8535340" cy="62966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5000" b="1" dirty="0">
                <a:solidFill>
                  <a:srgbClr val="CB3769"/>
                </a:solidFill>
                <a:latin typeface="Calibri"/>
                <a:ea typeface="Calibri"/>
                <a:cs typeface="Calibri"/>
                <a:sym typeface="Calibri"/>
              </a:rPr>
              <a:t>Les 2 en 3</a:t>
            </a:r>
            <a:endParaRPr lang="nl-NL" sz="2800" dirty="0">
              <a:latin typeface="Cambria Math" panose="02040503050406030204" pitchFamily="18" charset="0"/>
            </a:endParaRPr>
          </a:p>
          <a:p>
            <a:pPr marL="0" marR="0" lvl="0" indent="0" rtl="0">
              <a:spcBef>
                <a:spcPts val="0"/>
              </a:spcBef>
              <a:spcAft>
                <a:spcPts val="0"/>
              </a:spcAft>
              <a:buNone/>
            </a:pPr>
            <a:endParaRPr lang="nl-NL" sz="2800" i="1" dirty="0">
              <a:latin typeface="Cambria Math" panose="02040503050406030204" pitchFamily="18" charset="0"/>
            </a:endParaRPr>
          </a:p>
          <a:p>
            <a:pPr marR="0" lvl="0" rtl="0">
              <a:spcBef>
                <a:spcPts val="0"/>
              </a:spcBef>
              <a:spcAft>
                <a:spcPts val="0"/>
              </a:spcAft>
            </a:pPr>
            <a:endParaRPr lang="nl-NL" sz="2800" dirty="0">
              <a:latin typeface="Cambria Math" panose="02040503050406030204" pitchFamily="18" charset="0"/>
            </a:endParaRPr>
          </a:p>
          <a:p>
            <a:pPr marR="0" lvl="0" rtl="0">
              <a:spcBef>
                <a:spcPts val="0"/>
              </a:spcBef>
              <a:spcAft>
                <a:spcPts val="0"/>
              </a:spcAft>
            </a:pPr>
            <a:endParaRPr lang="nl-NL" sz="2800" dirty="0">
              <a:latin typeface="Cambria Math" panose="02040503050406030204" pitchFamily="18" charset="0"/>
            </a:endParaRPr>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0BD01D91-0AC4-19D7-B544-A1FE0E302781}"/>
              </a:ext>
            </a:extLst>
          </p:cNvPr>
          <p:cNvSpPr txBox="1"/>
          <p:nvPr/>
        </p:nvSpPr>
        <p:spPr>
          <a:xfrm>
            <a:off x="3656659" y="1597617"/>
            <a:ext cx="3609473" cy="2031325"/>
          </a:xfrm>
          <a:prstGeom prst="rect">
            <a:avLst/>
          </a:prstGeom>
          <a:noFill/>
        </p:spPr>
        <p:txBody>
          <a:bodyPr wrap="square">
            <a:spAutoFit/>
          </a:bodyPr>
          <a:lstStyle/>
          <a:p>
            <a:pPr algn="ctr"/>
            <a:r>
              <a:rPr lang="nl-NL" b="1" dirty="0"/>
              <a:t>Torenspel</a:t>
            </a:r>
            <a:br>
              <a:rPr lang="nl-NL" sz="1400" b="1" dirty="0"/>
            </a:br>
            <a:endParaRPr lang="nl-NL" sz="1400" b="1" dirty="0"/>
          </a:p>
          <a:p>
            <a:pPr marL="285750" indent="-285750">
              <a:buFont typeface="Arial" panose="020B0604020202020204" pitchFamily="34" charset="0"/>
              <a:buChar char="•"/>
            </a:pPr>
            <a:r>
              <a:rPr lang="nl-NL" dirty="0"/>
              <a:t>De toren begint op h6.</a:t>
            </a:r>
          </a:p>
          <a:p>
            <a:pPr marL="285750" indent="-285750">
              <a:buFont typeface="Arial" panose="020B0604020202020204" pitchFamily="34" charset="0"/>
              <a:buChar char="•"/>
            </a:pPr>
            <a:r>
              <a:rPr lang="nl-NL" dirty="0"/>
              <a:t>Om de beurt zetten de spelers de toren een aantal velden naar keuze naar links of onder.</a:t>
            </a:r>
          </a:p>
          <a:p>
            <a:pPr marL="285750" indent="-285750" algn="ctr">
              <a:buFont typeface="Arial" panose="020B0604020202020204" pitchFamily="34" charset="0"/>
              <a:buChar char="•"/>
            </a:pPr>
            <a:r>
              <a:rPr lang="nl-NL" dirty="0"/>
              <a:t>Wie de toren op veld a1 zet, wint.</a:t>
            </a:r>
          </a:p>
        </p:txBody>
      </p:sp>
      <p:pic>
        <p:nvPicPr>
          <p:cNvPr id="4" name="Picture 10" descr="Luxe schaakbord mahonie en esdoorn 45 cm met notatie - veldmaat 50 mm - maat 5">
            <a:extLst>
              <a:ext uri="{FF2B5EF4-FFF2-40B4-BE49-F238E27FC236}">
                <a16:creationId xmlns:a16="http://schemas.microsoft.com/office/drawing/2014/main" id="{4DBE3F6C-A456-D3E5-00C9-C2FE6AF14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150" y="3420334"/>
            <a:ext cx="3103562" cy="31114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hess piece rook | Free SVG">
            <a:extLst>
              <a:ext uri="{FF2B5EF4-FFF2-40B4-BE49-F238E27FC236}">
                <a16:creationId xmlns:a16="http://schemas.microsoft.com/office/drawing/2014/main" id="{E333178F-29E2-65F1-D78A-DE7484924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128" y="4292868"/>
            <a:ext cx="335116" cy="33511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echte verbindingslijn 7">
            <a:extLst>
              <a:ext uri="{FF2B5EF4-FFF2-40B4-BE49-F238E27FC236}">
                <a16:creationId xmlns:a16="http://schemas.microsoft.com/office/drawing/2014/main" id="{C2C8E773-C0DC-41A4-0952-8D0C48D1CE73}"/>
              </a:ext>
            </a:extLst>
          </p:cNvPr>
          <p:cNvCxnSpPr>
            <a:cxnSpLocks/>
          </p:cNvCxnSpPr>
          <p:nvPr/>
        </p:nvCxnSpPr>
        <p:spPr>
          <a:xfrm>
            <a:off x="7639250" y="1399657"/>
            <a:ext cx="0" cy="545834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63B4DC20-5BBB-63EB-EE20-454B486A05F9}"/>
              </a:ext>
            </a:extLst>
          </p:cNvPr>
          <p:cNvSpPr txBox="1"/>
          <p:nvPr/>
        </p:nvSpPr>
        <p:spPr>
          <a:xfrm>
            <a:off x="8043856" y="1592207"/>
            <a:ext cx="3609473" cy="2862322"/>
          </a:xfrm>
          <a:prstGeom prst="rect">
            <a:avLst/>
          </a:prstGeom>
          <a:noFill/>
        </p:spPr>
        <p:txBody>
          <a:bodyPr wrap="square">
            <a:spAutoFit/>
          </a:bodyPr>
          <a:lstStyle/>
          <a:p>
            <a:pPr algn="ctr"/>
            <a:r>
              <a:rPr lang="nl-NL" b="1" dirty="0"/>
              <a:t>Spel met twee stapels</a:t>
            </a:r>
            <a:br>
              <a:rPr lang="nl-NL" sz="1400" b="1" dirty="0"/>
            </a:br>
            <a:endParaRPr lang="nl-NL" sz="1400" b="1" dirty="0"/>
          </a:p>
          <a:p>
            <a:pPr marL="285750" indent="-285750">
              <a:buFont typeface="Arial" panose="020B0604020202020204" pitchFamily="34" charset="0"/>
              <a:buChar char="•"/>
            </a:pPr>
            <a:r>
              <a:rPr lang="nl-NL" dirty="0"/>
              <a:t>Er zijn twee stapels met muntjes. Op de eerste stapel liggen 7 muntjes, op de tweede stapel liggen 5 muntjes.</a:t>
            </a:r>
          </a:p>
          <a:p>
            <a:pPr marL="285750" indent="-285750">
              <a:buFont typeface="Arial" panose="020B0604020202020204" pitchFamily="34" charset="0"/>
              <a:buChar char="•"/>
            </a:pPr>
            <a:r>
              <a:rPr lang="nl-NL" dirty="0"/>
              <a:t>Je mag van een stapel naar keuze zoveel muntjes pakken als je wilt.</a:t>
            </a:r>
          </a:p>
          <a:p>
            <a:pPr marL="285750" indent="-285750">
              <a:buFont typeface="Arial" panose="020B0604020202020204" pitchFamily="34" charset="0"/>
              <a:buChar char="•"/>
            </a:pPr>
            <a:r>
              <a:rPr lang="nl-NL" dirty="0"/>
              <a:t>De speler die de laatste muntje(s) pakt, wint het spel.</a:t>
            </a:r>
          </a:p>
        </p:txBody>
      </p:sp>
      <p:sp>
        <p:nvSpPr>
          <p:cNvPr id="10" name="Ovaal 9">
            <a:extLst>
              <a:ext uri="{FF2B5EF4-FFF2-40B4-BE49-F238E27FC236}">
                <a16:creationId xmlns:a16="http://schemas.microsoft.com/office/drawing/2014/main" id="{088A2391-326E-4F11-C860-5704599E35E6}"/>
              </a:ext>
            </a:extLst>
          </p:cNvPr>
          <p:cNvSpPr/>
          <p:nvPr/>
        </p:nvSpPr>
        <p:spPr>
          <a:xfrm>
            <a:off x="9685854" y="451614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2B255559-1CA3-0CFB-8A66-24E4EF389BCA}"/>
              </a:ext>
            </a:extLst>
          </p:cNvPr>
          <p:cNvSpPr/>
          <p:nvPr/>
        </p:nvSpPr>
        <p:spPr>
          <a:xfrm>
            <a:off x="11154653" y="451850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0F0A2F72-B768-6FFB-9CCF-90858596C8D6}"/>
              </a:ext>
            </a:extLst>
          </p:cNvPr>
          <p:cNvSpPr/>
          <p:nvPr/>
        </p:nvSpPr>
        <p:spPr>
          <a:xfrm>
            <a:off x="10171381" y="451850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6B34B287-C270-6474-166C-20357C99E230}"/>
              </a:ext>
            </a:extLst>
          </p:cNvPr>
          <p:cNvSpPr/>
          <p:nvPr/>
        </p:nvSpPr>
        <p:spPr>
          <a:xfrm>
            <a:off x="10682798" y="451614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7A813D54-3F60-8F87-C32C-13EC8363CA41}"/>
              </a:ext>
            </a:extLst>
          </p:cNvPr>
          <p:cNvSpPr/>
          <p:nvPr/>
        </p:nvSpPr>
        <p:spPr>
          <a:xfrm>
            <a:off x="9201781" y="452274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D9880D88-DB1A-1029-BA23-AD8928050089}"/>
              </a:ext>
            </a:extLst>
          </p:cNvPr>
          <p:cNvSpPr/>
          <p:nvPr/>
        </p:nvSpPr>
        <p:spPr>
          <a:xfrm>
            <a:off x="8721806" y="451850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9D6F88E3-0799-CCB3-C2C5-349041575029}"/>
              </a:ext>
            </a:extLst>
          </p:cNvPr>
          <p:cNvSpPr/>
          <p:nvPr/>
        </p:nvSpPr>
        <p:spPr>
          <a:xfrm>
            <a:off x="8204837" y="451850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49189762-75FA-C93D-64E8-C36B244C75F0}"/>
              </a:ext>
            </a:extLst>
          </p:cNvPr>
          <p:cNvSpPr/>
          <p:nvPr/>
        </p:nvSpPr>
        <p:spPr>
          <a:xfrm>
            <a:off x="9685854" y="5155019"/>
            <a:ext cx="360000" cy="36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975EA600-6CD3-AD6B-C4F3-FFA37306D29B}"/>
              </a:ext>
            </a:extLst>
          </p:cNvPr>
          <p:cNvSpPr/>
          <p:nvPr/>
        </p:nvSpPr>
        <p:spPr>
          <a:xfrm>
            <a:off x="10171381" y="5157381"/>
            <a:ext cx="360000" cy="36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5A4F557F-F57D-5A50-4C6E-ACEA0CF013C7}"/>
              </a:ext>
            </a:extLst>
          </p:cNvPr>
          <p:cNvSpPr/>
          <p:nvPr/>
        </p:nvSpPr>
        <p:spPr>
          <a:xfrm>
            <a:off x="9201781" y="5161623"/>
            <a:ext cx="360000" cy="36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CECDC834-7833-7747-3DCE-42679E59FF70}"/>
              </a:ext>
            </a:extLst>
          </p:cNvPr>
          <p:cNvSpPr/>
          <p:nvPr/>
        </p:nvSpPr>
        <p:spPr>
          <a:xfrm>
            <a:off x="8721806" y="5157381"/>
            <a:ext cx="360000" cy="36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a:extLst>
              <a:ext uri="{FF2B5EF4-FFF2-40B4-BE49-F238E27FC236}">
                <a16:creationId xmlns:a16="http://schemas.microsoft.com/office/drawing/2014/main" id="{C03BEB0F-A46D-340F-DE14-6B8795AAC1AF}"/>
              </a:ext>
            </a:extLst>
          </p:cNvPr>
          <p:cNvSpPr/>
          <p:nvPr/>
        </p:nvSpPr>
        <p:spPr>
          <a:xfrm>
            <a:off x="8204837" y="5157381"/>
            <a:ext cx="360000" cy="36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Google Shape;95;p16">
            <a:extLst>
              <a:ext uri="{FF2B5EF4-FFF2-40B4-BE49-F238E27FC236}">
                <a16:creationId xmlns:a16="http://schemas.microsoft.com/office/drawing/2014/main" id="{00A2D08A-3C09-5692-5C80-4F7CA9DACDEA}"/>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b="1" dirty="0">
                <a:solidFill>
                  <a:srgbClr val="CB3769"/>
                </a:solidFill>
                <a:latin typeface="Calibri"/>
                <a:ea typeface="Calibri"/>
                <a:cs typeface="Calibri"/>
                <a:sym typeface="Calibri"/>
              </a:rPr>
              <a:t>Hoe doe ik dit in de klas?</a:t>
            </a:r>
          </a:p>
        </p:txBody>
      </p:sp>
    </p:spTree>
    <p:extLst>
      <p:ext uri="{BB962C8B-B14F-4D97-AF65-F5344CB8AC3E}">
        <p14:creationId xmlns:p14="http://schemas.microsoft.com/office/powerpoint/2010/main" val="395074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sp>
        <p:nvSpPr>
          <p:cNvPr id="93" name="Google Shape;93;p16"/>
          <p:cNvSpPr txBox="1"/>
          <p:nvPr/>
        </p:nvSpPr>
        <p:spPr>
          <a:xfrm>
            <a:off x="3656660" y="388580"/>
            <a:ext cx="8535340" cy="62966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5000" b="1" dirty="0">
                <a:solidFill>
                  <a:srgbClr val="CB3769"/>
                </a:solidFill>
                <a:latin typeface="Calibri"/>
                <a:ea typeface="Calibri"/>
                <a:cs typeface="Calibri"/>
                <a:sym typeface="Calibri"/>
              </a:rPr>
              <a:t>Waarom doe ik dit?</a:t>
            </a:r>
            <a:endParaRPr lang="nl-NL" sz="2800" i="1" dirty="0">
              <a:latin typeface="Cambria Math" panose="02040503050406030204" pitchFamily="18" charset="0"/>
            </a:endParaRPr>
          </a:p>
          <a:p>
            <a:pPr marL="0" marR="0" lvl="0" indent="0" rtl="0">
              <a:spcBef>
                <a:spcPts val="0"/>
              </a:spcBef>
              <a:spcAft>
                <a:spcPts val="0"/>
              </a:spcAft>
              <a:buNone/>
            </a:pPr>
            <a:endParaRPr lang="nl-NL" sz="2800" i="1" dirty="0">
              <a:latin typeface="Cambria Math" panose="02040503050406030204" pitchFamily="18" charset="0"/>
            </a:endParaRPr>
          </a:p>
          <a:p>
            <a:pPr marR="0" lvl="0" rtl="0">
              <a:spcBef>
                <a:spcPts val="0"/>
              </a:spcBef>
              <a:spcAft>
                <a:spcPts val="0"/>
              </a:spcAft>
            </a:pPr>
            <a:endParaRPr lang="nl-NL" sz="2800" dirty="0">
              <a:latin typeface="Cambria Math" panose="02040503050406030204" pitchFamily="18" charset="0"/>
            </a:endParaRPr>
          </a:p>
          <a:p>
            <a:pPr marL="457200" marR="0" lvl="0" indent="-457200" rtl="0">
              <a:spcBef>
                <a:spcPts val="0"/>
              </a:spcBef>
              <a:spcAft>
                <a:spcPts val="0"/>
              </a:spcAft>
              <a:buFont typeface="Arial" panose="020B0604020202020204" pitchFamily="34" charset="0"/>
              <a:buChar char="•"/>
            </a:pPr>
            <a:r>
              <a:rPr lang="nl-NL" sz="2800" dirty="0">
                <a:latin typeface="Cambria Math" panose="02040503050406030204" pitchFamily="18" charset="0"/>
              </a:rPr>
              <a:t>Plezier hebben in wiskunde</a:t>
            </a:r>
          </a:p>
          <a:p>
            <a:pPr marL="457200" marR="0" lvl="0" indent="-457200" rtl="0">
              <a:spcBef>
                <a:spcPts val="0"/>
              </a:spcBef>
              <a:spcAft>
                <a:spcPts val="0"/>
              </a:spcAft>
              <a:buFont typeface="Arial" panose="020B0604020202020204" pitchFamily="34" charset="0"/>
              <a:buChar char="•"/>
            </a:pPr>
            <a:endParaRPr lang="nl-NL" sz="2800" dirty="0">
              <a:latin typeface="Cambria Math" panose="02040503050406030204" pitchFamily="18" charset="0"/>
            </a:endParaRPr>
          </a:p>
          <a:p>
            <a:pPr marL="457200" marR="0" lvl="0" indent="-457200" rtl="0">
              <a:spcBef>
                <a:spcPts val="0"/>
              </a:spcBef>
              <a:spcAft>
                <a:spcPts val="0"/>
              </a:spcAft>
              <a:buFont typeface="Arial" panose="020B0604020202020204" pitchFamily="34" charset="0"/>
              <a:buChar char="•"/>
            </a:pPr>
            <a:r>
              <a:rPr lang="nl-NL" sz="2800" dirty="0">
                <a:latin typeface="Cambria Math" panose="02040503050406030204" pitchFamily="18" charset="0"/>
              </a:rPr>
              <a:t>Laten zien wat wiskunde (nog meer) is</a:t>
            </a:r>
          </a:p>
          <a:p>
            <a:pPr marL="457200" marR="0" lvl="0" indent="-457200" rtl="0">
              <a:spcBef>
                <a:spcPts val="0"/>
              </a:spcBef>
              <a:spcAft>
                <a:spcPts val="0"/>
              </a:spcAft>
              <a:buFont typeface="Arial" panose="020B0604020202020204" pitchFamily="34" charset="0"/>
              <a:buChar char="•"/>
            </a:pPr>
            <a:endParaRPr lang="nl-NL" sz="2800" dirty="0">
              <a:latin typeface="Cambria Math" panose="02040503050406030204" pitchFamily="18" charset="0"/>
            </a:endParaRPr>
          </a:p>
          <a:p>
            <a:pPr marL="457200" marR="0" lvl="0" indent="-457200" rtl="0">
              <a:spcBef>
                <a:spcPts val="0"/>
              </a:spcBef>
              <a:spcAft>
                <a:spcPts val="0"/>
              </a:spcAft>
              <a:buFont typeface="Arial" panose="020B0604020202020204" pitchFamily="34" charset="0"/>
              <a:buChar char="•"/>
            </a:pPr>
            <a:r>
              <a:rPr lang="nl-NL" sz="2800" dirty="0">
                <a:latin typeface="Cambria Math" panose="02040503050406030204" pitchFamily="18" charset="0"/>
              </a:rPr>
              <a:t>Wiskundige denkpatronen aanleren</a:t>
            </a:r>
          </a:p>
          <a:p>
            <a:pPr marL="457200" marR="0" lvl="0" indent="-457200" rtl="0">
              <a:spcBef>
                <a:spcPts val="0"/>
              </a:spcBef>
              <a:spcAft>
                <a:spcPts val="0"/>
              </a:spcAft>
              <a:buFont typeface="Arial" panose="020B0604020202020204" pitchFamily="34" charset="0"/>
              <a:buChar char="•"/>
            </a:pPr>
            <a:endParaRPr lang="nl-NL" sz="2800" dirty="0">
              <a:latin typeface="Cambria Math" panose="02040503050406030204" pitchFamily="18" charset="0"/>
            </a:endParaRPr>
          </a:p>
          <a:p>
            <a:pPr marL="457200" marR="0" lvl="0" indent="-457200" rtl="0">
              <a:spcBef>
                <a:spcPts val="0"/>
              </a:spcBef>
              <a:spcAft>
                <a:spcPts val="0"/>
              </a:spcAft>
              <a:buFont typeface="Arial" panose="020B0604020202020204" pitchFamily="34" charset="0"/>
              <a:buChar char="•"/>
            </a:pPr>
            <a:r>
              <a:rPr lang="nl-NL" sz="2800" dirty="0">
                <a:latin typeface="Cambria Math" panose="02040503050406030204" pitchFamily="18" charset="0"/>
              </a:rPr>
              <a:t>Heuristieken zijn ook nuttig voor normale sommen!</a:t>
            </a:r>
          </a:p>
          <a:p>
            <a:pPr marL="457200" marR="0" lvl="0" indent="-457200" rtl="0">
              <a:spcBef>
                <a:spcPts val="0"/>
              </a:spcBef>
              <a:spcAft>
                <a:spcPts val="0"/>
              </a:spcAft>
              <a:buFont typeface="Arial" panose="020B0604020202020204" pitchFamily="34" charset="0"/>
              <a:buChar char="•"/>
            </a:pPr>
            <a:endParaRPr lang="nl-NL" sz="2800" dirty="0">
              <a:latin typeface="Cambria Math" panose="02040503050406030204" pitchFamily="18" charset="0"/>
            </a:endParaRPr>
          </a:p>
          <a:p>
            <a:pPr marL="457200" marR="0" lvl="0" indent="-457200" rtl="0">
              <a:spcBef>
                <a:spcPts val="0"/>
              </a:spcBef>
              <a:spcAft>
                <a:spcPts val="0"/>
              </a:spcAft>
              <a:buFont typeface="Arial" panose="020B0604020202020204" pitchFamily="34" charset="0"/>
              <a:buChar char="•"/>
            </a:pPr>
            <a:endParaRPr lang="nl-NL" sz="2800" dirty="0">
              <a:latin typeface="Cambria Math" panose="02040503050406030204" pitchFamily="18" charset="0"/>
            </a:endParaRPr>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95;p16">
            <a:extLst>
              <a:ext uri="{FF2B5EF4-FFF2-40B4-BE49-F238E27FC236}">
                <a16:creationId xmlns:a16="http://schemas.microsoft.com/office/drawing/2014/main" id="{50F81A3E-A94E-E835-7D37-157319242654}"/>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b="1" dirty="0">
                <a:solidFill>
                  <a:srgbClr val="CB3769"/>
                </a:solidFill>
                <a:latin typeface="Calibri"/>
                <a:ea typeface="Calibri"/>
                <a:cs typeface="Calibri"/>
                <a:sym typeface="Calibri"/>
              </a:rPr>
              <a:t>Hoe doe ik dit in de klas?</a:t>
            </a:r>
          </a:p>
        </p:txBody>
      </p:sp>
    </p:spTree>
    <p:extLst>
      <p:ext uri="{BB962C8B-B14F-4D97-AF65-F5344CB8AC3E}">
        <p14:creationId xmlns:p14="http://schemas.microsoft.com/office/powerpoint/2010/main" val="58464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sp>
        <p:nvSpPr>
          <p:cNvPr id="93" name="Google Shape;93;p16"/>
          <p:cNvSpPr txBox="1"/>
          <p:nvPr/>
        </p:nvSpPr>
        <p:spPr>
          <a:xfrm>
            <a:off x="3656660" y="388580"/>
            <a:ext cx="8535340" cy="62966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5000" b="1" dirty="0">
                <a:solidFill>
                  <a:srgbClr val="CB3769"/>
                </a:solidFill>
                <a:latin typeface="Calibri"/>
                <a:ea typeface="Calibri"/>
                <a:cs typeface="Calibri"/>
                <a:sym typeface="Calibri"/>
              </a:rPr>
              <a:t>Torenspel</a:t>
            </a:r>
            <a:endParaRPr lang="nl-NL" sz="2800" i="1" dirty="0">
              <a:latin typeface="Cambria Math" panose="02040503050406030204" pitchFamily="18" charset="0"/>
            </a:endParaRPr>
          </a:p>
          <a:p>
            <a:pPr marR="0" lvl="0" rtl="0">
              <a:spcBef>
                <a:spcPts val="0"/>
              </a:spcBef>
              <a:spcAft>
                <a:spcPts val="0"/>
              </a:spcAft>
            </a:pPr>
            <a:endParaRPr lang="nl-NL" sz="2800" dirty="0">
              <a:latin typeface="Cambria Math" panose="02040503050406030204" pitchFamily="18" charset="0"/>
            </a:endParaRPr>
          </a:p>
          <a:p>
            <a:pPr marL="514350" lvl="0" indent="-514350">
              <a:spcBef>
                <a:spcPts val="600"/>
              </a:spcBef>
              <a:spcAft>
                <a:spcPts val="600"/>
              </a:spcAft>
              <a:buFont typeface="Arial" panose="020B0604020202020204" pitchFamily="34" charset="0"/>
              <a:buChar char="•"/>
            </a:pPr>
            <a:r>
              <a:rPr lang="nl-NL" sz="2800" dirty="0">
                <a:latin typeface="Calibri"/>
                <a:cs typeface="Calibri"/>
              </a:rPr>
              <a:t>De toren mag naar links of beneden</a:t>
            </a:r>
          </a:p>
          <a:p>
            <a:pPr marL="514350" lvl="0" indent="-514350">
              <a:spcBef>
                <a:spcPts val="600"/>
              </a:spcBef>
              <a:spcAft>
                <a:spcPts val="600"/>
              </a:spcAft>
              <a:buFont typeface="Arial" panose="020B0604020202020204" pitchFamily="34" charset="0"/>
              <a:buChar char="•"/>
            </a:pPr>
            <a:r>
              <a:rPr lang="nl-NL" sz="2800" dirty="0">
                <a:latin typeface="Calibri"/>
                <a:cs typeface="Calibri"/>
              </a:rPr>
              <a:t>De speler die de toren op a1 zet,</a:t>
            </a:r>
            <a:br>
              <a:rPr lang="nl-NL" sz="2800" dirty="0">
                <a:latin typeface="Calibri"/>
                <a:cs typeface="Calibri"/>
              </a:rPr>
            </a:br>
            <a:r>
              <a:rPr lang="nl-NL" sz="2800" dirty="0">
                <a:latin typeface="Calibri"/>
                <a:cs typeface="Calibri"/>
              </a:rPr>
              <a:t>wint</a:t>
            </a:r>
          </a:p>
          <a:p>
            <a:pPr lvl="0">
              <a:spcBef>
                <a:spcPts val="600"/>
              </a:spcBef>
              <a:spcAft>
                <a:spcPts val="600"/>
              </a:spcAft>
            </a:pPr>
            <a:r>
              <a:rPr lang="nl-NL" sz="2800" b="1" dirty="0">
                <a:latin typeface="Calibri"/>
                <a:cs typeface="Calibri"/>
              </a:rPr>
              <a:t>Opdracht</a:t>
            </a:r>
            <a:r>
              <a:rPr lang="nl-NL" sz="2800" dirty="0">
                <a:latin typeface="Calibri"/>
                <a:cs typeface="Calibri"/>
              </a:rPr>
              <a:t>: Hoe win je dit spel?</a:t>
            </a:r>
            <a:endParaRPr lang="nl-NL" sz="2800" dirty="0">
              <a:latin typeface="Cambria Math" panose="02040503050406030204" pitchFamily="18" charset="0"/>
            </a:endParaRPr>
          </a:p>
          <a:p>
            <a:pPr marL="457200" marR="0" lvl="0" indent="-457200" rtl="0">
              <a:spcBef>
                <a:spcPts val="0"/>
              </a:spcBef>
              <a:spcAft>
                <a:spcPts val="0"/>
              </a:spcAft>
              <a:buFont typeface="Arial" panose="020B0604020202020204" pitchFamily="34" charset="0"/>
              <a:buChar char="•"/>
            </a:pPr>
            <a:endParaRPr lang="nl-NL" sz="2800" dirty="0">
              <a:latin typeface="Cambria Math" panose="02040503050406030204" pitchFamily="18" charset="0"/>
            </a:endParaRPr>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95;p16">
            <a:extLst>
              <a:ext uri="{FF2B5EF4-FFF2-40B4-BE49-F238E27FC236}">
                <a16:creationId xmlns:a16="http://schemas.microsoft.com/office/drawing/2014/main" id="{50F81A3E-A94E-E835-7D37-157319242654}"/>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dirty="0">
                <a:solidFill>
                  <a:schemeClr val="tx1"/>
                </a:solidFill>
                <a:latin typeface="Calibri"/>
                <a:ea typeface="Calibri"/>
                <a:cs typeface="Calibri"/>
                <a:sym typeface="Calibri"/>
              </a:rPr>
              <a:t>Hoe doe ik dit in de klas?</a:t>
            </a:r>
          </a:p>
          <a:p>
            <a:pPr>
              <a:spcBef>
                <a:spcPts val="600"/>
              </a:spcBef>
              <a:spcAft>
                <a:spcPts val="600"/>
              </a:spcAft>
            </a:pPr>
            <a:r>
              <a:rPr lang="nl-NL" sz="2400" b="1" dirty="0">
                <a:solidFill>
                  <a:srgbClr val="CB3769"/>
                </a:solidFill>
                <a:latin typeface="Calibri"/>
                <a:ea typeface="Calibri"/>
                <a:cs typeface="Calibri"/>
                <a:sym typeface="Calibri"/>
              </a:rPr>
              <a:t>Spellen les 2</a:t>
            </a:r>
          </a:p>
          <a:p>
            <a:pPr>
              <a:spcBef>
                <a:spcPts val="600"/>
              </a:spcBef>
              <a:spcAft>
                <a:spcPts val="600"/>
              </a:spcAft>
            </a:pPr>
            <a:r>
              <a:rPr lang="nl-NL" sz="2400" dirty="0">
                <a:solidFill>
                  <a:schemeClr val="tx1"/>
                </a:solidFill>
                <a:latin typeface="Calibri"/>
                <a:ea typeface="Calibri"/>
                <a:cs typeface="Calibri"/>
                <a:sym typeface="Calibri"/>
              </a:rPr>
              <a:t>Spellen les 3</a:t>
            </a:r>
          </a:p>
        </p:txBody>
      </p:sp>
      <p:pic>
        <p:nvPicPr>
          <p:cNvPr id="3" name="Picture 10" descr="Luxe schaakbord mahonie en esdoorn 45 cm met notatie - veldmaat 50 mm - maat 5">
            <a:extLst>
              <a:ext uri="{FF2B5EF4-FFF2-40B4-BE49-F238E27FC236}">
                <a16:creationId xmlns:a16="http://schemas.microsoft.com/office/drawing/2014/main" id="{8DF42722-92E8-A146-9CC0-DB29E2F79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7568" y="3213505"/>
            <a:ext cx="3103562" cy="31114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Chess piece rook | Free SVG">
            <a:extLst>
              <a:ext uri="{FF2B5EF4-FFF2-40B4-BE49-F238E27FC236}">
                <a16:creationId xmlns:a16="http://schemas.microsoft.com/office/drawing/2014/main" id="{37515F2B-E11A-4C8A-643A-924DE4020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4546" y="4086039"/>
            <a:ext cx="335116" cy="33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11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5E-6 1.11111E-6 L -0.00026 0.0993 " pathEditMode="relative" rAng="0" ptsTypes="AA">
                                      <p:cBhvr>
                                        <p:cTn id="18" dur="2000" fill="hold"/>
                                        <p:tgtEl>
                                          <p:spTgt spid="4"/>
                                        </p:tgtEl>
                                        <p:attrNameLst>
                                          <p:attrName>ppt_x</p:attrName>
                                          <p:attrName>ppt_y</p:attrName>
                                        </p:attrNameLst>
                                      </p:cBhvr>
                                      <p:rCtr x="-13" y="495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026 0.0993 L -0.08307 0.10069 " pathEditMode="relative" rAng="0" ptsTypes="AA">
                                      <p:cBhvr>
                                        <p:cTn id="22" dur="2000" fill="hold"/>
                                        <p:tgtEl>
                                          <p:spTgt spid="4"/>
                                        </p:tgtEl>
                                        <p:attrNameLst>
                                          <p:attrName>ppt_x</p:attrName>
                                          <p:attrName>ppt_y</p:attrName>
                                        </p:attrNameLst>
                                      </p:cBhvr>
                                      <p:rCtr x="-4141" y="6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08385 0.0993 L -0.19597 0.0993 " pathEditMode="relative" rAng="0" ptsTypes="AA">
                                      <p:cBhvr>
                                        <p:cTn id="26" dur="2000" fill="hold"/>
                                        <p:tgtEl>
                                          <p:spTgt spid="4"/>
                                        </p:tgtEl>
                                        <p:attrNameLst>
                                          <p:attrName>ppt_x</p:attrName>
                                          <p:attrName>ppt_y</p:attrName>
                                        </p:attrNameLst>
                                      </p:cBhvr>
                                      <p:rCtr x="-5612" y="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19597 0.0993 L -0.19597 0.2493 " pathEditMode="relative" rAng="0" ptsTypes="AA">
                                      <p:cBhvr>
                                        <p:cTn id="30" dur="2000" fill="hold"/>
                                        <p:tgtEl>
                                          <p:spTgt spid="4"/>
                                        </p:tgtEl>
                                        <p:attrNameLst>
                                          <p:attrName>ppt_x</p:attrName>
                                          <p:attrName>ppt_y</p:attrName>
                                        </p:attrNameLst>
                                      </p:cBhvr>
                                      <p:rCtr x="0" y="7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sp>
        <p:nvSpPr>
          <p:cNvPr id="93" name="Google Shape;93;p16"/>
          <p:cNvSpPr txBox="1"/>
          <p:nvPr/>
        </p:nvSpPr>
        <p:spPr>
          <a:xfrm>
            <a:off x="3656660" y="388580"/>
            <a:ext cx="8535340" cy="62966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5000" b="1" dirty="0">
                <a:solidFill>
                  <a:srgbClr val="CB3769"/>
                </a:solidFill>
                <a:latin typeface="Calibri"/>
                <a:ea typeface="Calibri"/>
                <a:cs typeface="Calibri"/>
                <a:sym typeface="Calibri"/>
              </a:rPr>
              <a:t>Vervolgspellen les 2</a:t>
            </a:r>
            <a:endParaRPr lang="nl-NL" sz="2800" i="1" dirty="0">
              <a:latin typeface="Cambria Math" panose="02040503050406030204" pitchFamily="18" charset="0"/>
            </a:endParaRPr>
          </a:p>
          <a:p>
            <a:pPr marR="0" lvl="0" rtl="0">
              <a:spcBef>
                <a:spcPts val="0"/>
              </a:spcBef>
              <a:spcAft>
                <a:spcPts val="0"/>
              </a:spcAft>
            </a:pPr>
            <a:endParaRPr lang="nl-NL" sz="2800" dirty="0">
              <a:latin typeface="Cambria Math" panose="02040503050406030204" pitchFamily="18" charset="0"/>
            </a:endParaRPr>
          </a:p>
          <a:p>
            <a:pPr lvl="0"/>
            <a:r>
              <a:rPr lang="nl-NL" sz="2000" b="1" dirty="0"/>
              <a:t>Spel 2: </a:t>
            </a:r>
            <a:r>
              <a:rPr lang="nl-NL" sz="2000" b="1" dirty="0" err="1"/>
              <a:t>Damespel</a:t>
            </a:r>
            <a:br>
              <a:rPr lang="nl-NL" sz="2000" dirty="0"/>
            </a:br>
            <a:r>
              <a:rPr lang="nl-NL" sz="2000" dirty="0"/>
              <a:t>Verzin een strategie met een dame op h6 in plaats van een toren. De dame mag zo veel stappen als ze wilt naar links, onder of diagonaal naar linksonder.</a:t>
            </a:r>
          </a:p>
          <a:p>
            <a:pPr lvl="0"/>
            <a:endParaRPr lang="nl-NL" sz="2000" dirty="0"/>
          </a:p>
          <a:p>
            <a:r>
              <a:rPr lang="nl-NL" sz="2000" b="1" dirty="0"/>
              <a:t>Spel 3: Koningsspel:</a:t>
            </a:r>
            <a:br>
              <a:rPr lang="nl-NL" sz="2000" dirty="0"/>
            </a:br>
            <a:r>
              <a:rPr lang="nl-NL" sz="2000" dirty="0"/>
              <a:t>Verzin een strategie met een koning op h6 in plaats van een toren. De koning mag zo één stap naar links, onder of diagonaal naar linksonder.</a:t>
            </a:r>
          </a:p>
          <a:p>
            <a:pPr lvl="0"/>
            <a:endParaRPr lang="nl-NL" sz="2000" dirty="0"/>
          </a:p>
          <a:p>
            <a:pPr lvl="0"/>
            <a:r>
              <a:rPr lang="nl-NL" sz="2000" b="1" dirty="0"/>
              <a:t>Spel 4: Paardspel</a:t>
            </a:r>
          </a:p>
          <a:p>
            <a:pPr lvl="0"/>
            <a:r>
              <a:rPr lang="nl-NL" sz="2000" dirty="0"/>
              <a:t>Verzin een strategie met een paard op h6 in plaats van een toren. Het paard mag twee velden naar links en één verticaal (boven of onder) of twee velden naar rechts en één horizontaal (links of rechts). Je wint nu als de tegenstander het paard niet meer kan zetten.</a:t>
            </a:r>
          </a:p>
          <a:p>
            <a:pPr marL="457200" marR="0" lvl="0" indent="-457200" rtl="0">
              <a:spcBef>
                <a:spcPts val="0"/>
              </a:spcBef>
              <a:spcAft>
                <a:spcPts val="0"/>
              </a:spcAft>
              <a:buFont typeface="Arial" panose="020B0604020202020204" pitchFamily="34" charset="0"/>
              <a:buChar char="•"/>
            </a:pPr>
            <a:endParaRPr lang="nl-NL" sz="2800" dirty="0">
              <a:latin typeface="Cambria Math" panose="02040503050406030204" pitchFamily="18" charset="0"/>
            </a:endParaRPr>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95;p16">
            <a:extLst>
              <a:ext uri="{FF2B5EF4-FFF2-40B4-BE49-F238E27FC236}">
                <a16:creationId xmlns:a16="http://schemas.microsoft.com/office/drawing/2014/main" id="{50F81A3E-A94E-E835-7D37-157319242654}"/>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dirty="0">
                <a:solidFill>
                  <a:schemeClr val="tx1"/>
                </a:solidFill>
                <a:latin typeface="Calibri"/>
                <a:ea typeface="Calibri"/>
                <a:cs typeface="Calibri"/>
                <a:sym typeface="Calibri"/>
              </a:rPr>
              <a:t>Hoe doe ik dit in de klas?</a:t>
            </a:r>
          </a:p>
          <a:p>
            <a:pPr>
              <a:spcBef>
                <a:spcPts val="600"/>
              </a:spcBef>
              <a:spcAft>
                <a:spcPts val="600"/>
              </a:spcAft>
            </a:pPr>
            <a:r>
              <a:rPr lang="nl-NL" sz="2400" b="1" dirty="0">
                <a:solidFill>
                  <a:srgbClr val="CB3769"/>
                </a:solidFill>
                <a:latin typeface="Calibri"/>
                <a:ea typeface="Calibri"/>
                <a:cs typeface="Calibri"/>
                <a:sym typeface="Calibri"/>
              </a:rPr>
              <a:t>Spellen les 2</a:t>
            </a:r>
          </a:p>
          <a:p>
            <a:pPr>
              <a:spcBef>
                <a:spcPts val="600"/>
              </a:spcBef>
              <a:spcAft>
                <a:spcPts val="600"/>
              </a:spcAft>
            </a:pPr>
            <a:r>
              <a:rPr lang="nl-NL" sz="2400" dirty="0">
                <a:solidFill>
                  <a:schemeClr val="tx1"/>
                </a:solidFill>
                <a:latin typeface="Calibri"/>
                <a:ea typeface="Calibri"/>
                <a:cs typeface="Calibri"/>
                <a:sym typeface="Calibri"/>
              </a:rPr>
              <a:t>Spellen </a:t>
            </a:r>
            <a:r>
              <a:rPr lang="nl-NL" sz="2400">
                <a:solidFill>
                  <a:schemeClr val="tx1"/>
                </a:solidFill>
                <a:latin typeface="Calibri"/>
                <a:ea typeface="Calibri"/>
                <a:cs typeface="Calibri"/>
                <a:sym typeface="Calibri"/>
              </a:rPr>
              <a:t>les 3</a:t>
            </a:r>
            <a:endParaRPr lang="nl-NL" sz="2400" dirty="0">
              <a:solidFill>
                <a:schemeClr val="tx1"/>
              </a:solidFill>
              <a:latin typeface="Calibri"/>
              <a:ea typeface="Calibri"/>
              <a:cs typeface="Calibri"/>
              <a:sym typeface="Calibri"/>
            </a:endParaRPr>
          </a:p>
          <a:p>
            <a:pPr>
              <a:spcBef>
                <a:spcPts val="600"/>
              </a:spcBef>
              <a:spcAft>
                <a:spcPts val="600"/>
              </a:spcAft>
            </a:pPr>
            <a:endParaRPr lang="nl-NL" sz="2400" b="1" dirty="0">
              <a:solidFill>
                <a:srgbClr val="CB3769"/>
              </a:solidFill>
              <a:latin typeface="Calibri"/>
              <a:ea typeface="Calibri"/>
              <a:cs typeface="Calibri"/>
              <a:sym typeface="Calibri"/>
            </a:endParaRPr>
          </a:p>
        </p:txBody>
      </p:sp>
      <p:pic>
        <p:nvPicPr>
          <p:cNvPr id="8" name="Afbeelding 7" descr="Afbeelding met schermopname, plein, cirkel, patroon&#10;&#10;Automatisch gegenereerde beschrijving">
            <a:extLst>
              <a:ext uri="{FF2B5EF4-FFF2-40B4-BE49-F238E27FC236}">
                <a16:creationId xmlns:a16="http://schemas.microsoft.com/office/drawing/2014/main" id="{B7B826AB-C7B8-C744-0D66-557DCE1CDF85}"/>
              </a:ext>
            </a:extLst>
          </p:cNvPr>
          <p:cNvPicPr>
            <a:picLocks noChangeAspect="1"/>
          </p:cNvPicPr>
          <p:nvPr/>
        </p:nvPicPr>
        <p:blipFill>
          <a:blip r:embed="rId3"/>
          <a:stretch>
            <a:fillRect/>
          </a:stretch>
        </p:blipFill>
        <p:spPr>
          <a:xfrm>
            <a:off x="386822" y="3937942"/>
            <a:ext cx="2448343" cy="2448343"/>
          </a:xfrm>
          <a:prstGeom prst="rect">
            <a:avLst/>
          </a:prstGeom>
        </p:spPr>
      </p:pic>
      <p:sp>
        <p:nvSpPr>
          <p:cNvPr id="9" name="Tekstvak 8">
            <a:extLst>
              <a:ext uri="{FF2B5EF4-FFF2-40B4-BE49-F238E27FC236}">
                <a16:creationId xmlns:a16="http://schemas.microsoft.com/office/drawing/2014/main" id="{2A8D8C9F-671D-A15D-C737-048D0EDE8B64}"/>
              </a:ext>
            </a:extLst>
          </p:cNvPr>
          <p:cNvSpPr txBox="1"/>
          <p:nvPr/>
        </p:nvSpPr>
        <p:spPr>
          <a:xfrm>
            <a:off x="0" y="6422571"/>
            <a:ext cx="3840477" cy="276999"/>
          </a:xfrm>
          <a:prstGeom prst="rect">
            <a:avLst/>
          </a:prstGeom>
          <a:noFill/>
        </p:spPr>
        <p:txBody>
          <a:bodyPr wrap="square" rtlCol="0">
            <a:spAutoFit/>
          </a:bodyPr>
          <a:lstStyle/>
          <a:p>
            <a:r>
              <a:rPr lang="nl-NL" sz="1200" dirty="0"/>
              <a:t>De zetten die het paard mag doen vanaf e5.</a:t>
            </a:r>
          </a:p>
        </p:txBody>
      </p:sp>
    </p:spTree>
    <p:extLst>
      <p:ext uri="{BB962C8B-B14F-4D97-AF65-F5344CB8AC3E}">
        <p14:creationId xmlns:p14="http://schemas.microsoft.com/office/powerpoint/2010/main" val="209107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sp>
        <p:nvSpPr>
          <p:cNvPr id="93" name="Google Shape;93;p16"/>
          <p:cNvSpPr txBox="1"/>
          <p:nvPr/>
        </p:nvSpPr>
        <p:spPr>
          <a:xfrm>
            <a:off x="3656660" y="388580"/>
            <a:ext cx="8535340" cy="62966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5000" b="1" dirty="0">
                <a:solidFill>
                  <a:srgbClr val="CB3769"/>
                </a:solidFill>
                <a:latin typeface="Calibri"/>
                <a:ea typeface="Calibri"/>
                <a:cs typeface="Calibri"/>
                <a:sym typeface="Calibri"/>
              </a:rPr>
              <a:t>Wegpakspel</a:t>
            </a:r>
            <a:endParaRPr lang="nl-NL" sz="2800" i="1" dirty="0">
              <a:latin typeface="Cambria Math" panose="02040503050406030204" pitchFamily="18" charset="0"/>
            </a:endParaRPr>
          </a:p>
          <a:p>
            <a:pPr marR="0" lvl="0" rtl="0">
              <a:spcBef>
                <a:spcPts val="0"/>
              </a:spcBef>
              <a:spcAft>
                <a:spcPts val="0"/>
              </a:spcAft>
            </a:pPr>
            <a:endParaRPr lang="nl-NL" sz="2800" dirty="0">
              <a:latin typeface="Cambria Math" panose="02040503050406030204" pitchFamily="18" charset="0"/>
            </a:endParaRPr>
          </a:p>
          <a:p>
            <a:pPr marL="285750" indent="-285750">
              <a:buFont typeface="Arial" panose="020B0604020202020204" pitchFamily="34" charset="0"/>
              <a:buChar char="•"/>
            </a:pPr>
            <a:r>
              <a:rPr lang="nl-NL" sz="2500" dirty="0">
                <a:solidFill>
                  <a:schemeClr val="tx1"/>
                </a:solidFill>
              </a:rPr>
              <a:t>Er zijn twee stapels met muntjes. Op de eerste stapel liggen 7 muntjes, op de tweede stapel liggen 5 muntjes.</a:t>
            </a:r>
          </a:p>
          <a:p>
            <a:pPr marL="285750" indent="-285750">
              <a:buFont typeface="Arial" panose="020B0604020202020204" pitchFamily="34" charset="0"/>
              <a:buChar char="•"/>
            </a:pPr>
            <a:r>
              <a:rPr lang="nl-NL" sz="2500" dirty="0"/>
              <a:t>Je mag van een stapel naar keuze zoveel muntjes pakken als je wilt.</a:t>
            </a:r>
          </a:p>
          <a:p>
            <a:pPr marL="285750" indent="-285750">
              <a:buFont typeface="Arial" panose="020B0604020202020204" pitchFamily="34" charset="0"/>
              <a:buChar char="•"/>
            </a:pPr>
            <a:r>
              <a:rPr lang="nl-NL" sz="2500" dirty="0"/>
              <a:t>De speler die de laatste muntje(s) pakt, wint het spel.</a:t>
            </a:r>
          </a:p>
          <a:p>
            <a:pPr marL="514350" lvl="0" indent="-514350">
              <a:spcBef>
                <a:spcPts val="600"/>
              </a:spcBef>
              <a:spcAft>
                <a:spcPts val="600"/>
              </a:spcAft>
              <a:buFont typeface="Arial" panose="020B0604020202020204" pitchFamily="34" charset="0"/>
              <a:buChar char="•"/>
            </a:pPr>
            <a:endParaRPr lang="nl-NL" dirty="0"/>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95;p16">
            <a:extLst>
              <a:ext uri="{FF2B5EF4-FFF2-40B4-BE49-F238E27FC236}">
                <a16:creationId xmlns:a16="http://schemas.microsoft.com/office/drawing/2014/main" id="{50F81A3E-A94E-E835-7D37-157319242654}"/>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dirty="0">
                <a:solidFill>
                  <a:schemeClr val="tx1"/>
                </a:solidFill>
                <a:latin typeface="Calibri"/>
                <a:ea typeface="Calibri"/>
                <a:cs typeface="Calibri"/>
                <a:sym typeface="Calibri"/>
              </a:rPr>
              <a:t>Hoe doe ik dit in de klas?</a:t>
            </a:r>
          </a:p>
          <a:p>
            <a:pPr>
              <a:spcBef>
                <a:spcPts val="600"/>
              </a:spcBef>
              <a:spcAft>
                <a:spcPts val="600"/>
              </a:spcAft>
            </a:pPr>
            <a:r>
              <a:rPr lang="nl-NL" sz="2400" dirty="0">
                <a:solidFill>
                  <a:schemeClr val="tx1"/>
                </a:solidFill>
                <a:latin typeface="Calibri"/>
                <a:ea typeface="Calibri"/>
                <a:cs typeface="Calibri"/>
                <a:sym typeface="Calibri"/>
              </a:rPr>
              <a:t>Spellen les 2</a:t>
            </a:r>
          </a:p>
          <a:p>
            <a:pPr>
              <a:spcBef>
                <a:spcPts val="600"/>
              </a:spcBef>
              <a:spcAft>
                <a:spcPts val="600"/>
              </a:spcAft>
            </a:pPr>
            <a:r>
              <a:rPr lang="nl-NL" sz="2400" b="1" dirty="0">
                <a:solidFill>
                  <a:srgbClr val="CB3769"/>
                </a:solidFill>
                <a:latin typeface="Calibri"/>
                <a:ea typeface="Calibri"/>
                <a:cs typeface="Calibri"/>
                <a:sym typeface="Calibri"/>
              </a:rPr>
              <a:t>Spellen les 3</a:t>
            </a:r>
          </a:p>
        </p:txBody>
      </p:sp>
      <p:sp>
        <p:nvSpPr>
          <p:cNvPr id="5" name="Ovaal 4">
            <a:extLst>
              <a:ext uri="{FF2B5EF4-FFF2-40B4-BE49-F238E27FC236}">
                <a16:creationId xmlns:a16="http://schemas.microsoft.com/office/drawing/2014/main" id="{1611D01A-DA6E-62D4-F5C0-592B1BA6D4E2}"/>
              </a:ext>
            </a:extLst>
          </p:cNvPr>
          <p:cNvSpPr/>
          <p:nvPr/>
        </p:nvSpPr>
        <p:spPr>
          <a:xfrm>
            <a:off x="10569774" y="3986072"/>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C605D963-157A-4C18-991D-B0FC4CEDAB6B}"/>
              </a:ext>
            </a:extLst>
          </p:cNvPr>
          <p:cNvSpPr/>
          <p:nvPr/>
        </p:nvSpPr>
        <p:spPr>
          <a:xfrm>
            <a:off x="9529053" y="3988434"/>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3BA4955D-E660-4203-9165-77FBD4F6B1A1}"/>
              </a:ext>
            </a:extLst>
          </p:cNvPr>
          <p:cNvSpPr/>
          <p:nvPr/>
        </p:nvSpPr>
        <p:spPr>
          <a:xfrm>
            <a:off x="7580581" y="3988434"/>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0AF748A1-A447-77CD-A304-3C3FEDF4D405}"/>
              </a:ext>
            </a:extLst>
          </p:cNvPr>
          <p:cNvSpPr/>
          <p:nvPr/>
        </p:nvSpPr>
        <p:spPr>
          <a:xfrm>
            <a:off x="8549198" y="3986072"/>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85719DE6-DDBF-310A-2CE5-DC092C3FE277}"/>
              </a:ext>
            </a:extLst>
          </p:cNvPr>
          <p:cNvSpPr/>
          <p:nvPr/>
        </p:nvSpPr>
        <p:spPr>
          <a:xfrm>
            <a:off x="6529701" y="3992676"/>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120FA8E7-26C2-0A08-0CB3-6AA56B880824}"/>
              </a:ext>
            </a:extLst>
          </p:cNvPr>
          <p:cNvSpPr/>
          <p:nvPr/>
        </p:nvSpPr>
        <p:spPr>
          <a:xfrm>
            <a:off x="5450286" y="3988434"/>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77CB7E06-6C18-DE5D-FBC3-04342E3C7ACA}"/>
              </a:ext>
            </a:extLst>
          </p:cNvPr>
          <p:cNvSpPr/>
          <p:nvPr/>
        </p:nvSpPr>
        <p:spPr>
          <a:xfrm>
            <a:off x="4455797" y="3988434"/>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65713269-CAD5-323F-E323-E83106DEE6A6}"/>
              </a:ext>
            </a:extLst>
          </p:cNvPr>
          <p:cNvSpPr/>
          <p:nvPr/>
        </p:nvSpPr>
        <p:spPr>
          <a:xfrm>
            <a:off x="8938546" y="5098777"/>
            <a:ext cx="720000" cy="72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B7F4B99C-963F-71EA-0BA5-E09926EE9D8A}"/>
              </a:ext>
            </a:extLst>
          </p:cNvPr>
          <p:cNvSpPr/>
          <p:nvPr/>
        </p:nvSpPr>
        <p:spPr>
          <a:xfrm>
            <a:off x="10139233" y="5098777"/>
            <a:ext cx="720000" cy="72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F5FCACB3-C7C3-F686-626A-03749353E9D0}"/>
              </a:ext>
            </a:extLst>
          </p:cNvPr>
          <p:cNvSpPr/>
          <p:nvPr/>
        </p:nvSpPr>
        <p:spPr>
          <a:xfrm>
            <a:off x="7614004" y="5098777"/>
            <a:ext cx="720000" cy="72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AFE166CA-27BE-08F7-476C-6484372A525D}"/>
              </a:ext>
            </a:extLst>
          </p:cNvPr>
          <p:cNvSpPr/>
          <p:nvPr/>
        </p:nvSpPr>
        <p:spPr>
          <a:xfrm>
            <a:off x="6304377" y="5098777"/>
            <a:ext cx="720000" cy="72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854F7676-4B05-8A24-C068-9A5672A855DA}"/>
              </a:ext>
            </a:extLst>
          </p:cNvPr>
          <p:cNvSpPr/>
          <p:nvPr/>
        </p:nvSpPr>
        <p:spPr>
          <a:xfrm>
            <a:off x="5097489" y="5100927"/>
            <a:ext cx="720000" cy="72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845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sp>
        <p:nvSpPr>
          <p:cNvPr id="93" name="Google Shape;93;p16"/>
          <p:cNvSpPr txBox="1"/>
          <p:nvPr/>
        </p:nvSpPr>
        <p:spPr>
          <a:xfrm>
            <a:off x="3656660" y="388580"/>
            <a:ext cx="8535340" cy="62966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5000" b="1" dirty="0">
                <a:solidFill>
                  <a:srgbClr val="CB3769"/>
                </a:solidFill>
                <a:latin typeface="Calibri"/>
                <a:ea typeface="Calibri"/>
                <a:cs typeface="Calibri"/>
                <a:sym typeface="Calibri"/>
              </a:rPr>
              <a:t>Vervolgspellen les 3</a:t>
            </a:r>
            <a:endParaRPr lang="nl-NL" sz="2800" i="1" dirty="0">
              <a:latin typeface="Cambria Math" panose="02040503050406030204" pitchFamily="18" charset="0"/>
            </a:endParaRPr>
          </a:p>
          <a:p>
            <a:pPr marR="0" lvl="0" rtl="0">
              <a:spcBef>
                <a:spcPts val="0"/>
              </a:spcBef>
              <a:spcAft>
                <a:spcPts val="0"/>
              </a:spcAft>
            </a:pPr>
            <a:endParaRPr lang="nl-NL" sz="2800" dirty="0">
              <a:latin typeface="Cambria Math" panose="02040503050406030204" pitchFamily="18" charset="0"/>
            </a:endParaRPr>
          </a:p>
          <a:p>
            <a:r>
              <a:rPr lang="nl-NL" sz="2000" dirty="0"/>
              <a:t>We spelen de volgende spellen met twee stapels stenen waarbij op de eerste stapel 7 stenen en op de tweede stapel 5 stenen liggen.</a:t>
            </a:r>
          </a:p>
          <a:p>
            <a:endParaRPr lang="nl-NL" sz="2000" dirty="0"/>
          </a:p>
          <a:p>
            <a:pPr lvl="0"/>
            <a:r>
              <a:rPr lang="nl-NL" sz="2000" b="1" dirty="0"/>
              <a:t>Spel 2:</a:t>
            </a:r>
          </a:p>
          <a:p>
            <a:pPr lvl="0"/>
            <a:r>
              <a:rPr lang="nl-NL" sz="2000" dirty="0"/>
              <a:t>Bij een zet pak je van één of beide stapels één steen weg. Je wint als je de laatste steen wegpakt.</a:t>
            </a:r>
          </a:p>
          <a:p>
            <a:pPr lvl="0"/>
            <a:endParaRPr lang="nl-NL" sz="2000" dirty="0"/>
          </a:p>
          <a:p>
            <a:pPr lvl="0"/>
            <a:r>
              <a:rPr lang="nl-NL" sz="2000" b="1" dirty="0"/>
              <a:t>Spel 3:</a:t>
            </a:r>
          </a:p>
          <a:p>
            <a:pPr lvl="0"/>
            <a:r>
              <a:rPr lang="nl-NL" sz="2000" dirty="0"/>
              <a:t>Bij een zet pak je van een stapel zoveel stenen als je wilt of je mag van beide stapels hetzelfde aantal stenen wegpakken. Je wint als je de laatste steen wegpakt.</a:t>
            </a:r>
          </a:p>
          <a:p>
            <a:pPr lvl="0"/>
            <a:endParaRPr lang="nl-NL" sz="2000" dirty="0"/>
          </a:p>
          <a:p>
            <a:pPr lvl="0"/>
            <a:r>
              <a:rPr lang="nl-NL" sz="2000" b="1" dirty="0"/>
              <a:t>Spel 4:</a:t>
            </a:r>
          </a:p>
          <a:p>
            <a:pPr lvl="0"/>
            <a:r>
              <a:rPr lang="nl-NL" sz="2000" dirty="0"/>
              <a:t>Bij een zet pak je eerst van een stapel twee stenen weg. Vervolgens mag je kiezen of je op de andere stapel één steen wegpakt of er één steen bijlegt. Je wint als de ander niet meer kan (doordat er op beide stapels nog maximaal één steen over is).</a:t>
            </a:r>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95;p16">
            <a:extLst>
              <a:ext uri="{FF2B5EF4-FFF2-40B4-BE49-F238E27FC236}">
                <a16:creationId xmlns:a16="http://schemas.microsoft.com/office/drawing/2014/main" id="{50F81A3E-A94E-E835-7D37-157319242654}"/>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dirty="0">
                <a:solidFill>
                  <a:schemeClr val="tx1"/>
                </a:solidFill>
                <a:latin typeface="Calibri"/>
                <a:ea typeface="Calibri"/>
                <a:cs typeface="Calibri"/>
                <a:sym typeface="Calibri"/>
              </a:rPr>
              <a:t>Hoe doe ik dit in de klas?</a:t>
            </a:r>
          </a:p>
          <a:p>
            <a:pPr>
              <a:spcBef>
                <a:spcPts val="600"/>
              </a:spcBef>
              <a:spcAft>
                <a:spcPts val="600"/>
              </a:spcAft>
            </a:pPr>
            <a:r>
              <a:rPr lang="nl-NL" sz="2400" dirty="0">
                <a:solidFill>
                  <a:schemeClr val="tx1"/>
                </a:solidFill>
                <a:latin typeface="Calibri"/>
                <a:ea typeface="Calibri"/>
                <a:cs typeface="Calibri"/>
                <a:sym typeface="Calibri"/>
              </a:rPr>
              <a:t>Spellen les 2</a:t>
            </a:r>
          </a:p>
          <a:p>
            <a:pPr>
              <a:spcBef>
                <a:spcPts val="600"/>
              </a:spcBef>
              <a:spcAft>
                <a:spcPts val="600"/>
              </a:spcAft>
            </a:pPr>
            <a:r>
              <a:rPr lang="nl-NL" sz="2400" b="1" dirty="0">
                <a:solidFill>
                  <a:srgbClr val="CB3769"/>
                </a:solidFill>
                <a:latin typeface="Calibri"/>
                <a:ea typeface="Calibri"/>
                <a:cs typeface="Calibri"/>
                <a:sym typeface="Calibri"/>
              </a:rPr>
              <a:t>Spellen les 3</a:t>
            </a:r>
          </a:p>
        </p:txBody>
      </p:sp>
    </p:spTree>
    <p:extLst>
      <p:ext uri="{BB962C8B-B14F-4D97-AF65-F5344CB8AC3E}">
        <p14:creationId xmlns:p14="http://schemas.microsoft.com/office/powerpoint/2010/main" val="4225927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sp>
        <p:nvSpPr>
          <p:cNvPr id="93" name="Google Shape;93;p16"/>
          <p:cNvSpPr txBox="1"/>
          <p:nvPr/>
        </p:nvSpPr>
        <p:spPr>
          <a:xfrm>
            <a:off x="3656660" y="388580"/>
            <a:ext cx="8535340" cy="629669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nl-NL" sz="5000" b="1" dirty="0">
                <a:solidFill>
                  <a:srgbClr val="CB3769"/>
                </a:solidFill>
                <a:latin typeface="Calibri"/>
                <a:ea typeface="Calibri"/>
                <a:cs typeface="Calibri"/>
                <a:sym typeface="Calibri"/>
              </a:rPr>
              <a:t>Mijn doel:</a:t>
            </a:r>
            <a:endParaRPr lang="nl-NL" sz="2800" i="1" dirty="0">
              <a:latin typeface="Cambria Math" panose="02040503050406030204" pitchFamily="18" charset="0"/>
            </a:endParaRPr>
          </a:p>
          <a:p>
            <a:pPr marL="0" marR="0" lvl="0" indent="0" rtl="0">
              <a:spcBef>
                <a:spcPts val="0"/>
              </a:spcBef>
              <a:spcAft>
                <a:spcPts val="0"/>
              </a:spcAft>
              <a:buNone/>
            </a:pPr>
            <a:endParaRPr lang="nl-NL" sz="2800" i="1" dirty="0">
              <a:latin typeface="Cambria Math" panose="02040503050406030204" pitchFamily="18" charset="0"/>
            </a:endParaRPr>
          </a:p>
          <a:p>
            <a:pPr marL="457200" marR="0" lvl="0" indent="-457200" rtl="0">
              <a:spcBef>
                <a:spcPts val="0"/>
              </a:spcBef>
              <a:spcAft>
                <a:spcPts val="0"/>
              </a:spcAft>
              <a:buFont typeface="Arial" panose="020B0604020202020204" pitchFamily="34" charset="0"/>
              <a:buChar char="•"/>
            </a:pPr>
            <a:r>
              <a:rPr lang="nl-NL" sz="2800" dirty="0">
                <a:latin typeface="Cambria Math" panose="02040503050406030204" pitchFamily="18" charset="0"/>
              </a:rPr>
              <a:t>Over 40 minuten kun je een les over wiskundige spellen geven in de klas.</a:t>
            </a:r>
          </a:p>
          <a:p>
            <a:pPr marL="457200" marR="0" lvl="0" indent="-457200" rtl="0">
              <a:spcBef>
                <a:spcPts val="0"/>
              </a:spcBef>
              <a:spcAft>
                <a:spcPts val="0"/>
              </a:spcAft>
              <a:buFont typeface="Arial" panose="020B0604020202020204" pitchFamily="34" charset="0"/>
              <a:buChar char="•"/>
            </a:pPr>
            <a:endParaRPr lang="nl-NL" sz="2800" dirty="0">
              <a:latin typeface="Cambria Math" panose="02040503050406030204" pitchFamily="18" charset="0"/>
            </a:endParaRPr>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3" name="Google Shape;95;p16">
            <a:extLst>
              <a:ext uri="{FF2B5EF4-FFF2-40B4-BE49-F238E27FC236}">
                <a16:creationId xmlns:a16="http://schemas.microsoft.com/office/drawing/2014/main" id="{BEEF4147-21F4-3F4F-E75F-040EC3987697}"/>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dirty="0">
                <a:solidFill>
                  <a:schemeClr val="tx1"/>
                </a:solidFill>
                <a:latin typeface="Calibri"/>
                <a:ea typeface="Calibri"/>
                <a:cs typeface="Calibri"/>
                <a:sym typeface="Calibri"/>
              </a:rPr>
              <a:t>Hoe doe ik dit in de klas?</a:t>
            </a:r>
          </a:p>
        </p:txBody>
      </p:sp>
    </p:spTree>
    <p:extLst>
      <p:ext uri="{BB962C8B-B14F-4D97-AF65-F5344CB8AC3E}">
        <p14:creationId xmlns:p14="http://schemas.microsoft.com/office/powerpoint/2010/main" val="352605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87;p15">
            <a:extLst>
              <a:ext uri="{FF2B5EF4-FFF2-40B4-BE49-F238E27FC236}">
                <a16:creationId xmlns:a16="http://schemas.microsoft.com/office/drawing/2014/main" id="{586A35C1-5AEC-BE16-99F3-95E5EA490E79}"/>
              </a:ext>
            </a:extLst>
          </p:cNvPr>
          <p:cNvSpPr txBox="1"/>
          <p:nvPr/>
        </p:nvSpPr>
        <p:spPr>
          <a:xfrm>
            <a:off x="3566164" y="525490"/>
            <a:ext cx="8506090" cy="4982681"/>
          </a:xfrm>
          <a:prstGeom prst="rect">
            <a:avLst/>
          </a:prstGeom>
          <a:noFill/>
          <a:ln>
            <a:noFill/>
          </a:ln>
        </p:spPr>
        <p:txBody>
          <a:bodyPr spcFirstLastPara="1" wrap="square" lIns="91425" tIns="45700" rIns="91425" bIns="45700" anchor="t" anchorCtr="0">
            <a:noAutofit/>
          </a:bodyPr>
          <a:lstStyle/>
          <a:p>
            <a:pPr marL="0" marR="0" lvl="0" indent="0" algn="ctr" rtl="0">
              <a:lnSpc>
                <a:spcPct val="85714"/>
              </a:lnSpc>
              <a:spcBef>
                <a:spcPts val="0"/>
              </a:spcBef>
              <a:spcAft>
                <a:spcPts val="0"/>
              </a:spcAft>
              <a:buNone/>
            </a:pPr>
            <a:r>
              <a:rPr lang="nl-NL" sz="6000" b="1" i="0" u="none" strike="noStrike" cap="none" dirty="0">
                <a:solidFill>
                  <a:srgbClr val="CB3769"/>
                </a:solidFill>
                <a:latin typeface="Calibri"/>
                <a:ea typeface="Calibri"/>
                <a:cs typeface="Calibri"/>
                <a:sym typeface="Calibri"/>
              </a:rPr>
              <a:t>Het eerste spel</a:t>
            </a:r>
          </a:p>
          <a:p>
            <a:pPr marL="571500" marR="0" lvl="0" indent="-571500" rtl="0">
              <a:lnSpc>
                <a:spcPct val="85714"/>
              </a:lnSpc>
              <a:spcBef>
                <a:spcPts val="0"/>
              </a:spcBef>
              <a:spcAft>
                <a:spcPts val="0"/>
              </a:spcAft>
              <a:buFont typeface="Arial" panose="020B0604020202020204" pitchFamily="34" charset="0"/>
              <a:buChar char="•"/>
            </a:pPr>
            <a:endParaRPr lang="nl-NL" sz="2400" dirty="0">
              <a:solidFill>
                <a:schemeClr val="tx1"/>
              </a:solidFill>
              <a:latin typeface="Calibri"/>
              <a:ea typeface="Calibri"/>
              <a:cs typeface="Calibri"/>
              <a:sym typeface="Calibri"/>
            </a:endParaRPr>
          </a:p>
          <a:p>
            <a:pPr marL="571500" marR="0" lvl="0" indent="-571500" rtl="0">
              <a:lnSpc>
                <a:spcPct val="85714"/>
              </a:lnSpc>
              <a:spcBef>
                <a:spcPts val="0"/>
              </a:spcBef>
              <a:spcAft>
                <a:spcPts val="0"/>
              </a:spcAft>
              <a:buFont typeface="Arial" panose="020B0604020202020204" pitchFamily="34" charset="0"/>
              <a:buChar char="•"/>
            </a:pPr>
            <a:endParaRPr lang="nl-NL" sz="2400" dirty="0">
              <a:solidFill>
                <a:schemeClr val="tx1"/>
              </a:solidFill>
              <a:latin typeface="Calibri"/>
              <a:ea typeface="Calibri"/>
              <a:cs typeface="Calibri"/>
              <a:sym typeface="Calibri"/>
            </a:endParaRPr>
          </a:p>
          <a:p>
            <a:pPr marL="571500" marR="0" lvl="0" indent="-571500" rtl="0">
              <a:lnSpc>
                <a:spcPct val="85714"/>
              </a:lnSpc>
              <a:spcBef>
                <a:spcPts val="0"/>
              </a:spcBef>
              <a:spcAft>
                <a:spcPts val="0"/>
              </a:spcAft>
              <a:buFont typeface="Arial" panose="020B0604020202020204" pitchFamily="34" charset="0"/>
              <a:buChar char="•"/>
            </a:pPr>
            <a:r>
              <a:rPr lang="nl-NL" sz="2800" dirty="0">
                <a:solidFill>
                  <a:schemeClr val="tx1"/>
                </a:solidFill>
                <a:latin typeface="Calibri"/>
                <a:ea typeface="Calibri"/>
                <a:cs typeface="Calibri"/>
                <a:sym typeface="Calibri"/>
              </a:rPr>
              <a:t>We beginnen met het getal 0.</a:t>
            </a:r>
          </a:p>
          <a:p>
            <a:pPr marL="571500" marR="0" lvl="0" indent="-571500" rtl="0">
              <a:lnSpc>
                <a:spcPct val="85714"/>
              </a:lnSpc>
              <a:spcBef>
                <a:spcPts val="0"/>
              </a:spcBef>
              <a:spcAft>
                <a:spcPts val="0"/>
              </a:spcAft>
              <a:buFont typeface="Arial" panose="020B0604020202020204" pitchFamily="34" charset="0"/>
              <a:buChar char="•"/>
            </a:pPr>
            <a:r>
              <a:rPr lang="nl-NL" sz="2800" dirty="0">
                <a:solidFill>
                  <a:schemeClr val="tx1"/>
                </a:solidFill>
                <a:latin typeface="Calibri"/>
                <a:ea typeface="Calibri"/>
                <a:cs typeface="Calibri"/>
                <a:sym typeface="Calibri"/>
              </a:rPr>
              <a:t>Om de beurt schrijven jullie </a:t>
            </a:r>
            <a:br>
              <a:rPr lang="nl-NL" sz="2800" dirty="0">
                <a:solidFill>
                  <a:schemeClr val="tx1"/>
                </a:solidFill>
                <a:latin typeface="Calibri"/>
                <a:ea typeface="Calibri"/>
                <a:cs typeface="Calibri"/>
                <a:sym typeface="Calibri"/>
              </a:rPr>
            </a:br>
            <a:r>
              <a:rPr lang="nl-NL" sz="2800" dirty="0">
                <a:solidFill>
                  <a:schemeClr val="tx1"/>
                </a:solidFill>
                <a:latin typeface="Calibri"/>
                <a:ea typeface="Calibri"/>
                <a:cs typeface="Calibri"/>
                <a:sym typeface="Calibri"/>
              </a:rPr>
              <a:t>een getal op.</a:t>
            </a:r>
          </a:p>
          <a:p>
            <a:pPr marL="571500" marR="0" lvl="0" indent="-571500" rtl="0">
              <a:lnSpc>
                <a:spcPct val="85714"/>
              </a:lnSpc>
              <a:spcBef>
                <a:spcPts val="0"/>
              </a:spcBef>
              <a:spcAft>
                <a:spcPts val="0"/>
              </a:spcAft>
              <a:buFont typeface="Arial" panose="020B0604020202020204" pitchFamily="34" charset="0"/>
              <a:buChar char="•"/>
            </a:pPr>
            <a:r>
              <a:rPr lang="nl-NL" sz="2800" dirty="0">
                <a:solidFill>
                  <a:schemeClr val="tx1"/>
                </a:solidFill>
                <a:latin typeface="Calibri"/>
                <a:ea typeface="Calibri"/>
                <a:cs typeface="Calibri"/>
                <a:sym typeface="Calibri"/>
              </a:rPr>
              <a:t>Het opgeschreven getal moet </a:t>
            </a:r>
            <a:br>
              <a:rPr lang="nl-NL" sz="2800" dirty="0">
                <a:solidFill>
                  <a:schemeClr val="tx1"/>
                </a:solidFill>
                <a:latin typeface="Calibri"/>
                <a:ea typeface="Calibri"/>
                <a:cs typeface="Calibri"/>
                <a:sym typeface="Calibri"/>
              </a:rPr>
            </a:br>
            <a:r>
              <a:rPr lang="nl-NL" sz="2800" dirty="0">
                <a:solidFill>
                  <a:schemeClr val="tx1"/>
                </a:solidFill>
                <a:latin typeface="Calibri"/>
                <a:ea typeface="Calibri"/>
                <a:cs typeface="Calibri"/>
                <a:sym typeface="Calibri"/>
              </a:rPr>
              <a:t>1, 2 of 3 meer zijn dan het vorige getal.</a:t>
            </a:r>
          </a:p>
          <a:p>
            <a:pPr marL="571500" marR="0" lvl="0" indent="-571500" rtl="0">
              <a:lnSpc>
                <a:spcPct val="85714"/>
              </a:lnSpc>
              <a:spcBef>
                <a:spcPts val="0"/>
              </a:spcBef>
              <a:spcAft>
                <a:spcPts val="0"/>
              </a:spcAft>
              <a:buFont typeface="Arial" panose="020B0604020202020204" pitchFamily="34" charset="0"/>
              <a:buChar char="•"/>
            </a:pPr>
            <a:r>
              <a:rPr lang="nl-NL" sz="2800" dirty="0">
                <a:solidFill>
                  <a:schemeClr val="tx1"/>
                </a:solidFill>
                <a:latin typeface="Calibri"/>
                <a:ea typeface="Calibri"/>
                <a:cs typeface="Calibri"/>
                <a:sym typeface="Calibri"/>
              </a:rPr>
              <a:t>Degene die een getal groter dan 20 </a:t>
            </a:r>
            <a:br>
              <a:rPr lang="nl-NL" sz="2800" dirty="0">
                <a:solidFill>
                  <a:schemeClr val="tx1"/>
                </a:solidFill>
                <a:latin typeface="Calibri"/>
                <a:ea typeface="Calibri"/>
                <a:cs typeface="Calibri"/>
                <a:sym typeface="Calibri"/>
              </a:rPr>
            </a:br>
            <a:r>
              <a:rPr lang="nl-NL" sz="2800" dirty="0">
                <a:solidFill>
                  <a:schemeClr val="tx1"/>
                </a:solidFill>
                <a:latin typeface="Calibri"/>
                <a:ea typeface="Calibri"/>
                <a:cs typeface="Calibri"/>
                <a:sym typeface="Calibri"/>
              </a:rPr>
              <a:t>opschrijft, verliest.</a:t>
            </a:r>
          </a:p>
          <a:p>
            <a:pPr marL="571500" marR="0" lvl="0" indent="-571500" rtl="0">
              <a:lnSpc>
                <a:spcPct val="85714"/>
              </a:lnSpc>
              <a:spcBef>
                <a:spcPts val="0"/>
              </a:spcBef>
              <a:spcAft>
                <a:spcPts val="0"/>
              </a:spcAft>
              <a:buFont typeface="Arial" panose="020B0604020202020204" pitchFamily="34" charset="0"/>
              <a:buChar char="•"/>
            </a:pPr>
            <a:endParaRPr lang="nl-NL" sz="28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400" dirty="0">
              <a:solidFill>
                <a:schemeClr val="tx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 name="Tekstvak 2">
                <a:extLst>
                  <a:ext uri="{FF2B5EF4-FFF2-40B4-BE49-F238E27FC236}">
                    <a16:creationId xmlns:a16="http://schemas.microsoft.com/office/drawing/2014/main" id="{5C486B6B-4C58-86E0-744A-6267154D5312}"/>
                  </a:ext>
                </a:extLst>
              </p:cNvPr>
              <p:cNvSpPr txBox="1"/>
              <p:nvPr/>
            </p:nvSpPr>
            <p:spPr>
              <a:xfrm>
                <a:off x="10673806" y="1846376"/>
                <a:ext cx="2231568" cy="4185761"/>
              </a:xfrm>
              <a:prstGeom prst="rect">
                <a:avLst/>
              </a:prstGeom>
              <a:noFill/>
            </p:spPr>
            <p:txBody>
              <a:bodyPr wrap="square" rtlCol="0">
                <a:spAutoFit/>
              </a:bodyPr>
              <a:lstStyle/>
              <a:p>
                <a:r>
                  <a:rPr lang="nl-NL" sz="2000" b="1" dirty="0"/>
                  <a:t>Voorbeeld</a:t>
                </a:r>
                <a:r>
                  <a:rPr lang="nl-NL" sz="2000" dirty="0"/>
                  <a:t>:</a:t>
                </a:r>
              </a:p>
              <a:p>
                <a:endParaRPr lang="nl-NL" dirty="0"/>
              </a:p>
              <a:p>
                <a:pPr marL="285750" indent="-285750">
                  <a:buFont typeface="Arial" panose="020B0604020202020204" pitchFamily="34" charset="0"/>
                  <a:buChar char="•"/>
                </a:pPr>
                <a:r>
                  <a:rPr lang="nl-NL" sz="2000" dirty="0">
                    <a:latin typeface="+mn-lt"/>
                  </a:rPr>
                  <a:t>0</a:t>
                </a:r>
              </a:p>
              <a:p>
                <a:pPr marL="285750" indent="-285750">
                  <a:buFont typeface="Arial" panose="020B0604020202020204" pitchFamily="34" charset="0"/>
                  <a:buChar char="•"/>
                </a:pPr>
                <a:r>
                  <a:rPr lang="nl-NL" sz="2000" dirty="0">
                    <a:solidFill>
                      <a:srgbClr val="0070C0"/>
                    </a:solidFill>
                    <a:latin typeface="+mn-lt"/>
                  </a:rPr>
                  <a:t>3</a:t>
                </a:r>
              </a:p>
              <a:p>
                <a:pPr marL="285750" indent="-285750">
                  <a:buFont typeface="Arial" panose="020B0604020202020204" pitchFamily="34" charset="0"/>
                  <a:buChar char="•"/>
                </a:pPr>
                <a14:m>
                  <m:oMath xmlns:m="http://schemas.openxmlformats.org/officeDocument/2006/math">
                    <m:r>
                      <a:rPr lang="nl-NL" sz="2000" b="0" i="1" smtClean="0">
                        <a:solidFill>
                          <a:srgbClr val="FF0000"/>
                        </a:solidFill>
                        <a:latin typeface="Cambria Math" panose="02040503050406030204" pitchFamily="18" charset="0"/>
                      </a:rPr>
                      <m:t>5</m:t>
                    </m:r>
                  </m:oMath>
                </a14:m>
                <a:endParaRPr lang="nl-NL" sz="2000" dirty="0">
                  <a:solidFill>
                    <a:srgbClr val="FF0000"/>
                  </a:solidFill>
                  <a:latin typeface="+mn-lt"/>
                </a:endParaRPr>
              </a:p>
              <a:p>
                <a:pPr marL="285750" indent="-285750">
                  <a:buFont typeface="Arial" panose="020B0604020202020204" pitchFamily="34" charset="0"/>
                  <a:buChar char="•"/>
                </a:pPr>
                <a:r>
                  <a:rPr lang="nl-NL" sz="2000" dirty="0">
                    <a:solidFill>
                      <a:srgbClr val="0070C0"/>
                    </a:solidFill>
                    <a:latin typeface="+mn-lt"/>
                  </a:rPr>
                  <a:t>7</a:t>
                </a:r>
              </a:p>
              <a:p>
                <a:pPr marL="285750" indent="-285750">
                  <a:buFont typeface="Arial" panose="020B0604020202020204" pitchFamily="34" charset="0"/>
                  <a:buChar char="•"/>
                </a:pPr>
                <a:r>
                  <a:rPr lang="nl-NL" sz="2000" dirty="0">
                    <a:solidFill>
                      <a:srgbClr val="FF0000"/>
                    </a:solidFill>
                    <a:latin typeface="+mn-lt"/>
                  </a:rPr>
                  <a:t>8</a:t>
                </a:r>
              </a:p>
              <a:p>
                <a:pPr marL="285750" indent="-285750">
                  <a:buFont typeface="Arial" panose="020B0604020202020204" pitchFamily="34" charset="0"/>
                  <a:buChar char="•"/>
                </a:pPr>
                <a:r>
                  <a:rPr lang="nl-NL" sz="2000" dirty="0">
                    <a:solidFill>
                      <a:srgbClr val="0070C0"/>
                    </a:solidFill>
                    <a:latin typeface="+mn-lt"/>
                  </a:rPr>
                  <a:t>11</a:t>
                </a:r>
              </a:p>
              <a:p>
                <a:pPr marL="285750" indent="-285750">
                  <a:buFont typeface="Arial" panose="020B0604020202020204" pitchFamily="34" charset="0"/>
                  <a:buChar char="•"/>
                </a:pPr>
                <a:r>
                  <a:rPr lang="nl-NL" sz="2000" dirty="0">
                    <a:solidFill>
                      <a:srgbClr val="FF0000"/>
                    </a:solidFill>
                    <a:latin typeface="+mn-lt"/>
                  </a:rPr>
                  <a:t>13</a:t>
                </a:r>
              </a:p>
              <a:p>
                <a:pPr marL="285750" indent="-285750">
                  <a:buFont typeface="Arial" panose="020B0604020202020204" pitchFamily="34" charset="0"/>
                  <a:buChar char="•"/>
                </a:pPr>
                <a:r>
                  <a:rPr lang="nl-NL" sz="2000" dirty="0">
                    <a:solidFill>
                      <a:srgbClr val="0070C0"/>
                    </a:solidFill>
                    <a:latin typeface="+mn-lt"/>
                  </a:rPr>
                  <a:t>15</a:t>
                </a:r>
              </a:p>
              <a:p>
                <a:pPr marL="285750" indent="-285750">
                  <a:buFont typeface="Arial" panose="020B0604020202020204" pitchFamily="34" charset="0"/>
                  <a:buChar char="•"/>
                </a:pPr>
                <a:r>
                  <a:rPr lang="nl-NL" sz="2000" dirty="0">
                    <a:solidFill>
                      <a:srgbClr val="FF0000"/>
                    </a:solidFill>
                    <a:latin typeface="+mn-lt"/>
                  </a:rPr>
                  <a:t>18</a:t>
                </a:r>
              </a:p>
              <a:p>
                <a:pPr marL="285750" indent="-285750">
                  <a:buFont typeface="Arial" panose="020B0604020202020204" pitchFamily="34" charset="0"/>
                  <a:buChar char="•"/>
                </a:pPr>
                <a:r>
                  <a:rPr lang="nl-NL" sz="2000" dirty="0">
                    <a:solidFill>
                      <a:srgbClr val="0070C0"/>
                    </a:solidFill>
                    <a:latin typeface="+mn-lt"/>
                  </a:rPr>
                  <a:t>20</a:t>
                </a:r>
              </a:p>
              <a:p>
                <a:pPr marL="285750" indent="-285750">
                  <a:buFont typeface="Arial" panose="020B0604020202020204" pitchFamily="34" charset="0"/>
                  <a:buChar char="•"/>
                </a:pPr>
                <a:r>
                  <a:rPr lang="nl-NL" sz="2000" dirty="0">
                    <a:solidFill>
                      <a:srgbClr val="FF0000"/>
                    </a:solidFill>
                    <a:latin typeface="+mn-lt"/>
                  </a:rPr>
                  <a:t>21</a:t>
                </a:r>
              </a:p>
              <a:p>
                <a:pPr marL="285750" indent="-285750">
                  <a:buFont typeface="Arial" panose="020B0604020202020204" pitchFamily="34" charset="0"/>
                  <a:buChar char="•"/>
                </a:pPr>
                <a:endParaRPr lang="nl-NL" dirty="0"/>
              </a:p>
            </p:txBody>
          </p:sp>
        </mc:Choice>
        <mc:Fallback xmlns="">
          <p:sp>
            <p:nvSpPr>
              <p:cNvPr id="3" name="Tekstvak 2">
                <a:extLst>
                  <a:ext uri="{FF2B5EF4-FFF2-40B4-BE49-F238E27FC236}">
                    <a16:creationId xmlns:a16="http://schemas.microsoft.com/office/drawing/2014/main" id="{5C486B6B-4C58-86E0-744A-6267154D5312}"/>
                  </a:ext>
                </a:extLst>
              </p:cNvPr>
              <p:cNvSpPr txBox="1">
                <a:spLocks noRot="1" noChangeAspect="1" noMove="1" noResize="1" noEditPoints="1" noAdjustHandles="1" noChangeArrowheads="1" noChangeShapeType="1" noTextEdit="1"/>
              </p:cNvSpPr>
              <p:nvPr/>
            </p:nvSpPr>
            <p:spPr>
              <a:xfrm>
                <a:off x="10673806" y="1846376"/>
                <a:ext cx="2231568" cy="4185761"/>
              </a:xfrm>
              <a:prstGeom prst="rect">
                <a:avLst/>
              </a:prstGeom>
              <a:blipFill>
                <a:blip r:embed="rId3"/>
                <a:stretch>
                  <a:fillRect l="-3005" t="-728"/>
                </a:stretch>
              </a:blipFill>
            </p:spPr>
            <p:txBody>
              <a:bodyPr/>
              <a:lstStyle/>
              <a:p>
                <a:r>
                  <a:rPr lang="nl-NL">
                    <a:noFill/>
                  </a:rPr>
                  <a:t> </a:t>
                </a:r>
              </a:p>
            </p:txBody>
          </p:sp>
        </mc:Fallback>
      </mc:AlternateContent>
      <p:cxnSp>
        <p:nvCxnSpPr>
          <p:cNvPr id="4" name="Rechte verbindingslijn 3">
            <a:extLst>
              <a:ext uri="{FF2B5EF4-FFF2-40B4-BE49-F238E27FC236}">
                <a16:creationId xmlns:a16="http://schemas.microsoft.com/office/drawing/2014/main" id="{1826BF62-3D28-4E74-35ED-BC9A2502439C}"/>
              </a:ext>
            </a:extLst>
          </p:cNvPr>
          <p:cNvCxnSpPr/>
          <p:nvPr/>
        </p:nvCxnSpPr>
        <p:spPr>
          <a:xfrm>
            <a:off x="10427789" y="1575526"/>
            <a:ext cx="0" cy="5170713"/>
          </a:xfrm>
          <a:prstGeom prst="line">
            <a:avLst/>
          </a:prstGeom>
        </p:spPr>
        <p:style>
          <a:lnRef idx="1">
            <a:schemeClr val="dk1"/>
          </a:lnRef>
          <a:fillRef idx="0">
            <a:schemeClr val="dk1"/>
          </a:fillRef>
          <a:effectRef idx="0">
            <a:schemeClr val="dk1"/>
          </a:effectRef>
          <a:fontRef idx="minor">
            <a:schemeClr val="tx1"/>
          </a:fontRef>
        </p:style>
      </p:cxnSp>
      <p:sp>
        <p:nvSpPr>
          <p:cNvPr id="5" name="Tekstvak 4">
            <a:extLst>
              <a:ext uri="{FF2B5EF4-FFF2-40B4-BE49-F238E27FC236}">
                <a16:creationId xmlns:a16="http://schemas.microsoft.com/office/drawing/2014/main" id="{6E2A70EC-4FBF-4D29-F757-6C3A61F28B50}"/>
              </a:ext>
            </a:extLst>
          </p:cNvPr>
          <p:cNvSpPr txBox="1"/>
          <p:nvPr/>
        </p:nvSpPr>
        <p:spPr>
          <a:xfrm>
            <a:off x="4033520" y="4907280"/>
            <a:ext cx="5561147" cy="1169551"/>
          </a:xfrm>
          <a:prstGeom prst="rect">
            <a:avLst/>
          </a:prstGeom>
          <a:solidFill>
            <a:srgbClr val="FFC000"/>
          </a:solidFill>
        </p:spPr>
        <p:txBody>
          <a:bodyPr wrap="square" rtlCol="0">
            <a:spAutoFit/>
          </a:bodyPr>
          <a:lstStyle/>
          <a:p>
            <a:r>
              <a:rPr lang="nl-NL" b="1" dirty="0"/>
              <a:t>Opdracht:</a:t>
            </a:r>
          </a:p>
          <a:p>
            <a:pPr marL="285750" indent="-285750">
              <a:buFont typeface="Arial" panose="020B0604020202020204" pitchFamily="34" charset="0"/>
              <a:buChar char="•"/>
            </a:pPr>
            <a:r>
              <a:rPr lang="nl-NL" dirty="0"/>
              <a:t>Speel het spel tegen degene naast je.</a:t>
            </a:r>
          </a:p>
          <a:p>
            <a:pPr marL="285750" indent="-285750">
              <a:buFont typeface="Arial" panose="020B0604020202020204" pitchFamily="34" charset="0"/>
              <a:buChar char="•"/>
            </a:pPr>
            <a:r>
              <a:rPr lang="nl-NL" dirty="0"/>
              <a:t>Bedenk vervolgens samen een strategie waarmee je mij altijd kan verslaan. Jullie mogen daarbij kiezen of je begint.</a:t>
            </a:r>
          </a:p>
          <a:p>
            <a:pPr marL="285750" indent="-285750">
              <a:buFont typeface="Arial" panose="020B0604020202020204" pitchFamily="34" charset="0"/>
              <a:buChar char="•"/>
            </a:pPr>
            <a:r>
              <a:rPr lang="nl-NL" dirty="0"/>
              <a:t>Klaar? Doe hetzelfde met de volgende spellen.</a:t>
            </a:r>
          </a:p>
        </p:txBody>
      </p:sp>
      <p:sp>
        <p:nvSpPr>
          <p:cNvPr id="6" name="Google Shape;95;p16">
            <a:extLst>
              <a:ext uri="{FF2B5EF4-FFF2-40B4-BE49-F238E27FC236}">
                <a16:creationId xmlns:a16="http://schemas.microsoft.com/office/drawing/2014/main" id="{B9FD857D-514D-AB55-EA93-0C9E07000B32}"/>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b="1" dirty="0">
                <a:solidFill>
                  <a:srgbClr val="CB3769"/>
                </a:solidFill>
                <a:latin typeface="Calibri"/>
                <a:ea typeface="Calibri"/>
                <a:cs typeface="Calibri"/>
                <a:sym typeface="Calibri"/>
              </a:rPr>
              <a:t>Het eerste spel</a:t>
            </a:r>
          </a:p>
          <a:p>
            <a:pPr>
              <a:spcBef>
                <a:spcPts val="600"/>
              </a:spcBef>
              <a:spcAft>
                <a:spcPts val="600"/>
              </a:spcAft>
            </a:pPr>
            <a:r>
              <a:rPr lang="nl-NL" sz="2400" dirty="0">
                <a:solidFill>
                  <a:schemeClr val="tx1"/>
                </a:solidFill>
                <a:latin typeface="Calibri"/>
                <a:ea typeface="Calibri"/>
                <a:cs typeface="Calibri"/>
                <a:sym typeface="Calibri"/>
              </a:rPr>
              <a:t>Hoe doe ik dit in de klas?</a:t>
            </a:r>
          </a:p>
        </p:txBody>
      </p:sp>
    </p:spTree>
    <p:extLst>
      <p:ext uri="{BB962C8B-B14F-4D97-AF65-F5344CB8AC3E}">
        <p14:creationId xmlns:p14="http://schemas.microsoft.com/office/powerpoint/2010/main" val="333802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sp>
        <p:nvSpPr>
          <p:cNvPr id="17" name="Google Shape;87;p15">
            <a:extLst>
              <a:ext uri="{FF2B5EF4-FFF2-40B4-BE49-F238E27FC236}">
                <a16:creationId xmlns:a16="http://schemas.microsoft.com/office/drawing/2014/main" id="{9C572DEB-4A27-7A5B-E8D1-FF9C941B0971}"/>
              </a:ext>
            </a:extLst>
          </p:cNvPr>
          <p:cNvSpPr txBox="1"/>
          <p:nvPr/>
        </p:nvSpPr>
        <p:spPr>
          <a:xfrm>
            <a:off x="5818903" y="3515113"/>
            <a:ext cx="6328701" cy="3147669"/>
          </a:xfrm>
          <a:prstGeom prst="rect">
            <a:avLst/>
          </a:prstGeom>
          <a:noFill/>
          <a:ln>
            <a:noFill/>
          </a:ln>
        </p:spPr>
        <p:txBody>
          <a:bodyPr spcFirstLastPara="1" wrap="square" lIns="91425" tIns="45700" rIns="91425" bIns="45700" anchor="t" anchorCtr="0">
            <a:noAutofit/>
          </a:bodyPr>
          <a:lstStyle/>
          <a:p>
            <a:pPr marR="0" lvl="0" algn="ctr" rtl="0">
              <a:lnSpc>
                <a:spcPct val="85714"/>
              </a:lnSpc>
              <a:spcBef>
                <a:spcPts val="0"/>
              </a:spcBef>
              <a:spcAft>
                <a:spcPts val="0"/>
              </a:spcAft>
            </a:pPr>
            <a:r>
              <a:rPr lang="nl-NL" sz="3200" b="1" dirty="0">
                <a:solidFill>
                  <a:srgbClr val="00B0F0"/>
                </a:solidFill>
                <a:latin typeface="Calibri"/>
                <a:ea typeface="Calibri"/>
                <a:cs typeface="Calibri"/>
                <a:sym typeface="Calibri"/>
              </a:rPr>
              <a:t>Spel 4</a:t>
            </a:r>
          </a:p>
          <a:p>
            <a:pPr marR="0" lvl="0" algn="ctr" rtl="0">
              <a:lnSpc>
                <a:spcPct val="85714"/>
              </a:lnSpc>
              <a:spcBef>
                <a:spcPts val="0"/>
              </a:spcBef>
              <a:spcAft>
                <a:spcPts val="0"/>
              </a:spcAft>
            </a:pPr>
            <a:endParaRPr lang="nl-NL" sz="2400" b="1" dirty="0">
              <a:solidFill>
                <a:schemeClr val="tx1"/>
              </a:solidFill>
              <a:latin typeface="Calibri"/>
              <a:ea typeface="Calibri"/>
              <a:cs typeface="Calibri"/>
              <a:sym typeface="Calibri"/>
            </a:endParaRPr>
          </a:p>
          <a:p>
            <a:pPr marL="342900" lvl="0" indent="-342900">
              <a:lnSpc>
                <a:spcPct val="107000"/>
              </a:lnSpc>
              <a:buFont typeface="Arial" panose="020B0604020202020204" pitchFamily="34" charset="0"/>
              <a:buChar char="•"/>
            </a:pPr>
            <a:r>
              <a:rPr lang="nl-NL" sz="2200" kern="100" dirty="0">
                <a:effectLst/>
                <a:latin typeface="Calibri" panose="020F0502020204030204" pitchFamily="34" charset="0"/>
                <a:ea typeface="Calibri" panose="020F0502020204030204" pitchFamily="34" charset="0"/>
                <a:cs typeface="Times New Roman" panose="02020603050405020304" pitchFamily="18" charset="0"/>
              </a:rPr>
              <a:t>We beginnen weer met het getal 0 op papier.</a:t>
            </a:r>
          </a:p>
          <a:p>
            <a:pPr marL="342900" lvl="0" indent="-342900">
              <a:lnSpc>
                <a:spcPct val="107000"/>
              </a:lnSpc>
              <a:buFont typeface="Arial" panose="020B0604020202020204" pitchFamily="34" charset="0"/>
              <a:buChar char="•"/>
            </a:pPr>
            <a:r>
              <a:rPr lang="nl-NL" sz="2200" kern="100" dirty="0">
                <a:effectLst/>
                <a:latin typeface="Calibri" panose="020F0502020204030204" pitchFamily="34" charset="0"/>
                <a:ea typeface="Calibri" panose="020F0502020204030204" pitchFamily="34" charset="0"/>
                <a:cs typeface="Times New Roman" panose="02020603050405020304" pitchFamily="18" charset="0"/>
              </a:rPr>
              <a:t>Speler 1 (die begint) mag het getal steeds met 1, 3 of 4 verhogen.</a:t>
            </a:r>
          </a:p>
          <a:p>
            <a:pPr marL="342900" lvl="0" indent="-342900">
              <a:lnSpc>
                <a:spcPct val="107000"/>
              </a:lnSpc>
              <a:buFont typeface="Arial" panose="020B0604020202020204" pitchFamily="34" charset="0"/>
              <a:buChar char="•"/>
            </a:pPr>
            <a:r>
              <a:rPr lang="nl-NL" sz="2200" kern="100" dirty="0">
                <a:effectLst/>
                <a:latin typeface="Calibri" panose="020F0502020204030204" pitchFamily="34" charset="0"/>
                <a:ea typeface="Calibri" panose="020F0502020204030204" pitchFamily="34" charset="0"/>
                <a:cs typeface="Times New Roman" panose="02020603050405020304" pitchFamily="18" charset="0"/>
              </a:rPr>
              <a:t>Speler 2 mag het getal steeds met 1 of 2 verhogen.</a:t>
            </a:r>
          </a:p>
          <a:p>
            <a:pPr marL="342900" lvl="0" indent="-342900">
              <a:lnSpc>
                <a:spcPct val="107000"/>
              </a:lnSpc>
              <a:spcAft>
                <a:spcPts val="800"/>
              </a:spcAft>
              <a:buFont typeface="Arial" panose="020B0604020202020204" pitchFamily="34" charset="0"/>
              <a:buChar char="•"/>
            </a:pPr>
            <a:r>
              <a:rPr lang="nl-NL" sz="2200" kern="100" dirty="0">
                <a:effectLst/>
                <a:latin typeface="Calibri" panose="020F0502020204030204" pitchFamily="34" charset="0"/>
                <a:ea typeface="Calibri" panose="020F0502020204030204" pitchFamily="34" charset="0"/>
                <a:cs typeface="Times New Roman" panose="02020603050405020304" pitchFamily="18" charset="0"/>
              </a:rPr>
              <a:t>Wederom verliest de speler die een getal groter dan 20 opschrijft.</a:t>
            </a:r>
          </a:p>
          <a:p>
            <a:pPr marL="571500" marR="0" lvl="0" indent="-571500" rtl="0">
              <a:lnSpc>
                <a:spcPct val="85714"/>
              </a:lnSpc>
              <a:spcBef>
                <a:spcPts val="0"/>
              </a:spcBef>
              <a:spcAft>
                <a:spcPts val="0"/>
              </a:spcAft>
              <a:buFont typeface="Arial" panose="020B0604020202020204" pitchFamily="34" charset="0"/>
              <a:buChar char="•"/>
            </a:pPr>
            <a:endParaRPr lang="nl-NL" sz="28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400" dirty="0">
              <a:solidFill>
                <a:schemeClr val="tx1"/>
              </a:solidFill>
              <a:latin typeface="Calibri"/>
              <a:ea typeface="Calibri"/>
              <a:cs typeface="Calibri"/>
              <a:sym typeface="Calibri"/>
            </a:endParaRPr>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5818903" y="0"/>
            <a:ext cx="0" cy="6794499"/>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87;p15">
            <a:extLst>
              <a:ext uri="{FF2B5EF4-FFF2-40B4-BE49-F238E27FC236}">
                <a16:creationId xmlns:a16="http://schemas.microsoft.com/office/drawing/2014/main" id="{586A35C1-5AEC-BE16-99F3-95E5EA490E79}"/>
              </a:ext>
            </a:extLst>
          </p:cNvPr>
          <p:cNvSpPr txBox="1"/>
          <p:nvPr/>
        </p:nvSpPr>
        <p:spPr>
          <a:xfrm>
            <a:off x="-94153" y="60524"/>
            <a:ext cx="5774508" cy="3147669"/>
          </a:xfrm>
          <a:prstGeom prst="rect">
            <a:avLst/>
          </a:prstGeom>
          <a:noFill/>
          <a:ln>
            <a:noFill/>
          </a:ln>
        </p:spPr>
        <p:txBody>
          <a:bodyPr spcFirstLastPara="1" wrap="square" lIns="91425" tIns="45700" rIns="91425" bIns="45700" anchor="t" anchorCtr="0">
            <a:noAutofit/>
          </a:bodyPr>
          <a:lstStyle/>
          <a:p>
            <a:pPr marR="0" lvl="0" algn="ctr" rtl="0">
              <a:lnSpc>
                <a:spcPct val="85714"/>
              </a:lnSpc>
              <a:spcBef>
                <a:spcPts val="0"/>
              </a:spcBef>
              <a:spcAft>
                <a:spcPts val="0"/>
              </a:spcAft>
            </a:pPr>
            <a:r>
              <a:rPr lang="nl-NL" sz="3200" b="1" dirty="0">
                <a:solidFill>
                  <a:srgbClr val="00B0F0"/>
                </a:solidFill>
                <a:latin typeface="Calibri"/>
                <a:ea typeface="Calibri"/>
                <a:cs typeface="Calibri"/>
                <a:sym typeface="Calibri"/>
              </a:rPr>
              <a:t>Spel 1</a:t>
            </a:r>
          </a:p>
          <a:p>
            <a:pPr marR="0" lvl="0" algn="ctr" rtl="0">
              <a:lnSpc>
                <a:spcPct val="85714"/>
              </a:lnSpc>
              <a:spcBef>
                <a:spcPts val="0"/>
              </a:spcBef>
              <a:spcAft>
                <a:spcPts val="0"/>
              </a:spcAft>
            </a:pPr>
            <a:endParaRPr lang="nl-NL" sz="2400" b="1" dirty="0">
              <a:solidFill>
                <a:schemeClr val="tx1"/>
              </a:solidFill>
              <a:latin typeface="Calibri"/>
              <a:ea typeface="Calibri"/>
              <a:cs typeface="Calibri"/>
              <a:sym typeface="Calibri"/>
            </a:endParaRPr>
          </a:p>
          <a:p>
            <a:pPr marL="571500" marR="0" lvl="0" indent="-571500" rtl="0">
              <a:lnSpc>
                <a:spcPct val="85714"/>
              </a:lnSpc>
              <a:spcBef>
                <a:spcPts val="0"/>
              </a:spcBef>
              <a:spcAft>
                <a:spcPts val="0"/>
              </a:spcAft>
              <a:buFont typeface="Arial" panose="020B0604020202020204" pitchFamily="34" charset="0"/>
              <a:buChar char="•"/>
            </a:pPr>
            <a:r>
              <a:rPr lang="nl-NL" sz="2400" dirty="0">
                <a:solidFill>
                  <a:schemeClr val="tx1"/>
                </a:solidFill>
                <a:latin typeface="Calibri"/>
                <a:ea typeface="Calibri"/>
                <a:cs typeface="Calibri"/>
                <a:sym typeface="Calibri"/>
              </a:rPr>
              <a:t>We beginnen met het getal 0.</a:t>
            </a:r>
          </a:p>
          <a:p>
            <a:pPr marL="571500" marR="0" lvl="0" indent="-571500" rtl="0">
              <a:lnSpc>
                <a:spcPct val="85714"/>
              </a:lnSpc>
              <a:spcBef>
                <a:spcPts val="0"/>
              </a:spcBef>
              <a:spcAft>
                <a:spcPts val="0"/>
              </a:spcAft>
              <a:buFont typeface="Arial" panose="020B0604020202020204" pitchFamily="34" charset="0"/>
              <a:buChar char="•"/>
            </a:pPr>
            <a:r>
              <a:rPr lang="nl-NL" sz="2400" dirty="0">
                <a:solidFill>
                  <a:schemeClr val="tx1"/>
                </a:solidFill>
                <a:latin typeface="Calibri"/>
                <a:ea typeface="Calibri"/>
                <a:cs typeface="Calibri"/>
                <a:sym typeface="Calibri"/>
              </a:rPr>
              <a:t>Om de beurt schrijven jullie </a:t>
            </a:r>
            <a:br>
              <a:rPr lang="nl-NL" sz="2400" dirty="0">
                <a:solidFill>
                  <a:schemeClr val="tx1"/>
                </a:solidFill>
                <a:latin typeface="Calibri"/>
                <a:ea typeface="Calibri"/>
                <a:cs typeface="Calibri"/>
                <a:sym typeface="Calibri"/>
              </a:rPr>
            </a:br>
            <a:r>
              <a:rPr lang="nl-NL" sz="2400" dirty="0">
                <a:solidFill>
                  <a:schemeClr val="tx1"/>
                </a:solidFill>
                <a:latin typeface="Calibri"/>
                <a:ea typeface="Calibri"/>
                <a:cs typeface="Calibri"/>
                <a:sym typeface="Calibri"/>
              </a:rPr>
              <a:t>een getal op.</a:t>
            </a:r>
          </a:p>
          <a:p>
            <a:pPr marL="571500" marR="0" lvl="0" indent="-571500" rtl="0">
              <a:lnSpc>
                <a:spcPct val="85714"/>
              </a:lnSpc>
              <a:spcBef>
                <a:spcPts val="0"/>
              </a:spcBef>
              <a:spcAft>
                <a:spcPts val="0"/>
              </a:spcAft>
              <a:buFont typeface="Arial" panose="020B0604020202020204" pitchFamily="34" charset="0"/>
              <a:buChar char="•"/>
            </a:pPr>
            <a:r>
              <a:rPr lang="nl-NL" sz="2400" dirty="0">
                <a:solidFill>
                  <a:schemeClr val="tx1"/>
                </a:solidFill>
                <a:latin typeface="Calibri"/>
                <a:ea typeface="Calibri"/>
                <a:cs typeface="Calibri"/>
                <a:sym typeface="Calibri"/>
              </a:rPr>
              <a:t>Het opgeschreven getal moet </a:t>
            </a:r>
            <a:br>
              <a:rPr lang="nl-NL" sz="2400" dirty="0">
                <a:solidFill>
                  <a:schemeClr val="tx1"/>
                </a:solidFill>
                <a:latin typeface="Calibri"/>
                <a:ea typeface="Calibri"/>
                <a:cs typeface="Calibri"/>
                <a:sym typeface="Calibri"/>
              </a:rPr>
            </a:br>
            <a:r>
              <a:rPr lang="nl-NL" sz="2400" dirty="0">
                <a:solidFill>
                  <a:schemeClr val="tx1"/>
                </a:solidFill>
                <a:latin typeface="Calibri"/>
                <a:ea typeface="Calibri"/>
                <a:cs typeface="Calibri"/>
                <a:sym typeface="Calibri"/>
              </a:rPr>
              <a:t>1, 2 of 3 meer zijn dan het vorige getal.</a:t>
            </a:r>
          </a:p>
          <a:p>
            <a:pPr marL="571500" marR="0" lvl="0" indent="-571500" rtl="0">
              <a:lnSpc>
                <a:spcPct val="85714"/>
              </a:lnSpc>
              <a:spcBef>
                <a:spcPts val="0"/>
              </a:spcBef>
              <a:spcAft>
                <a:spcPts val="0"/>
              </a:spcAft>
              <a:buFont typeface="Arial" panose="020B0604020202020204" pitchFamily="34" charset="0"/>
              <a:buChar char="•"/>
            </a:pPr>
            <a:r>
              <a:rPr lang="nl-NL" sz="2400" dirty="0">
                <a:solidFill>
                  <a:schemeClr val="tx1"/>
                </a:solidFill>
                <a:latin typeface="Calibri"/>
                <a:ea typeface="Calibri"/>
                <a:cs typeface="Calibri"/>
                <a:sym typeface="Calibri"/>
              </a:rPr>
              <a:t>Degene die een getal groter dan 20 </a:t>
            </a:r>
            <a:br>
              <a:rPr lang="nl-NL" sz="2400" dirty="0">
                <a:solidFill>
                  <a:schemeClr val="tx1"/>
                </a:solidFill>
                <a:latin typeface="Calibri"/>
                <a:ea typeface="Calibri"/>
                <a:cs typeface="Calibri"/>
                <a:sym typeface="Calibri"/>
              </a:rPr>
            </a:br>
            <a:r>
              <a:rPr lang="nl-NL" sz="2400" dirty="0">
                <a:solidFill>
                  <a:schemeClr val="tx1"/>
                </a:solidFill>
                <a:latin typeface="Calibri"/>
                <a:ea typeface="Calibri"/>
                <a:cs typeface="Calibri"/>
                <a:sym typeface="Calibri"/>
              </a:rPr>
              <a:t>opschrijft, verliest.</a:t>
            </a:r>
          </a:p>
          <a:p>
            <a:pPr marL="571500" marR="0" lvl="0" indent="-571500" rtl="0">
              <a:lnSpc>
                <a:spcPct val="85714"/>
              </a:lnSpc>
              <a:spcBef>
                <a:spcPts val="0"/>
              </a:spcBef>
              <a:spcAft>
                <a:spcPts val="0"/>
              </a:spcAft>
              <a:buFont typeface="Arial" panose="020B0604020202020204" pitchFamily="34" charset="0"/>
              <a:buChar char="•"/>
            </a:pPr>
            <a:endParaRPr lang="nl-NL" sz="28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400" dirty="0">
              <a:solidFill>
                <a:schemeClr val="tx1"/>
              </a:solidFill>
              <a:latin typeface="Calibri"/>
              <a:ea typeface="Calibri"/>
              <a:cs typeface="Calibri"/>
              <a:sym typeface="Calibri"/>
            </a:endParaRPr>
          </a:p>
        </p:txBody>
      </p:sp>
      <p:cxnSp>
        <p:nvCxnSpPr>
          <p:cNvPr id="4" name="Rechte verbindingslijn 3">
            <a:extLst>
              <a:ext uri="{FF2B5EF4-FFF2-40B4-BE49-F238E27FC236}">
                <a16:creationId xmlns:a16="http://schemas.microsoft.com/office/drawing/2014/main" id="{1826BF62-3D28-4E74-35ED-BC9A2502439C}"/>
              </a:ext>
            </a:extLst>
          </p:cNvPr>
          <p:cNvCxnSpPr>
            <a:cxnSpLocks/>
          </p:cNvCxnSpPr>
          <p:nvPr/>
        </p:nvCxnSpPr>
        <p:spPr>
          <a:xfrm>
            <a:off x="0" y="3310759"/>
            <a:ext cx="12192000" cy="86490"/>
          </a:xfrm>
          <a:prstGeom prst="line">
            <a:avLst/>
          </a:prstGeom>
        </p:spPr>
        <p:style>
          <a:lnRef idx="1">
            <a:schemeClr val="dk1"/>
          </a:lnRef>
          <a:fillRef idx="0">
            <a:schemeClr val="dk1"/>
          </a:fillRef>
          <a:effectRef idx="0">
            <a:schemeClr val="dk1"/>
          </a:effectRef>
          <a:fontRef idx="minor">
            <a:schemeClr val="tx1"/>
          </a:fontRef>
        </p:style>
      </p:cxnSp>
      <p:sp>
        <p:nvSpPr>
          <p:cNvPr id="15" name="Google Shape;87;p15">
            <a:extLst>
              <a:ext uri="{FF2B5EF4-FFF2-40B4-BE49-F238E27FC236}">
                <a16:creationId xmlns:a16="http://schemas.microsoft.com/office/drawing/2014/main" id="{618D4F5B-84A1-031F-E611-02F33456E09B}"/>
              </a:ext>
            </a:extLst>
          </p:cNvPr>
          <p:cNvSpPr txBox="1"/>
          <p:nvPr/>
        </p:nvSpPr>
        <p:spPr>
          <a:xfrm>
            <a:off x="6118198" y="81545"/>
            <a:ext cx="5774508" cy="3147669"/>
          </a:xfrm>
          <a:prstGeom prst="rect">
            <a:avLst/>
          </a:prstGeom>
          <a:noFill/>
          <a:ln>
            <a:noFill/>
          </a:ln>
        </p:spPr>
        <p:txBody>
          <a:bodyPr spcFirstLastPara="1" wrap="square" lIns="91425" tIns="45700" rIns="91425" bIns="45700" anchor="t" anchorCtr="0">
            <a:noAutofit/>
          </a:bodyPr>
          <a:lstStyle/>
          <a:p>
            <a:pPr marR="0" lvl="0" algn="ctr" rtl="0">
              <a:lnSpc>
                <a:spcPct val="85714"/>
              </a:lnSpc>
              <a:spcBef>
                <a:spcPts val="0"/>
              </a:spcBef>
              <a:spcAft>
                <a:spcPts val="0"/>
              </a:spcAft>
            </a:pPr>
            <a:r>
              <a:rPr lang="nl-NL" sz="3200" b="1" dirty="0">
                <a:solidFill>
                  <a:srgbClr val="00B0F0"/>
                </a:solidFill>
                <a:latin typeface="Calibri"/>
                <a:ea typeface="Calibri"/>
                <a:cs typeface="Calibri"/>
                <a:sym typeface="Calibri"/>
              </a:rPr>
              <a:t>Spel 2</a:t>
            </a:r>
          </a:p>
          <a:p>
            <a:pPr marR="0" lvl="0" algn="ctr" rtl="0">
              <a:lnSpc>
                <a:spcPct val="85714"/>
              </a:lnSpc>
              <a:spcBef>
                <a:spcPts val="0"/>
              </a:spcBef>
              <a:spcAft>
                <a:spcPts val="0"/>
              </a:spcAft>
            </a:pPr>
            <a:endParaRPr lang="nl-NL" sz="2400" b="1" dirty="0">
              <a:solidFill>
                <a:schemeClr val="tx1"/>
              </a:solidFill>
              <a:latin typeface="Calibri"/>
              <a:ea typeface="Calibri"/>
              <a:cs typeface="Calibri"/>
              <a:sym typeface="Calibri"/>
            </a:endParaRPr>
          </a:p>
          <a:p>
            <a:pPr>
              <a:lnSpc>
                <a:spcPct val="85714"/>
              </a:lnSpc>
            </a:pP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De spelregels werken op dezelfde manier als bij spel 1, maar nu mag je alleen een getal opschrijven die 1 of 2 meer is dan het vorige getal.</a:t>
            </a:r>
          </a:p>
          <a:p>
            <a:pPr marR="0" lvl="0" rtl="0">
              <a:lnSpc>
                <a:spcPct val="85714"/>
              </a:lnSpc>
              <a:spcBef>
                <a:spcPts val="0"/>
              </a:spcBef>
              <a:spcAft>
                <a:spcPts val="0"/>
              </a:spcAft>
            </a:pPr>
            <a:endParaRPr lang="nl-NL" sz="28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400" dirty="0">
              <a:solidFill>
                <a:schemeClr val="tx1"/>
              </a:solidFill>
              <a:latin typeface="Calibri"/>
              <a:ea typeface="Calibri"/>
              <a:cs typeface="Calibri"/>
              <a:sym typeface="Calibri"/>
            </a:endParaRPr>
          </a:p>
        </p:txBody>
      </p:sp>
      <p:sp>
        <p:nvSpPr>
          <p:cNvPr id="16" name="Google Shape;87;p15">
            <a:extLst>
              <a:ext uri="{FF2B5EF4-FFF2-40B4-BE49-F238E27FC236}">
                <a16:creationId xmlns:a16="http://schemas.microsoft.com/office/drawing/2014/main" id="{56D3674F-BBE2-CDA0-C918-275DE608D50D}"/>
              </a:ext>
            </a:extLst>
          </p:cNvPr>
          <p:cNvSpPr txBox="1"/>
          <p:nvPr/>
        </p:nvSpPr>
        <p:spPr>
          <a:xfrm>
            <a:off x="44395" y="3644601"/>
            <a:ext cx="5774508" cy="3147669"/>
          </a:xfrm>
          <a:prstGeom prst="rect">
            <a:avLst/>
          </a:prstGeom>
          <a:noFill/>
          <a:ln>
            <a:noFill/>
          </a:ln>
        </p:spPr>
        <p:txBody>
          <a:bodyPr spcFirstLastPara="1" wrap="square" lIns="91425" tIns="45700" rIns="91425" bIns="45700" anchor="t" anchorCtr="0">
            <a:noAutofit/>
          </a:bodyPr>
          <a:lstStyle/>
          <a:p>
            <a:pPr marR="0" lvl="0" algn="ctr" rtl="0">
              <a:lnSpc>
                <a:spcPct val="85714"/>
              </a:lnSpc>
              <a:spcBef>
                <a:spcPts val="0"/>
              </a:spcBef>
              <a:spcAft>
                <a:spcPts val="0"/>
              </a:spcAft>
            </a:pPr>
            <a:r>
              <a:rPr lang="nl-NL" sz="3200" b="1" dirty="0">
                <a:solidFill>
                  <a:srgbClr val="00B0F0"/>
                </a:solidFill>
                <a:latin typeface="Calibri"/>
                <a:ea typeface="Calibri"/>
                <a:cs typeface="Calibri"/>
                <a:sym typeface="Calibri"/>
              </a:rPr>
              <a:t>Spel 3</a:t>
            </a:r>
          </a:p>
          <a:p>
            <a:pPr marR="0" lvl="0" algn="ctr" rtl="0">
              <a:lnSpc>
                <a:spcPct val="85714"/>
              </a:lnSpc>
              <a:spcBef>
                <a:spcPts val="0"/>
              </a:spcBef>
              <a:spcAft>
                <a:spcPts val="0"/>
              </a:spcAft>
            </a:pPr>
            <a:endParaRPr lang="nl-NL" sz="2400" b="1" dirty="0">
              <a:solidFill>
                <a:schemeClr val="tx1"/>
              </a:solidFill>
              <a:latin typeface="Calibri"/>
              <a:ea typeface="Calibri"/>
              <a:cs typeface="Calibri"/>
              <a:sym typeface="Calibri"/>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De spelregels werken op dezelfde manier als bij spel 1, maar nu mag je alleen een getal opschrijven die 1, 3 of 4 meer is dan het vorige getal. </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lvl="0" indent="-571500" rtl="0">
              <a:lnSpc>
                <a:spcPct val="85714"/>
              </a:lnSpc>
              <a:spcBef>
                <a:spcPts val="0"/>
              </a:spcBef>
              <a:spcAft>
                <a:spcPts val="0"/>
              </a:spcAft>
              <a:buFont typeface="Arial" panose="020B0604020202020204" pitchFamily="34" charset="0"/>
              <a:buChar char="•"/>
            </a:pPr>
            <a:endParaRPr lang="nl-NL" sz="28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4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148903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sp>
        <p:nvSpPr>
          <p:cNvPr id="17" name="Google Shape;87;p15">
            <a:extLst>
              <a:ext uri="{FF2B5EF4-FFF2-40B4-BE49-F238E27FC236}">
                <a16:creationId xmlns:a16="http://schemas.microsoft.com/office/drawing/2014/main" id="{9C572DEB-4A27-7A5B-E8D1-FF9C941B0971}"/>
              </a:ext>
            </a:extLst>
          </p:cNvPr>
          <p:cNvSpPr txBox="1"/>
          <p:nvPr/>
        </p:nvSpPr>
        <p:spPr>
          <a:xfrm>
            <a:off x="5818903" y="3515113"/>
            <a:ext cx="6328701" cy="3147669"/>
          </a:xfrm>
          <a:prstGeom prst="rect">
            <a:avLst/>
          </a:prstGeom>
          <a:noFill/>
          <a:ln>
            <a:noFill/>
          </a:ln>
        </p:spPr>
        <p:txBody>
          <a:bodyPr spcFirstLastPara="1" wrap="square" lIns="91425" tIns="45700" rIns="91425" bIns="45700" anchor="t" anchorCtr="0">
            <a:noAutofit/>
          </a:bodyPr>
          <a:lstStyle/>
          <a:p>
            <a:pPr marR="0" lvl="0" algn="ctr" rtl="0">
              <a:lnSpc>
                <a:spcPct val="85714"/>
              </a:lnSpc>
              <a:spcBef>
                <a:spcPts val="0"/>
              </a:spcBef>
              <a:spcAft>
                <a:spcPts val="0"/>
              </a:spcAft>
            </a:pPr>
            <a:r>
              <a:rPr lang="nl-NL" sz="3200" b="1" dirty="0">
                <a:solidFill>
                  <a:srgbClr val="00B0F0"/>
                </a:solidFill>
                <a:latin typeface="Calibri"/>
                <a:ea typeface="Calibri"/>
                <a:cs typeface="Calibri"/>
                <a:sym typeface="Calibri"/>
              </a:rPr>
              <a:t>Spel 4</a:t>
            </a:r>
          </a:p>
          <a:p>
            <a:pPr marR="0" lvl="0" algn="ctr" rtl="0">
              <a:lnSpc>
                <a:spcPct val="85714"/>
              </a:lnSpc>
              <a:spcBef>
                <a:spcPts val="0"/>
              </a:spcBef>
              <a:spcAft>
                <a:spcPts val="0"/>
              </a:spcAft>
            </a:pPr>
            <a:endParaRPr lang="nl-NL" sz="2400" b="1" dirty="0">
              <a:solidFill>
                <a:schemeClr val="tx1"/>
              </a:solidFill>
              <a:latin typeface="Calibri"/>
              <a:ea typeface="Calibri"/>
              <a:cs typeface="Calibri"/>
              <a:sym typeface="Calibri"/>
            </a:endParaRPr>
          </a:p>
          <a:p>
            <a:pPr marL="342900" lvl="0" indent="-342900">
              <a:lnSpc>
                <a:spcPct val="107000"/>
              </a:lnSpc>
              <a:buFont typeface="Arial" panose="020B0604020202020204" pitchFamily="34" charset="0"/>
              <a:buChar char="•"/>
            </a:pPr>
            <a:r>
              <a:rPr lang="nl-NL" sz="2200" kern="100" dirty="0">
                <a:effectLst/>
                <a:latin typeface="Calibri" panose="020F0502020204030204" pitchFamily="34" charset="0"/>
                <a:ea typeface="Calibri" panose="020F0502020204030204" pitchFamily="34" charset="0"/>
                <a:cs typeface="Times New Roman" panose="02020603050405020304" pitchFamily="18" charset="0"/>
              </a:rPr>
              <a:t>We beginnen weer met het getal 0 op papier.</a:t>
            </a:r>
          </a:p>
          <a:p>
            <a:pPr marL="342900" lvl="0" indent="-342900">
              <a:lnSpc>
                <a:spcPct val="107000"/>
              </a:lnSpc>
              <a:buFont typeface="Arial" panose="020B0604020202020204" pitchFamily="34" charset="0"/>
              <a:buChar char="•"/>
            </a:pPr>
            <a:r>
              <a:rPr lang="nl-NL" sz="2200" kern="100" dirty="0">
                <a:effectLst/>
                <a:latin typeface="Calibri" panose="020F0502020204030204" pitchFamily="34" charset="0"/>
                <a:ea typeface="Calibri" panose="020F0502020204030204" pitchFamily="34" charset="0"/>
                <a:cs typeface="Times New Roman" panose="02020603050405020304" pitchFamily="18" charset="0"/>
              </a:rPr>
              <a:t>Speler 1 (die begint) mag het getal steeds met 1, 3 of 4 verhogen.</a:t>
            </a:r>
          </a:p>
          <a:p>
            <a:pPr marL="342900" lvl="0" indent="-342900">
              <a:lnSpc>
                <a:spcPct val="107000"/>
              </a:lnSpc>
              <a:buFont typeface="Arial" panose="020B0604020202020204" pitchFamily="34" charset="0"/>
              <a:buChar char="•"/>
            </a:pPr>
            <a:r>
              <a:rPr lang="nl-NL" sz="2200" kern="100" dirty="0">
                <a:effectLst/>
                <a:latin typeface="Calibri" panose="020F0502020204030204" pitchFamily="34" charset="0"/>
                <a:ea typeface="Calibri" panose="020F0502020204030204" pitchFamily="34" charset="0"/>
                <a:cs typeface="Times New Roman" panose="02020603050405020304" pitchFamily="18" charset="0"/>
              </a:rPr>
              <a:t>Speler 2 mag het getal steeds met 1 of 2 verhogen.</a:t>
            </a:r>
          </a:p>
          <a:p>
            <a:pPr marL="342900" lvl="0" indent="-342900">
              <a:lnSpc>
                <a:spcPct val="107000"/>
              </a:lnSpc>
              <a:spcAft>
                <a:spcPts val="800"/>
              </a:spcAft>
              <a:buFont typeface="Arial" panose="020B0604020202020204" pitchFamily="34" charset="0"/>
              <a:buChar char="•"/>
            </a:pPr>
            <a:r>
              <a:rPr lang="nl-NL" sz="2200" kern="100" dirty="0">
                <a:effectLst/>
                <a:latin typeface="Calibri" panose="020F0502020204030204" pitchFamily="34" charset="0"/>
                <a:ea typeface="Calibri" panose="020F0502020204030204" pitchFamily="34" charset="0"/>
                <a:cs typeface="Times New Roman" panose="02020603050405020304" pitchFamily="18" charset="0"/>
              </a:rPr>
              <a:t>Wederom verliest de speler die een getal groter dan 20 opschrijft.</a:t>
            </a:r>
          </a:p>
          <a:p>
            <a:pPr marL="571500" marR="0" lvl="0" indent="-571500" rtl="0">
              <a:lnSpc>
                <a:spcPct val="85714"/>
              </a:lnSpc>
              <a:spcBef>
                <a:spcPts val="0"/>
              </a:spcBef>
              <a:spcAft>
                <a:spcPts val="0"/>
              </a:spcAft>
              <a:buFont typeface="Arial" panose="020B0604020202020204" pitchFamily="34" charset="0"/>
              <a:buChar char="•"/>
            </a:pPr>
            <a:endParaRPr lang="nl-NL" sz="28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400" dirty="0">
              <a:solidFill>
                <a:schemeClr val="tx1"/>
              </a:solidFill>
              <a:latin typeface="Calibri"/>
              <a:ea typeface="Calibri"/>
              <a:cs typeface="Calibri"/>
              <a:sym typeface="Calibri"/>
            </a:endParaRPr>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5818903" y="0"/>
            <a:ext cx="0" cy="6794499"/>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87;p15">
            <a:extLst>
              <a:ext uri="{FF2B5EF4-FFF2-40B4-BE49-F238E27FC236}">
                <a16:creationId xmlns:a16="http://schemas.microsoft.com/office/drawing/2014/main" id="{586A35C1-5AEC-BE16-99F3-95E5EA490E79}"/>
              </a:ext>
            </a:extLst>
          </p:cNvPr>
          <p:cNvSpPr txBox="1"/>
          <p:nvPr/>
        </p:nvSpPr>
        <p:spPr>
          <a:xfrm>
            <a:off x="-94153" y="60524"/>
            <a:ext cx="3110619" cy="3147669"/>
          </a:xfrm>
          <a:prstGeom prst="rect">
            <a:avLst/>
          </a:prstGeom>
          <a:noFill/>
          <a:ln>
            <a:noFill/>
          </a:ln>
        </p:spPr>
        <p:txBody>
          <a:bodyPr spcFirstLastPara="1" wrap="square" lIns="91425" tIns="45700" rIns="91425" bIns="45700" anchor="t" anchorCtr="0">
            <a:noAutofit/>
          </a:bodyPr>
          <a:lstStyle/>
          <a:p>
            <a:pPr marR="0" lvl="0" algn="ctr" rtl="0">
              <a:lnSpc>
                <a:spcPct val="85714"/>
              </a:lnSpc>
              <a:spcBef>
                <a:spcPts val="0"/>
              </a:spcBef>
              <a:spcAft>
                <a:spcPts val="0"/>
              </a:spcAft>
            </a:pPr>
            <a:r>
              <a:rPr lang="nl-NL" sz="3200" b="1" dirty="0">
                <a:solidFill>
                  <a:srgbClr val="00B0F0"/>
                </a:solidFill>
                <a:latin typeface="Calibri"/>
                <a:ea typeface="Calibri"/>
                <a:cs typeface="Calibri"/>
                <a:sym typeface="Calibri"/>
              </a:rPr>
              <a:t>Spel 1</a:t>
            </a:r>
          </a:p>
          <a:p>
            <a:pPr marR="0" lvl="0" algn="ctr" rtl="0">
              <a:lnSpc>
                <a:spcPct val="85714"/>
              </a:lnSpc>
              <a:spcBef>
                <a:spcPts val="0"/>
              </a:spcBef>
              <a:spcAft>
                <a:spcPts val="0"/>
              </a:spcAft>
            </a:pPr>
            <a:endParaRPr lang="nl-NL" sz="2400" b="1" dirty="0">
              <a:solidFill>
                <a:schemeClr val="tx1"/>
              </a:solidFill>
              <a:latin typeface="Calibri"/>
              <a:ea typeface="Calibri"/>
              <a:cs typeface="Calibri"/>
              <a:sym typeface="Calibri"/>
            </a:endParaRPr>
          </a:p>
          <a:p>
            <a:pPr marL="571500" marR="0" lvl="0" indent="-571500" rtl="0">
              <a:lnSpc>
                <a:spcPct val="85714"/>
              </a:lnSpc>
              <a:spcBef>
                <a:spcPts val="0"/>
              </a:spcBef>
              <a:spcAft>
                <a:spcPts val="0"/>
              </a:spcAft>
              <a:buFont typeface="Arial" panose="020B0604020202020204" pitchFamily="34" charset="0"/>
              <a:buChar char="•"/>
            </a:pPr>
            <a:r>
              <a:rPr lang="nl-NL" sz="1600" dirty="0">
                <a:solidFill>
                  <a:schemeClr val="tx1"/>
                </a:solidFill>
                <a:latin typeface="Calibri"/>
                <a:ea typeface="Calibri"/>
                <a:cs typeface="Calibri"/>
                <a:sym typeface="Calibri"/>
              </a:rPr>
              <a:t>We beginnen met het getal 0.</a:t>
            </a:r>
          </a:p>
          <a:p>
            <a:pPr marL="571500" marR="0" lvl="0" indent="-571500" rtl="0">
              <a:lnSpc>
                <a:spcPct val="85714"/>
              </a:lnSpc>
              <a:spcBef>
                <a:spcPts val="0"/>
              </a:spcBef>
              <a:spcAft>
                <a:spcPts val="0"/>
              </a:spcAft>
              <a:buFont typeface="Arial" panose="020B0604020202020204" pitchFamily="34" charset="0"/>
              <a:buChar char="•"/>
            </a:pPr>
            <a:r>
              <a:rPr lang="nl-NL" sz="1600" dirty="0">
                <a:solidFill>
                  <a:schemeClr val="tx1"/>
                </a:solidFill>
                <a:latin typeface="Calibri"/>
                <a:ea typeface="Calibri"/>
                <a:cs typeface="Calibri"/>
                <a:sym typeface="Calibri"/>
              </a:rPr>
              <a:t>Om de beurt schrijven jullie </a:t>
            </a:r>
            <a:br>
              <a:rPr lang="nl-NL" sz="1600" dirty="0">
                <a:solidFill>
                  <a:schemeClr val="tx1"/>
                </a:solidFill>
                <a:latin typeface="Calibri"/>
                <a:ea typeface="Calibri"/>
                <a:cs typeface="Calibri"/>
                <a:sym typeface="Calibri"/>
              </a:rPr>
            </a:br>
            <a:r>
              <a:rPr lang="nl-NL" sz="1600" dirty="0">
                <a:solidFill>
                  <a:schemeClr val="tx1"/>
                </a:solidFill>
                <a:latin typeface="Calibri"/>
                <a:ea typeface="Calibri"/>
                <a:cs typeface="Calibri"/>
                <a:sym typeface="Calibri"/>
              </a:rPr>
              <a:t>een getal op.</a:t>
            </a:r>
          </a:p>
          <a:p>
            <a:pPr marL="571500" marR="0" lvl="0" indent="-571500" rtl="0">
              <a:lnSpc>
                <a:spcPct val="85714"/>
              </a:lnSpc>
              <a:spcBef>
                <a:spcPts val="0"/>
              </a:spcBef>
              <a:spcAft>
                <a:spcPts val="0"/>
              </a:spcAft>
              <a:buFont typeface="Arial" panose="020B0604020202020204" pitchFamily="34" charset="0"/>
              <a:buChar char="•"/>
            </a:pPr>
            <a:r>
              <a:rPr lang="nl-NL" sz="1600" dirty="0">
                <a:solidFill>
                  <a:schemeClr val="tx1"/>
                </a:solidFill>
                <a:latin typeface="Calibri"/>
                <a:ea typeface="Calibri"/>
                <a:cs typeface="Calibri"/>
                <a:sym typeface="Calibri"/>
              </a:rPr>
              <a:t>Het opgeschreven getal moet </a:t>
            </a:r>
            <a:br>
              <a:rPr lang="nl-NL" sz="1600" dirty="0">
                <a:solidFill>
                  <a:schemeClr val="tx1"/>
                </a:solidFill>
                <a:latin typeface="Calibri"/>
                <a:ea typeface="Calibri"/>
                <a:cs typeface="Calibri"/>
                <a:sym typeface="Calibri"/>
              </a:rPr>
            </a:br>
            <a:r>
              <a:rPr lang="nl-NL" sz="1600" dirty="0">
                <a:solidFill>
                  <a:schemeClr val="tx1"/>
                </a:solidFill>
                <a:latin typeface="Calibri"/>
                <a:ea typeface="Calibri"/>
                <a:cs typeface="Calibri"/>
                <a:sym typeface="Calibri"/>
              </a:rPr>
              <a:t>1, 2 of 3 meer zijn dan het vorige getal.</a:t>
            </a:r>
          </a:p>
          <a:p>
            <a:pPr marL="571500" marR="0" lvl="0" indent="-571500" rtl="0">
              <a:lnSpc>
                <a:spcPct val="85714"/>
              </a:lnSpc>
              <a:spcBef>
                <a:spcPts val="0"/>
              </a:spcBef>
              <a:spcAft>
                <a:spcPts val="0"/>
              </a:spcAft>
              <a:buFont typeface="Arial" panose="020B0604020202020204" pitchFamily="34" charset="0"/>
              <a:buChar char="•"/>
            </a:pPr>
            <a:r>
              <a:rPr lang="nl-NL" sz="1600" dirty="0">
                <a:solidFill>
                  <a:schemeClr val="tx1"/>
                </a:solidFill>
                <a:latin typeface="Calibri"/>
                <a:ea typeface="Calibri"/>
                <a:cs typeface="Calibri"/>
                <a:sym typeface="Calibri"/>
              </a:rPr>
              <a:t>Degene die een getal groter dan 20 </a:t>
            </a:r>
            <a:br>
              <a:rPr lang="nl-NL" sz="1600" dirty="0">
                <a:solidFill>
                  <a:schemeClr val="tx1"/>
                </a:solidFill>
                <a:latin typeface="Calibri"/>
                <a:ea typeface="Calibri"/>
                <a:cs typeface="Calibri"/>
                <a:sym typeface="Calibri"/>
              </a:rPr>
            </a:br>
            <a:r>
              <a:rPr lang="nl-NL" sz="1600" dirty="0">
                <a:solidFill>
                  <a:schemeClr val="tx1"/>
                </a:solidFill>
                <a:latin typeface="Calibri"/>
                <a:ea typeface="Calibri"/>
                <a:cs typeface="Calibri"/>
                <a:sym typeface="Calibri"/>
              </a:rPr>
              <a:t>opschrijft, verliest.</a:t>
            </a:r>
          </a:p>
          <a:p>
            <a:pPr marL="571500" marR="0" lvl="0" indent="-571500" rtl="0">
              <a:lnSpc>
                <a:spcPct val="85714"/>
              </a:lnSpc>
              <a:spcBef>
                <a:spcPts val="0"/>
              </a:spcBef>
              <a:spcAft>
                <a:spcPts val="0"/>
              </a:spcAft>
              <a:buFont typeface="Arial" panose="020B0604020202020204" pitchFamily="34" charset="0"/>
              <a:buChar char="•"/>
            </a:pPr>
            <a:endParaRPr lang="nl-NL" sz="28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400" dirty="0">
              <a:solidFill>
                <a:schemeClr val="tx1"/>
              </a:solidFill>
              <a:latin typeface="Calibri"/>
              <a:ea typeface="Calibri"/>
              <a:cs typeface="Calibri"/>
              <a:sym typeface="Calibri"/>
            </a:endParaRPr>
          </a:p>
        </p:txBody>
      </p:sp>
      <p:cxnSp>
        <p:nvCxnSpPr>
          <p:cNvPr id="4" name="Rechte verbindingslijn 3">
            <a:extLst>
              <a:ext uri="{FF2B5EF4-FFF2-40B4-BE49-F238E27FC236}">
                <a16:creationId xmlns:a16="http://schemas.microsoft.com/office/drawing/2014/main" id="{1826BF62-3D28-4E74-35ED-BC9A2502439C}"/>
              </a:ext>
            </a:extLst>
          </p:cNvPr>
          <p:cNvCxnSpPr>
            <a:cxnSpLocks/>
          </p:cNvCxnSpPr>
          <p:nvPr/>
        </p:nvCxnSpPr>
        <p:spPr>
          <a:xfrm>
            <a:off x="0" y="3310759"/>
            <a:ext cx="12192000" cy="86490"/>
          </a:xfrm>
          <a:prstGeom prst="line">
            <a:avLst/>
          </a:prstGeom>
        </p:spPr>
        <p:style>
          <a:lnRef idx="1">
            <a:schemeClr val="dk1"/>
          </a:lnRef>
          <a:fillRef idx="0">
            <a:schemeClr val="dk1"/>
          </a:fillRef>
          <a:effectRef idx="0">
            <a:schemeClr val="dk1"/>
          </a:effectRef>
          <a:fontRef idx="minor">
            <a:schemeClr val="tx1"/>
          </a:fontRef>
        </p:style>
      </p:cxnSp>
      <p:sp>
        <p:nvSpPr>
          <p:cNvPr id="15" name="Google Shape;87;p15">
            <a:extLst>
              <a:ext uri="{FF2B5EF4-FFF2-40B4-BE49-F238E27FC236}">
                <a16:creationId xmlns:a16="http://schemas.microsoft.com/office/drawing/2014/main" id="{618D4F5B-84A1-031F-E611-02F33456E09B}"/>
              </a:ext>
            </a:extLst>
          </p:cNvPr>
          <p:cNvSpPr txBox="1"/>
          <p:nvPr/>
        </p:nvSpPr>
        <p:spPr>
          <a:xfrm>
            <a:off x="6118198" y="81545"/>
            <a:ext cx="5774508" cy="3147669"/>
          </a:xfrm>
          <a:prstGeom prst="rect">
            <a:avLst/>
          </a:prstGeom>
          <a:noFill/>
          <a:ln>
            <a:noFill/>
          </a:ln>
        </p:spPr>
        <p:txBody>
          <a:bodyPr spcFirstLastPara="1" wrap="square" lIns="91425" tIns="45700" rIns="91425" bIns="45700" anchor="t" anchorCtr="0">
            <a:noAutofit/>
          </a:bodyPr>
          <a:lstStyle/>
          <a:p>
            <a:pPr marR="0" lvl="0" algn="ctr" rtl="0">
              <a:lnSpc>
                <a:spcPct val="85714"/>
              </a:lnSpc>
              <a:spcBef>
                <a:spcPts val="0"/>
              </a:spcBef>
              <a:spcAft>
                <a:spcPts val="0"/>
              </a:spcAft>
            </a:pPr>
            <a:r>
              <a:rPr lang="nl-NL" sz="3200" b="1" dirty="0">
                <a:solidFill>
                  <a:srgbClr val="00B0F0"/>
                </a:solidFill>
                <a:latin typeface="Calibri"/>
                <a:ea typeface="Calibri"/>
                <a:cs typeface="Calibri"/>
                <a:sym typeface="Calibri"/>
              </a:rPr>
              <a:t>Spel 2</a:t>
            </a:r>
          </a:p>
          <a:p>
            <a:pPr marR="0" lvl="0" algn="ctr" rtl="0">
              <a:lnSpc>
                <a:spcPct val="85714"/>
              </a:lnSpc>
              <a:spcBef>
                <a:spcPts val="0"/>
              </a:spcBef>
              <a:spcAft>
                <a:spcPts val="0"/>
              </a:spcAft>
            </a:pPr>
            <a:endParaRPr lang="nl-NL" sz="2400" b="1" dirty="0">
              <a:solidFill>
                <a:schemeClr val="tx1"/>
              </a:solidFill>
              <a:latin typeface="Calibri"/>
              <a:ea typeface="Calibri"/>
              <a:cs typeface="Calibri"/>
              <a:sym typeface="Calibri"/>
            </a:endParaRPr>
          </a:p>
          <a:p>
            <a:pPr>
              <a:lnSpc>
                <a:spcPct val="85714"/>
              </a:lnSpc>
            </a:pP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De spelregels werken op dezelfde manier als bij spel 1, maar nu mag je alleen een getal opschrijven die 1 of 2 meer is dan het vorige getal.</a:t>
            </a:r>
          </a:p>
          <a:p>
            <a:pPr marR="0" lvl="0" rtl="0">
              <a:lnSpc>
                <a:spcPct val="85714"/>
              </a:lnSpc>
              <a:spcBef>
                <a:spcPts val="0"/>
              </a:spcBef>
              <a:spcAft>
                <a:spcPts val="0"/>
              </a:spcAft>
            </a:pPr>
            <a:endParaRPr lang="nl-NL" sz="28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400" dirty="0">
              <a:solidFill>
                <a:schemeClr val="tx1"/>
              </a:solidFill>
              <a:latin typeface="Calibri"/>
              <a:ea typeface="Calibri"/>
              <a:cs typeface="Calibri"/>
              <a:sym typeface="Calibri"/>
            </a:endParaRPr>
          </a:p>
        </p:txBody>
      </p:sp>
      <p:sp>
        <p:nvSpPr>
          <p:cNvPr id="16" name="Google Shape;87;p15">
            <a:extLst>
              <a:ext uri="{FF2B5EF4-FFF2-40B4-BE49-F238E27FC236}">
                <a16:creationId xmlns:a16="http://schemas.microsoft.com/office/drawing/2014/main" id="{56D3674F-BBE2-CDA0-C918-275DE608D50D}"/>
              </a:ext>
            </a:extLst>
          </p:cNvPr>
          <p:cNvSpPr txBox="1"/>
          <p:nvPr/>
        </p:nvSpPr>
        <p:spPr>
          <a:xfrm>
            <a:off x="44395" y="3644601"/>
            <a:ext cx="5774508" cy="3147669"/>
          </a:xfrm>
          <a:prstGeom prst="rect">
            <a:avLst/>
          </a:prstGeom>
          <a:noFill/>
          <a:ln>
            <a:noFill/>
          </a:ln>
        </p:spPr>
        <p:txBody>
          <a:bodyPr spcFirstLastPara="1" wrap="square" lIns="91425" tIns="45700" rIns="91425" bIns="45700" anchor="t" anchorCtr="0">
            <a:noAutofit/>
          </a:bodyPr>
          <a:lstStyle/>
          <a:p>
            <a:pPr marR="0" lvl="0" algn="ctr" rtl="0">
              <a:lnSpc>
                <a:spcPct val="85714"/>
              </a:lnSpc>
              <a:spcBef>
                <a:spcPts val="0"/>
              </a:spcBef>
              <a:spcAft>
                <a:spcPts val="0"/>
              </a:spcAft>
            </a:pPr>
            <a:r>
              <a:rPr lang="nl-NL" sz="3200" b="1" dirty="0">
                <a:solidFill>
                  <a:srgbClr val="00B0F0"/>
                </a:solidFill>
                <a:latin typeface="Calibri"/>
                <a:ea typeface="Calibri"/>
                <a:cs typeface="Calibri"/>
                <a:sym typeface="Calibri"/>
              </a:rPr>
              <a:t>Spel 3</a:t>
            </a:r>
          </a:p>
          <a:p>
            <a:pPr marR="0" lvl="0" algn="ctr" rtl="0">
              <a:lnSpc>
                <a:spcPct val="85714"/>
              </a:lnSpc>
              <a:spcBef>
                <a:spcPts val="0"/>
              </a:spcBef>
              <a:spcAft>
                <a:spcPts val="0"/>
              </a:spcAft>
            </a:pPr>
            <a:endParaRPr lang="nl-NL" sz="2400" b="1" dirty="0">
              <a:solidFill>
                <a:schemeClr val="tx1"/>
              </a:solidFill>
              <a:latin typeface="Calibri"/>
              <a:ea typeface="Calibri"/>
              <a:cs typeface="Calibri"/>
              <a:sym typeface="Calibri"/>
            </a:endParaRPr>
          </a:p>
          <a:p>
            <a:pPr>
              <a:lnSpc>
                <a:spcPct val="107000"/>
              </a:lnSpc>
              <a:spcAft>
                <a:spcPts val="800"/>
              </a:spcAft>
            </a:pP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De spelregels werken op dezelfde manier als bij spel 1, maar nu mag je alleen een getal opschrijven die 1, 3 of 4 meer is dan het vorige getal. </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lvl="0" indent="-571500" rtl="0">
              <a:lnSpc>
                <a:spcPct val="85714"/>
              </a:lnSpc>
              <a:spcBef>
                <a:spcPts val="0"/>
              </a:spcBef>
              <a:spcAft>
                <a:spcPts val="0"/>
              </a:spcAft>
              <a:buFont typeface="Arial" panose="020B0604020202020204" pitchFamily="34" charset="0"/>
              <a:buChar char="•"/>
            </a:pPr>
            <a:endParaRPr lang="nl-NL" sz="28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400" dirty="0">
              <a:solidFill>
                <a:schemeClr val="tx1"/>
              </a:solidFill>
              <a:latin typeface="Calibri"/>
              <a:ea typeface="Calibri"/>
              <a:cs typeface="Calibri"/>
              <a:sym typeface="Calibri"/>
            </a:endParaRPr>
          </a:p>
        </p:txBody>
      </p:sp>
      <p:sp>
        <p:nvSpPr>
          <p:cNvPr id="6" name="Tekstvak 5">
            <a:extLst>
              <a:ext uri="{FF2B5EF4-FFF2-40B4-BE49-F238E27FC236}">
                <a16:creationId xmlns:a16="http://schemas.microsoft.com/office/drawing/2014/main" id="{876E4BA8-9170-77AD-DAF3-2440572836D8}"/>
              </a:ext>
            </a:extLst>
          </p:cNvPr>
          <p:cNvSpPr txBox="1"/>
          <p:nvPr/>
        </p:nvSpPr>
        <p:spPr>
          <a:xfrm>
            <a:off x="3315760" y="195218"/>
            <a:ext cx="2554010" cy="3154774"/>
          </a:xfrm>
          <a:prstGeom prst="rect">
            <a:avLst/>
          </a:prstGeom>
          <a:noFill/>
        </p:spPr>
        <p:txBody>
          <a:bodyPr wrap="square">
            <a:spAutoFit/>
          </a:bodyPr>
          <a:lstStyle/>
          <a:p>
            <a:pPr lvl="0">
              <a:lnSpc>
                <a:spcPct val="107000"/>
              </a:lnSpc>
              <a:spcAft>
                <a:spcPts val="800"/>
              </a:spcAft>
            </a:pPr>
            <a:r>
              <a:rPr lang="nl-NL" sz="2400" b="1" kern="100" dirty="0">
                <a:latin typeface="Calibri" panose="020F0502020204030204" pitchFamily="34" charset="0"/>
                <a:ea typeface="Calibri" panose="020F0502020204030204" pitchFamily="34" charset="0"/>
                <a:cs typeface="Times New Roman" panose="02020603050405020304" pitchFamily="18" charset="0"/>
              </a:rPr>
              <a:t>Hints:</a:t>
            </a:r>
          </a:p>
          <a:p>
            <a:pPr marL="285750" lvl="0" indent="-285750">
              <a:lnSpc>
                <a:spcPct val="107000"/>
              </a:lnSpc>
              <a:spcAft>
                <a:spcPts val="800"/>
              </a:spcAft>
              <a:buFont typeface="Arial" panose="020B0604020202020204" pitchFamily="34" charset="0"/>
              <a:buChar char="•"/>
            </a:pPr>
            <a:r>
              <a:rPr lang="nl-NL" sz="1600" kern="100" dirty="0">
                <a:latin typeface="Calibri" panose="020F0502020204030204" pitchFamily="34" charset="0"/>
                <a:ea typeface="Calibri" panose="020F0502020204030204" pitchFamily="34" charset="0"/>
                <a:cs typeface="Times New Roman" panose="02020603050405020304" pitchFamily="18" charset="0"/>
              </a:rPr>
              <a:t>Speel het spel nog een keer.</a:t>
            </a:r>
          </a:p>
          <a:p>
            <a:pPr marL="285750" lvl="0" indent="-285750">
              <a:lnSpc>
                <a:spcPct val="107000"/>
              </a:lnSpc>
              <a:spcAft>
                <a:spcPts val="800"/>
              </a:spcAft>
              <a:buFont typeface="Arial" panose="020B0604020202020204" pitchFamily="34" charset="0"/>
              <a:buChar char="•"/>
            </a:pPr>
            <a:r>
              <a:rPr lang="nl-NL" sz="1600" kern="100" dirty="0">
                <a:latin typeface="Calibri" panose="020F0502020204030204" pitchFamily="34" charset="0"/>
                <a:ea typeface="Calibri" panose="020F0502020204030204" pitchFamily="34" charset="0"/>
                <a:cs typeface="Times New Roman" panose="02020603050405020304" pitchFamily="18" charset="0"/>
              </a:rPr>
              <a:t>Verzin eerst een strategie voor het spel waarbij je verliest als je een getal groter dan 8 opschrijft.</a:t>
            </a:r>
          </a:p>
          <a:p>
            <a:pPr marL="285750" lvl="0" indent="-285750">
              <a:lnSpc>
                <a:spcPct val="107000"/>
              </a:lnSpc>
              <a:spcAft>
                <a:spcPts val="800"/>
              </a:spcAft>
              <a:buFont typeface="Arial" panose="020B0604020202020204" pitchFamily="34" charset="0"/>
              <a:buChar char="•"/>
            </a:pPr>
            <a:r>
              <a:rPr lang="nl-NL" sz="1600" kern="100" dirty="0">
                <a:latin typeface="Calibri" panose="020F0502020204030204" pitchFamily="34" charset="0"/>
                <a:ea typeface="Calibri" panose="020F0502020204030204" pitchFamily="34" charset="0"/>
                <a:cs typeface="Times New Roman" panose="02020603050405020304" pitchFamily="18" charset="0"/>
              </a:rPr>
              <a:t>Observeer eens hoe de buren spelen</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935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sp>
        <p:nvSpPr>
          <p:cNvPr id="93" name="Google Shape;93;p16"/>
          <p:cNvSpPr txBox="1"/>
          <p:nvPr/>
        </p:nvSpPr>
        <p:spPr>
          <a:xfrm>
            <a:off x="3656660" y="388580"/>
            <a:ext cx="8535340" cy="62966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5000" b="1" dirty="0">
                <a:solidFill>
                  <a:srgbClr val="CB3769"/>
                </a:solidFill>
                <a:latin typeface="Calibri"/>
                <a:ea typeface="Calibri"/>
                <a:cs typeface="Calibri"/>
                <a:sym typeface="Calibri"/>
              </a:rPr>
              <a:t>Globale lesopzet</a:t>
            </a:r>
            <a:endParaRPr lang="nl-NL" sz="2800" i="1" dirty="0">
              <a:latin typeface="Cambria Math" panose="02040503050406030204" pitchFamily="18" charset="0"/>
            </a:endParaRPr>
          </a:p>
          <a:p>
            <a:pPr marL="0" marR="0" lvl="0" indent="0" rtl="0">
              <a:spcBef>
                <a:spcPts val="0"/>
              </a:spcBef>
              <a:spcAft>
                <a:spcPts val="0"/>
              </a:spcAft>
              <a:buNone/>
            </a:pPr>
            <a:endParaRPr lang="nl-NL" sz="2800" i="1" dirty="0">
              <a:latin typeface="Cambria Math" panose="02040503050406030204" pitchFamily="18" charset="0"/>
            </a:endParaRPr>
          </a:p>
          <a:p>
            <a:pPr marR="0" lvl="0" rtl="0">
              <a:spcBef>
                <a:spcPts val="0"/>
              </a:spcBef>
              <a:spcAft>
                <a:spcPts val="0"/>
              </a:spcAft>
            </a:pPr>
            <a:endParaRPr lang="nl-NL" sz="2800" dirty="0">
              <a:latin typeface="Cambria Math" panose="02040503050406030204" pitchFamily="18" charset="0"/>
            </a:endParaRPr>
          </a:p>
          <a:p>
            <a:pPr marR="0" lvl="0" rtl="0">
              <a:spcBef>
                <a:spcPts val="0"/>
              </a:spcBef>
              <a:spcAft>
                <a:spcPts val="0"/>
              </a:spcAft>
            </a:pPr>
            <a:endParaRPr lang="nl-NL" sz="2800" dirty="0">
              <a:latin typeface="Cambria Math" panose="02040503050406030204" pitchFamily="18" charset="0"/>
            </a:endParaRPr>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CEFE3BA6-7FC0-9A49-12F2-FBAC43AE683E}"/>
              </a:ext>
            </a:extLst>
          </p:cNvPr>
          <p:cNvSpPr txBox="1"/>
          <p:nvPr/>
        </p:nvSpPr>
        <p:spPr>
          <a:xfrm>
            <a:off x="3737940" y="1820576"/>
            <a:ext cx="7681900" cy="1938992"/>
          </a:xfrm>
          <a:prstGeom prst="rect">
            <a:avLst/>
          </a:prstGeom>
          <a:noFill/>
        </p:spPr>
        <p:txBody>
          <a:bodyPr wrap="square" rtlCol="0">
            <a:spAutoFit/>
          </a:bodyPr>
          <a:lstStyle/>
          <a:p>
            <a:pPr marL="342900" indent="-342900">
              <a:buFont typeface="+mj-lt"/>
              <a:buAutoNum type="arabicPeriod"/>
            </a:pPr>
            <a:r>
              <a:rPr lang="nl-NL" sz="2400" dirty="0"/>
              <a:t>Klassikaal: regels eerste spel</a:t>
            </a:r>
          </a:p>
          <a:p>
            <a:pPr marL="342900" indent="-342900">
              <a:buFont typeface="+mj-lt"/>
              <a:buAutoNum type="arabicPeriod"/>
            </a:pPr>
            <a:endParaRPr lang="nl-NL" sz="2400" dirty="0"/>
          </a:p>
          <a:p>
            <a:pPr marL="342900" indent="-342900">
              <a:buFont typeface="+mj-lt"/>
              <a:buAutoNum type="arabicPeriod"/>
            </a:pPr>
            <a:r>
              <a:rPr lang="nl-NL" sz="2400" dirty="0"/>
              <a:t>Leerlingen spelen en analyseren</a:t>
            </a:r>
          </a:p>
          <a:p>
            <a:pPr marL="342900" indent="-342900">
              <a:buFont typeface="+mj-lt"/>
              <a:buAutoNum type="arabicPeriod"/>
            </a:pPr>
            <a:endParaRPr lang="nl-NL" sz="2400" dirty="0"/>
          </a:p>
          <a:p>
            <a:pPr marL="342900" indent="-342900">
              <a:buFont typeface="+mj-lt"/>
              <a:buAutoNum type="arabicPeriod"/>
            </a:pPr>
            <a:r>
              <a:rPr lang="nl-NL" sz="2400" dirty="0"/>
              <a:t>Klassikaal nabespreken</a:t>
            </a:r>
          </a:p>
        </p:txBody>
      </p:sp>
      <p:sp>
        <p:nvSpPr>
          <p:cNvPr id="2" name="Google Shape;95;p16">
            <a:extLst>
              <a:ext uri="{FF2B5EF4-FFF2-40B4-BE49-F238E27FC236}">
                <a16:creationId xmlns:a16="http://schemas.microsoft.com/office/drawing/2014/main" id="{FF02D5DB-78AE-9BA7-D8F4-7F88908CDFB1}"/>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b="1" dirty="0">
                <a:solidFill>
                  <a:srgbClr val="CB3769"/>
                </a:solidFill>
                <a:latin typeface="Calibri"/>
                <a:ea typeface="Calibri"/>
                <a:cs typeface="Calibri"/>
                <a:sym typeface="Calibri"/>
              </a:rPr>
              <a:t>Hoe doe ik dit in de klas?</a:t>
            </a:r>
          </a:p>
        </p:txBody>
      </p:sp>
    </p:spTree>
    <p:extLst>
      <p:ext uri="{BB962C8B-B14F-4D97-AF65-F5344CB8AC3E}">
        <p14:creationId xmlns:p14="http://schemas.microsoft.com/office/powerpoint/2010/main" val="307467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sp>
        <p:nvSpPr>
          <p:cNvPr id="93" name="Google Shape;93;p16"/>
          <p:cNvSpPr txBox="1"/>
          <p:nvPr/>
        </p:nvSpPr>
        <p:spPr>
          <a:xfrm>
            <a:off x="3656660" y="388580"/>
            <a:ext cx="8535340" cy="62966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5000" b="1" dirty="0">
                <a:solidFill>
                  <a:srgbClr val="CB3769"/>
                </a:solidFill>
                <a:latin typeface="Calibri"/>
                <a:ea typeface="Calibri"/>
                <a:cs typeface="Calibri"/>
                <a:sym typeface="Calibri"/>
              </a:rPr>
              <a:t>Tijdens het spelen</a:t>
            </a:r>
            <a:endParaRPr lang="nl-NL" sz="2800" dirty="0">
              <a:latin typeface="Cambria Math" panose="02040503050406030204" pitchFamily="18" charset="0"/>
            </a:endParaRPr>
          </a:p>
          <a:p>
            <a:pPr marL="0" marR="0" lvl="0" indent="0" rtl="0">
              <a:spcBef>
                <a:spcPts val="0"/>
              </a:spcBef>
              <a:spcAft>
                <a:spcPts val="0"/>
              </a:spcAft>
              <a:buNone/>
            </a:pPr>
            <a:endParaRPr lang="nl-NL" sz="2800" i="1" dirty="0">
              <a:latin typeface="Cambria Math" panose="02040503050406030204" pitchFamily="18" charset="0"/>
            </a:endParaRPr>
          </a:p>
          <a:p>
            <a:pPr marR="0" lvl="0" rtl="0">
              <a:spcBef>
                <a:spcPts val="0"/>
              </a:spcBef>
              <a:spcAft>
                <a:spcPts val="0"/>
              </a:spcAft>
            </a:pPr>
            <a:endParaRPr lang="nl-NL" sz="2800" dirty="0">
              <a:latin typeface="Cambria Math" panose="02040503050406030204" pitchFamily="18" charset="0"/>
            </a:endParaRPr>
          </a:p>
          <a:p>
            <a:pPr marR="0" lvl="0" rtl="0">
              <a:spcBef>
                <a:spcPts val="0"/>
              </a:spcBef>
              <a:spcAft>
                <a:spcPts val="0"/>
              </a:spcAft>
            </a:pPr>
            <a:endParaRPr lang="nl-NL" sz="2800" dirty="0">
              <a:latin typeface="Cambria Math" panose="02040503050406030204" pitchFamily="18" charset="0"/>
            </a:endParaRPr>
          </a:p>
          <a:p>
            <a:pPr marR="0" lvl="0" rtl="0">
              <a:spcBef>
                <a:spcPts val="0"/>
              </a:spcBef>
              <a:spcAft>
                <a:spcPts val="0"/>
              </a:spcAft>
            </a:pPr>
            <a:r>
              <a:rPr lang="nl-NL" sz="2800" b="1" dirty="0">
                <a:latin typeface="Cambria Math" panose="02040503050406030204" pitchFamily="18" charset="0"/>
              </a:rPr>
              <a:t>Wat doe ik?</a:t>
            </a:r>
          </a:p>
          <a:p>
            <a:pPr marR="0" lvl="0" rtl="0">
              <a:spcBef>
                <a:spcPts val="0"/>
              </a:spcBef>
              <a:spcAft>
                <a:spcPts val="0"/>
              </a:spcAft>
            </a:pPr>
            <a:endParaRPr lang="nl-NL" sz="2800" dirty="0">
              <a:latin typeface="Cambria Math" panose="02040503050406030204" pitchFamily="18" charset="0"/>
            </a:endParaRPr>
          </a:p>
          <a:p>
            <a:pPr marL="457200" marR="0" lvl="0" indent="-457200" rtl="0">
              <a:spcBef>
                <a:spcPts val="0"/>
              </a:spcBef>
              <a:spcAft>
                <a:spcPts val="0"/>
              </a:spcAft>
              <a:buFont typeface="Arial" panose="020B0604020202020204" pitchFamily="34" charset="0"/>
              <a:buChar char="•"/>
            </a:pPr>
            <a:r>
              <a:rPr lang="nl-NL" sz="2800" dirty="0">
                <a:latin typeface="Cambria Math" panose="02040503050406030204" pitchFamily="18" charset="0"/>
              </a:rPr>
              <a:t>In het begin zorgen dat iedereen de regels snapt.</a:t>
            </a:r>
          </a:p>
          <a:p>
            <a:pPr marL="457200" marR="0" lvl="0" indent="-457200" rtl="0">
              <a:spcBef>
                <a:spcPts val="0"/>
              </a:spcBef>
              <a:spcAft>
                <a:spcPts val="0"/>
              </a:spcAft>
              <a:buFont typeface="Arial" panose="020B0604020202020204" pitchFamily="34" charset="0"/>
              <a:buChar char="•"/>
            </a:pPr>
            <a:endParaRPr lang="nl-NL" sz="2800" dirty="0">
              <a:latin typeface="Cambria Math" panose="02040503050406030204" pitchFamily="18" charset="0"/>
            </a:endParaRPr>
          </a:p>
          <a:p>
            <a:pPr marL="457200" marR="0" lvl="0" indent="-457200" rtl="0">
              <a:spcBef>
                <a:spcPts val="0"/>
              </a:spcBef>
              <a:spcAft>
                <a:spcPts val="0"/>
              </a:spcAft>
              <a:buFont typeface="Arial" panose="020B0604020202020204" pitchFamily="34" charset="0"/>
              <a:buChar char="•"/>
            </a:pPr>
            <a:r>
              <a:rPr lang="nl-NL" sz="2800" dirty="0">
                <a:latin typeface="Cambria Math" panose="02040503050406030204" pitchFamily="18" charset="0"/>
              </a:rPr>
              <a:t>Spellen spelen tegen tweetallen.</a:t>
            </a:r>
          </a:p>
          <a:p>
            <a:pPr marL="457200" marR="0" lvl="0" indent="-457200" rtl="0">
              <a:spcBef>
                <a:spcPts val="0"/>
              </a:spcBef>
              <a:spcAft>
                <a:spcPts val="0"/>
              </a:spcAft>
              <a:buFont typeface="Arial" panose="020B0604020202020204" pitchFamily="34" charset="0"/>
              <a:buChar char="•"/>
            </a:pPr>
            <a:endParaRPr lang="nl-NL" sz="2800" dirty="0">
              <a:latin typeface="Cambria Math" panose="02040503050406030204" pitchFamily="18" charset="0"/>
            </a:endParaRPr>
          </a:p>
          <a:p>
            <a:pPr marL="457200" marR="0" lvl="0" indent="-457200" rtl="0">
              <a:spcBef>
                <a:spcPts val="0"/>
              </a:spcBef>
              <a:spcAft>
                <a:spcPts val="0"/>
              </a:spcAft>
              <a:buFont typeface="Arial" panose="020B0604020202020204" pitchFamily="34" charset="0"/>
              <a:buChar char="•"/>
            </a:pPr>
            <a:r>
              <a:rPr lang="nl-NL" sz="2800" dirty="0">
                <a:latin typeface="Cambria Math" panose="02040503050406030204" pitchFamily="18" charset="0"/>
              </a:rPr>
              <a:t>Ik differentieer door vragen te stellen en nieuwe spellen op te geven.</a:t>
            </a:r>
          </a:p>
          <a:p>
            <a:pPr marL="457200" marR="0" lvl="0" indent="-457200" rtl="0">
              <a:spcBef>
                <a:spcPts val="0"/>
              </a:spcBef>
              <a:spcAft>
                <a:spcPts val="0"/>
              </a:spcAft>
              <a:buFont typeface="Arial" panose="020B0604020202020204" pitchFamily="34" charset="0"/>
              <a:buChar char="•"/>
            </a:pPr>
            <a:endParaRPr lang="nl-NL" sz="2800" dirty="0">
              <a:latin typeface="Cambria Math" panose="02040503050406030204" pitchFamily="18" charset="0"/>
            </a:endParaRPr>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E34A1CD0-0E72-D4DB-2DD4-7F0F0573AA0F}"/>
              </a:ext>
            </a:extLst>
          </p:cNvPr>
          <p:cNvSpPr txBox="1"/>
          <p:nvPr/>
        </p:nvSpPr>
        <p:spPr>
          <a:xfrm>
            <a:off x="7162801" y="1443728"/>
            <a:ext cx="4541520" cy="1169551"/>
          </a:xfrm>
          <a:prstGeom prst="rect">
            <a:avLst/>
          </a:prstGeom>
          <a:solidFill>
            <a:srgbClr val="FFC000"/>
          </a:solidFill>
        </p:spPr>
        <p:txBody>
          <a:bodyPr wrap="square" rtlCol="0">
            <a:spAutoFit/>
          </a:bodyPr>
          <a:lstStyle/>
          <a:p>
            <a:r>
              <a:rPr lang="nl-NL" b="1" dirty="0"/>
              <a:t>Workflow voor leerlingen:</a:t>
            </a:r>
          </a:p>
          <a:p>
            <a:pPr marL="285750" indent="-285750">
              <a:buFont typeface="Arial" panose="020B0604020202020204" pitchFamily="34" charset="0"/>
              <a:buChar char="•"/>
            </a:pPr>
            <a:r>
              <a:rPr lang="nl-NL" dirty="0"/>
              <a:t>Ze spelen het spel.</a:t>
            </a:r>
          </a:p>
          <a:p>
            <a:pPr marL="285750" indent="-285750">
              <a:buFont typeface="Arial" panose="020B0604020202020204" pitchFamily="34" charset="0"/>
              <a:buChar char="•"/>
            </a:pPr>
            <a:r>
              <a:rPr lang="nl-NL" dirty="0"/>
              <a:t>Ze bedenken samen een strategie.</a:t>
            </a:r>
          </a:p>
          <a:p>
            <a:pPr marL="285750" indent="-285750">
              <a:buFont typeface="Arial" panose="020B0604020202020204" pitchFamily="34" charset="0"/>
              <a:buChar char="•"/>
            </a:pPr>
            <a:r>
              <a:rPr lang="nl-NL" dirty="0"/>
              <a:t>Ze testen deze strategie uit door van mij te winnen.</a:t>
            </a:r>
          </a:p>
          <a:p>
            <a:pPr marL="285750" indent="-285750">
              <a:buFont typeface="Arial" panose="020B0604020202020204" pitchFamily="34" charset="0"/>
              <a:buChar char="•"/>
            </a:pPr>
            <a:r>
              <a:rPr lang="nl-NL" dirty="0"/>
              <a:t>Dit herhalen we met meerdere spellen.</a:t>
            </a:r>
          </a:p>
        </p:txBody>
      </p:sp>
      <p:sp>
        <p:nvSpPr>
          <p:cNvPr id="3" name="Google Shape;95;p16">
            <a:extLst>
              <a:ext uri="{FF2B5EF4-FFF2-40B4-BE49-F238E27FC236}">
                <a16:creationId xmlns:a16="http://schemas.microsoft.com/office/drawing/2014/main" id="{806A1AAB-32C9-8250-1BE1-1326D96D13AE}"/>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b="1" dirty="0">
                <a:solidFill>
                  <a:srgbClr val="CB3769"/>
                </a:solidFill>
                <a:latin typeface="Calibri"/>
                <a:ea typeface="Calibri"/>
                <a:cs typeface="Calibri"/>
                <a:sym typeface="Calibri"/>
              </a:rPr>
              <a:t>Hoe doe ik dit in de klas?</a:t>
            </a:r>
          </a:p>
        </p:txBody>
      </p:sp>
    </p:spTree>
    <p:extLst>
      <p:ext uri="{BB962C8B-B14F-4D97-AF65-F5344CB8AC3E}">
        <p14:creationId xmlns:p14="http://schemas.microsoft.com/office/powerpoint/2010/main" val="22315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87;p15">
            <a:extLst>
              <a:ext uri="{FF2B5EF4-FFF2-40B4-BE49-F238E27FC236}">
                <a16:creationId xmlns:a16="http://schemas.microsoft.com/office/drawing/2014/main" id="{586A35C1-5AEC-BE16-99F3-95E5EA490E79}"/>
              </a:ext>
            </a:extLst>
          </p:cNvPr>
          <p:cNvSpPr txBox="1"/>
          <p:nvPr/>
        </p:nvSpPr>
        <p:spPr>
          <a:xfrm>
            <a:off x="3549466" y="235169"/>
            <a:ext cx="8506090" cy="4982681"/>
          </a:xfrm>
          <a:prstGeom prst="rect">
            <a:avLst/>
          </a:prstGeom>
          <a:noFill/>
          <a:ln>
            <a:noFill/>
          </a:ln>
        </p:spPr>
        <p:txBody>
          <a:bodyPr spcFirstLastPara="1" wrap="square" lIns="91425" tIns="45700" rIns="91425" bIns="45700" anchor="t" anchorCtr="0">
            <a:noAutofit/>
          </a:bodyPr>
          <a:lstStyle/>
          <a:p>
            <a:pPr algn="ctr">
              <a:spcBef>
                <a:spcPts val="600"/>
              </a:spcBef>
              <a:spcAft>
                <a:spcPts val="600"/>
              </a:spcAft>
            </a:pPr>
            <a:r>
              <a:rPr lang="nl-NL" sz="6000" b="1" dirty="0">
                <a:solidFill>
                  <a:srgbClr val="CB3769"/>
                </a:solidFill>
                <a:latin typeface="Calibri"/>
                <a:ea typeface="Calibri"/>
                <a:cs typeface="Calibri"/>
                <a:sym typeface="Calibri"/>
              </a:rPr>
              <a:t>Klassikale bespreking</a:t>
            </a:r>
            <a:r>
              <a:rPr lang="nl-NL" sz="6000" dirty="0">
                <a:solidFill>
                  <a:schemeClr val="tx1"/>
                </a:solidFill>
                <a:latin typeface="Calibri"/>
                <a:ea typeface="Calibri"/>
                <a:cs typeface="Calibri"/>
                <a:sym typeface="Calibri"/>
              </a:rPr>
              <a:t> </a:t>
            </a:r>
          </a:p>
          <a:p>
            <a:pPr marL="571500" marR="0" lvl="0" indent="-571500" rtl="0">
              <a:lnSpc>
                <a:spcPct val="85714"/>
              </a:lnSpc>
              <a:spcBef>
                <a:spcPts val="0"/>
              </a:spcBef>
              <a:spcAft>
                <a:spcPts val="0"/>
              </a:spcAft>
              <a:buFont typeface="Arial" panose="020B0604020202020204" pitchFamily="34" charset="0"/>
              <a:buChar char="•"/>
            </a:pPr>
            <a:endParaRPr lang="nl-NL" sz="2400" dirty="0">
              <a:solidFill>
                <a:schemeClr val="tx1"/>
              </a:solidFill>
              <a:latin typeface="Calibri"/>
              <a:ea typeface="Calibri"/>
              <a:cs typeface="Calibri"/>
              <a:sym typeface="Calibri"/>
            </a:endParaRPr>
          </a:p>
          <a:p>
            <a:pPr marL="571500" marR="0" lvl="0" indent="-571500" rtl="0">
              <a:lnSpc>
                <a:spcPct val="85714"/>
              </a:lnSpc>
              <a:spcBef>
                <a:spcPts val="0"/>
              </a:spcBef>
              <a:spcAft>
                <a:spcPts val="0"/>
              </a:spcAft>
              <a:buFont typeface="Arial" panose="020B0604020202020204" pitchFamily="34" charset="0"/>
              <a:buChar char="•"/>
            </a:pPr>
            <a:endParaRPr lang="nl-NL" sz="24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800" dirty="0">
              <a:solidFill>
                <a:schemeClr val="tx1"/>
              </a:solidFill>
              <a:latin typeface="Calibri"/>
              <a:ea typeface="Calibri"/>
              <a:cs typeface="Calibri"/>
              <a:sym typeface="Calibri"/>
            </a:endParaRPr>
          </a:p>
          <a:p>
            <a:pPr marR="0" lvl="0" rtl="0">
              <a:lnSpc>
                <a:spcPct val="85714"/>
              </a:lnSpc>
              <a:spcBef>
                <a:spcPts val="0"/>
              </a:spcBef>
              <a:spcAft>
                <a:spcPts val="0"/>
              </a:spcAft>
            </a:pPr>
            <a:endParaRPr lang="nl-NL" sz="2400" dirty="0">
              <a:solidFill>
                <a:schemeClr val="tx1"/>
              </a:solidFill>
              <a:latin typeface="Calibri"/>
              <a:ea typeface="Calibri"/>
              <a:cs typeface="Calibri"/>
              <a:sym typeface="Calibri"/>
            </a:endParaRPr>
          </a:p>
        </p:txBody>
      </p:sp>
      <p:cxnSp>
        <p:nvCxnSpPr>
          <p:cNvPr id="5" name="Rechte verbindingslijn 4">
            <a:extLst>
              <a:ext uri="{FF2B5EF4-FFF2-40B4-BE49-F238E27FC236}">
                <a16:creationId xmlns:a16="http://schemas.microsoft.com/office/drawing/2014/main" id="{15D9CDFF-9A11-FA9A-F836-9FB68E14C4D9}"/>
              </a:ext>
            </a:extLst>
          </p:cNvPr>
          <p:cNvCxnSpPr>
            <a:cxnSpLocks/>
          </p:cNvCxnSpPr>
          <p:nvPr/>
        </p:nvCxnSpPr>
        <p:spPr>
          <a:xfrm>
            <a:off x="7670800" y="1711235"/>
            <a:ext cx="0" cy="514676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71381B64-7897-924C-0565-1E3C0828F812}"/>
              </a:ext>
            </a:extLst>
          </p:cNvPr>
          <p:cNvSpPr txBox="1"/>
          <p:nvPr/>
        </p:nvSpPr>
        <p:spPr>
          <a:xfrm>
            <a:off x="3637647" y="1711235"/>
            <a:ext cx="4033153" cy="400110"/>
          </a:xfrm>
          <a:prstGeom prst="rect">
            <a:avLst/>
          </a:prstGeom>
          <a:noFill/>
        </p:spPr>
        <p:txBody>
          <a:bodyPr wrap="square" rtlCol="0">
            <a:spAutoFit/>
          </a:bodyPr>
          <a:lstStyle/>
          <a:p>
            <a:r>
              <a:rPr lang="nl-NL" sz="2000" b="1" dirty="0"/>
              <a:t>Getallen die je wilt opschrijven</a:t>
            </a:r>
          </a:p>
        </p:txBody>
      </p:sp>
      <p:sp>
        <p:nvSpPr>
          <p:cNvPr id="9" name="Tekstvak 8">
            <a:extLst>
              <a:ext uri="{FF2B5EF4-FFF2-40B4-BE49-F238E27FC236}">
                <a16:creationId xmlns:a16="http://schemas.microsoft.com/office/drawing/2014/main" id="{8ECDC940-E8DE-4AAB-5468-C52D55F31F7D}"/>
              </a:ext>
            </a:extLst>
          </p:cNvPr>
          <p:cNvSpPr txBox="1"/>
          <p:nvPr/>
        </p:nvSpPr>
        <p:spPr>
          <a:xfrm>
            <a:off x="7802511" y="1711235"/>
            <a:ext cx="4613009" cy="400110"/>
          </a:xfrm>
          <a:prstGeom prst="rect">
            <a:avLst/>
          </a:prstGeom>
          <a:noFill/>
        </p:spPr>
        <p:txBody>
          <a:bodyPr wrap="square" rtlCol="0">
            <a:spAutoFit/>
          </a:bodyPr>
          <a:lstStyle/>
          <a:p>
            <a:r>
              <a:rPr lang="nl-NL" sz="2000" b="1" dirty="0"/>
              <a:t>Getallen die je niet wilt opschrijven</a:t>
            </a:r>
          </a:p>
        </p:txBody>
      </p:sp>
      <p:sp>
        <p:nvSpPr>
          <p:cNvPr id="12" name="Tekstvak 11">
            <a:extLst>
              <a:ext uri="{FF2B5EF4-FFF2-40B4-BE49-F238E27FC236}">
                <a16:creationId xmlns:a16="http://schemas.microsoft.com/office/drawing/2014/main" id="{B41944C2-D941-49B4-0948-B4F2235900C7}"/>
              </a:ext>
            </a:extLst>
          </p:cNvPr>
          <p:cNvSpPr txBox="1"/>
          <p:nvPr/>
        </p:nvSpPr>
        <p:spPr>
          <a:xfrm>
            <a:off x="5274172" y="2351268"/>
            <a:ext cx="898028" cy="2554545"/>
          </a:xfrm>
          <a:prstGeom prst="rect">
            <a:avLst/>
          </a:prstGeom>
          <a:noFill/>
        </p:spPr>
        <p:txBody>
          <a:bodyPr wrap="square" rtlCol="0">
            <a:spAutoFit/>
          </a:bodyPr>
          <a:lstStyle/>
          <a:p>
            <a:r>
              <a:rPr lang="nl-NL" sz="3200" dirty="0"/>
              <a:t>20</a:t>
            </a:r>
          </a:p>
          <a:p>
            <a:r>
              <a:rPr lang="nl-NL" sz="3200" dirty="0"/>
              <a:t>16</a:t>
            </a:r>
          </a:p>
          <a:p>
            <a:r>
              <a:rPr lang="nl-NL" sz="3200" dirty="0"/>
              <a:t>12</a:t>
            </a:r>
          </a:p>
          <a:p>
            <a:r>
              <a:rPr lang="nl-NL" sz="3200" dirty="0"/>
              <a:t>8</a:t>
            </a:r>
          </a:p>
          <a:p>
            <a:r>
              <a:rPr lang="nl-NL" sz="3200" dirty="0"/>
              <a:t>4</a:t>
            </a:r>
            <a:endParaRPr lang="nl-NL" dirty="0"/>
          </a:p>
        </p:txBody>
      </p:sp>
      <p:sp>
        <p:nvSpPr>
          <p:cNvPr id="13" name="Tekstvak 12">
            <a:extLst>
              <a:ext uri="{FF2B5EF4-FFF2-40B4-BE49-F238E27FC236}">
                <a16:creationId xmlns:a16="http://schemas.microsoft.com/office/drawing/2014/main" id="{C515C3FF-18FD-2F15-45C5-610BFF3AACCC}"/>
              </a:ext>
            </a:extLst>
          </p:cNvPr>
          <p:cNvSpPr txBox="1"/>
          <p:nvPr/>
        </p:nvSpPr>
        <p:spPr>
          <a:xfrm>
            <a:off x="8382000" y="2351268"/>
            <a:ext cx="3108960" cy="2554545"/>
          </a:xfrm>
          <a:prstGeom prst="rect">
            <a:avLst/>
          </a:prstGeom>
          <a:noFill/>
        </p:spPr>
        <p:txBody>
          <a:bodyPr wrap="square" rtlCol="0">
            <a:spAutoFit/>
          </a:bodyPr>
          <a:lstStyle/>
          <a:p>
            <a:r>
              <a:rPr lang="nl-NL" sz="3200" dirty="0"/>
              <a:t>17,  18,   19</a:t>
            </a:r>
          </a:p>
          <a:p>
            <a:r>
              <a:rPr lang="nl-NL" sz="3200" dirty="0"/>
              <a:t>13,  14,   15</a:t>
            </a:r>
          </a:p>
          <a:p>
            <a:r>
              <a:rPr lang="nl-NL" sz="3200" dirty="0"/>
              <a:t>9,    10,   11</a:t>
            </a:r>
          </a:p>
          <a:p>
            <a:r>
              <a:rPr lang="nl-NL" sz="3200" dirty="0"/>
              <a:t>5,     6,     7</a:t>
            </a:r>
          </a:p>
          <a:p>
            <a:r>
              <a:rPr lang="nl-NL" sz="3200" dirty="0"/>
              <a:t>1,     2,     3</a:t>
            </a:r>
            <a:endParaRPr lang="nl-NL" dirty="0"/>
          </a:p>
        </p:txBody>
      </p:sp>
      <p:sp>
        <p:nvSpPr>
          <p:cNvPr id="3" name="Google Shape;95;p16">
            <a:extLst>
              <a:ext uri="{FF2B5EF4-FFF2-40B4-BE49-F238E27FC236}">
                <a16:creationId xmlns:a16="http://schemas.microsoft.com/office/drawing/2014/main" id="{37588D73-FFFD-A86A-836C-FF5B6506A27D}"/>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b="1" dirty="0">
                <a:solidFill>
                  <a:srgbClr val="CB3769"/>
                </a:solidFill>
                <a:latin typeface="Calibri"/>
                <a:ea typeface="Calibri"/>
                <a:cs typeface="Calibri"/>
                <a:sym typeface="Calibri"/>
              </a:rPr>
              <a:t>Hoe doe ik dit in de klas?</a:t>
            </a:r>
          </a:p>
        </p:txBody>
      </p:sp>
    </p:spTree>
    <p:extLst>
      <p:ext uri="{BB962C8B-B14F-4D97-AF65-F5344CB8AC3E}">
        <p14:creationId xmlns:p14="http://schemas.microsoft.com/office/powerpoint/2010/main" val="206022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Tekstvak 10">
            <a:extLst>
              <a:ext uri="{FF2B5EF4-FFF2-40B4-BE49-F238E27FC236}">
                <a16:creationId xmlns:a16="http://schemas.microsoft.com/office/drawing/2014/main" id="{FEA8A826-DF9D-1F37-5758-D330B817F6F5}"/>
              </a:ext>
            </a:extLst>
          </p:cNvPr>
          <p:cNvSpPr txBox="1"/>
          <p:nvPr/>
        </p:nvSpPr>
        <p:spPr>
          <a:xfrm>
            <a:off x="152400" y="4637314"/>
            <a:ext cx="12039600" cy="2220686"/>
          </a:xfrm>
          <a:prstGeom prst="rect">
            <a:avLst/>
          </a:prstGeom>
          <a:solidFill>
            <a:schemeClr val="bg1"/>
          </a:solidFill>
        </p:spPr>
        <p:txBody>
          <a:bodyPr wrap="square" rtlCol="0">
            <a:spAutoFit/>
          </a:bodyPr>
          <a:lstStyle/>
          <a:p>
            <a:endParaRPr lang="nl-NL" dirty="0"/>
          </a:p>
        </p:txBody>
      </p:sp>
      <p:sp>
        <p:nvSpPr>
          <p:cNvPr id="93" name="Google Shape;93;p16"/>
          <p:cNvSpPr txBox="1"/>
          <p:nvPr/>
        </p:nvSpPr>
        <p:spPr>
          <a:xfrm>
            <a:off x="3656660" y="388580"/>
            <a:ext cx="8535340" cy="62966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5000" b="1" dirty="0">
                <a:solidFill>
                  <a:srgbClr val="CB3769"/>
                </a:solidFill>
                <a:latin typeface="Calibri"/>
                <a:ea typeface="Calibri"/>
                <a:cs typeface="Calibri"/>
                <a:sym typeface="Calibri"/>
              </a:rPr>
              <a:t>Heuristieken</a:t>
            </a:r>
            <a:endParaRPr lang="nl-NL" sz="2800" i="1" dirty="0">
              <a:latin typeface="Cambria Math" panose="02040503050406030204" pitchFamily="18" charset="0"/>
            </a:endParaRPr>
          </a:p>
          <a:p>
            <a:pPr marL="0" marR="0" lvl="0" indent="0" rtl="0">
              <a:spcBef>
                <a:spcPts val="0"/>
              </a:spcBef>
              <a:spcAft>
                <a:spcPts val="0"/>
              </a:spcAft>
              <a:buNone/>
            </a:pPr>
            <a:endParaRPr lang="nl-NL" sz="2800" i="1" dirty="0">
              <a:latin typeface="Cambria Math" panose="02040503050406030204" pitchFamily="18" charset="0"/>
            </a:endParaRPr>
          </a:p>
          <a:p>
            <a:pPr marR="0" lvl="0" rtl="0">
              <a:spcBef>
                <a:spcPts val="0"/>
              </a:spcBef>
              <a:spcAft>
                <a:spcPts val="0"/>
              </a:spcAft>
            </a:pPr>
            <a:endParaRPr lang="nl-NL" sz="2800" dirty="0">
              <a:latin typeface="Cambria Math" panose="02040503050406030204" pitchFamily="18" charset="0"/>
            </a:endParaRPr>
          </a:p>
          <a:p>
            <a:pPr marR="0" lvl="0" rtl="0">
              <a:spcBef>
                <a:spcPts val="0"/>
              </a:spcBef>
              <a:spcAft>
                <a:spcPts val="0"/>
              </a:spcAft>
            </a:pPr>
            <a:endParaRPr lang="nl-NL" sz="2800" dirty="0">
              <a:latin typeface="Cambria Math" panose="02040503050406030204" pitchFamily="18" charset="0"/>
            </a:endParaRPr>
          </a:p>
        </p:txBody>
      </p:sp>
      <p:cxnSp>
        <p:nvCxnSpPr>
          <p:cNvPr id="7" name="Rechte verbindingslijn 6">
            <a:extLst>
              <a:ext uri="{FF2B5EF4-FFF2-40B4-BE49-F238E27FC236}">
                <a16:creationId xmlns:a16="http://schemas.microsoft.com/office/drawing/2014/main" id="{C3EF0DCE-04E2-3F5B-CE1F-482D48BFF1A4}"/>
              </a:ext>
            </a:extLst>
          </p:cNvPr>
          <p:cNvCxnSpPr>
            <a:cxnSpLocks/>
          </p:cNvCxnSpPr>
          <p:nvPr/>
        </p:nvCxnSpPr>
        <p:spPr>
          <a:xfrm>
            <a:off x="3353526" y="421533"/>
            <a:ext cx="0" cy="6001038"/>
          </a:xfrm>
          <a:prstGeom prst="line">
            <a:avLst/>
          </a:prstGeom>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CEFE3BA6-7FC0-9A49-12F2-FBAC43AE683E}"/>
              </a:ext>
            </a:extLst>
          </p:cNvPr>
          <p:cNvSpPr txBox="1"/>
          <p:nvPr/>
        </p:nvSpPr>
        <p:spPr>
          <a:xfrm>
            <a:off x="4193473" y="1821302"/>
            <a:ext cx="8301660" cy="3613490"/>
          </a:xfrm>
          <a:prstGeom prst="rect">
            <a:avLst/>
          </a:prstGeom>
          <a:noFill/>
        </p:spPr>
        <p:txBody>
          <a:bodyPr wrap="square" rtlCol="0">
            <a:spAutoFit/>
          </a:bodyPr>
          <a:lstStyle/>
          <a:p>
            <a:pPr marL="342900" indent="-342900">
              <a:buFont typeface="Arial" panose="020B0604020202020204" pitchFamily="34" charset="0"/>
              <a:buChar char="•"/>
            </a:pPr>
            <a:endParaRPr lang="nl-NL" sz="2400" dirty="0"/>
          </a:p>
          <a:p>
            <a:pPr marL="342900" indent="-342900">
              <a:lnSpc>
                <a:spcPct val="150000"/>
              </a:lnSpc>
              <a:buFont typeface="Arial" panose="020B0604020202020204" pitchFamily="34" charset="0"/>
              <a:buChar char="•"/>
            </a:pPr>
            <a:r>
              <a:rPr lang="nl-NL" sz="2800" dirty="0"/>
              <a:t>Lukraak spelen</a:t>
            </a:r>
          </a:p>
          <a:p>
            <a:pPr marL="342900" indent="-342900">
              <a:lnSpc>
                <a:spcPct val="150000"/>
              </a:lnSpc>
              <a:buFont typeface="Arial" panose="020B0604020202020204" pitchFamily="34" charset="0"/>
              <a:buChar char="•"/>
            </a:pPr>
            <a:r>
              <a:rPr lang="nl-NL" sz="2800" dirty="0"/>
              <a:t>Patronen zoeken</a:t>
            </a:r>
          </a:p>
          <a:p>
            <a:pPr marL="342900" indent="-342900">
              <a:lnSpc>
                <a:spcPct val="150000"/>
              </a:lnSpc>
              <a:buFont typeface="Arial" panose="020B0604020202020204" pitchFamily="34" charset="0"/>
              <a:buChar char="•"/>
            </a:pPr>
            <a:r>
              <a:rPr lang="nl-NL" sz="2800" dirty="0"/>
              <a:t>Van einde naar begin</a:t>
            </a:r>
          </a:p>
          <a:p>
            <a:pPr marL="342900" indent="-342900">
              <a:lnSpc>
                <a:spcPct val="150000"/>
              </a:lnSpc>
              <a:buFont typeface="Arial" panose="020B0604020202020204" pitchFamily="34" charset="0"/>
              <a:buChar char="•"/>
            </a:pPr>
            <a:r>
              <a:rPr lang="nl-NL" sz="2800" dirty="0"/>
              <a:t>Classificeren</a:t>
            </a:r>
          </a:p>
          <a:p>
            <a:pPr marL="342900" indent="-342900">
              <a:lnSpc>
                <a:spcPct val="150000"/>
              </a:lnSpc>
              <a:buFont typeface="Arial" panose="020B0604020202020204" pitchFamily="34" charset="0"/>
              <a:buChar char="•"/>
            </a:pPr>
            <a:r>
              <a:rPr lang="nl-NL" sz="2800" dirty="0"/>
              <a:t>Getallen verkleinen</a:t>
            </a:r>
            <a:endParaRPr lang="nl-NL" sz="2400" dirty="0"/>
          </a:p>
        </p:txBody>
      </p:sp>
      <p:sp>
        <p:nvSpPr>
          <p:cNvPr id="2" name="Google Shape;95;p16">
            <a:extLst>
              <a:ext uri="{FF2B5EF4-FFF2-40B4-BE49-F238E27FC236}">
                <a16:creationId xmlns:a16="http://schemas.microsoft.com/office/drawing/2014/main" id="{30E918C9-7331-E63A-A540-97EB931718CE}"/>
              </a:ext>
            </a:extLst>
          </p:cNvPr>
          <p:cNvSpPr txBox="1"/>
          <p:nvPr/>
        </p:nvSpPr>
        <p:spPr>
          <a:xfrm>
            <a:off x="90569" y="589245"/>
            <a:ext cx="3339159" cy="5442892"/>
          </a:xfrm>
          <a:prstGeom prst="rect">
            <a:avLst/>
          </a:prstGeom>
          <a:noFill/>
          <a:ln>
            <a:noFill/>
          </a:ln>
        </p:spPr>
        <p:txBody>
          <a:bodyPr spcFirstLastPara="1" wrap="square" lIns="91425" tIns="45700" rIns="91425" bIns="45700" anchor="t" anchorCtr="0">
            <a:noAutofit/>
          </a:bodyPr>
          <a:lstStyle/>
          <a:p>
            <a:pPr>
              <a:spcBef>
                <a:spcPts val="600"/>
              </a:spcBef>
              <a:spcAft>
                <a:spcPts val="600"/>
              </a:spcAft>
            </a:pPr>
            <a:r>
              <a:rPr lang="nl-NL" sz="2400" b="1" dirty="0">
                <a:solidFill>
                  <a:schemeClr val="accent2"/>
                </a:solidFill>
                <a:latin typeface="Calibri"/>
                <a:ea typeface="Calibri"/>
                <a:cs typeface="Calibri"/>
                <a:sym typeface="Calibri"/>
              </a:rPr>
              <a:t>Programma:</a:t>
            </a:r>
          </a:p>
          <a:p>
            <a:pPr>
              <a:spcBef>
                <a:spcPts val="600"/>
              </a:spcBef>
              <a:spcAft>
                <a:spcPts val="600"/>
              </a:spcAft>
            </a:pPr>
            <a:r>
              <a:rPr lang="nl-NL" sz="2400" dirty="0">
                <a:solidFill>
                  <a:schemeClr val="tx1"/>
                </a:solidFill>
                <a:latin typeface="Calibri"/>
                <a:ea typeface="Calibri"/>
                <a:cs typeface="Calibri"/>
                <a:sym typeface="Calibri"/>
              </a:rPr>
              <a:t>Introductie</a:t>
            </a:r>
          </a:p>
          <a:p>
            <a:pPr>
              <a:spcBef>
                <a:spcPts val="600"/>
              </a:spcBef>
              <a:spcAft>
                <a:spcPts val="600"/>
              </a:spcAft>
            </a:pPr>
            <a:r>
              <a:rPr lang="nl-NL" sz="2400" dirty="0">
                <a:solidFill>
                  <a:schemeClr val="tx1"/>
                </a:solidFill>
                <a:latin typeface="Calibri"/>
                <a:ea typeface="Calibri"/>
                <a:cs typeface="Calibri"/>
                <a:sym typeface="Calibri"/>
              </a:rPr>
              <a:t>Het eerste spel</a:t>
            </a:r>
          </a:p>
          <a:p>
            <a:pPr>
              <a:spcBef>
                <a:spcPts val="600"/>
              </a:spcBef>
              <a:spcAft>
                <a:spcPts val="600"/>
              </a:spcAft>
            </a:pPr>
            <a:r>
              <a:rPr lang="nl-NL" sz="2400" b="1" dirty="0">
                <a:solidFill>
                  <a:srgbClr val="CB3769"/>
                </a:solidFill>
                <a:latin typeface="Calibri"/>
                <a:ea typeface="Calibri"/>
                <a:cs typeface="Calibri"/>
                <a:sym typeface="Calibri"/>
              </a:rPr>
              <a:t>Hoe doe ik dit in de klas?</a:t>
            </a:r>
          </a:p>
        </p:txBody>
      </p:sp>
    </p:spTree>
    <p:extLst>
      <p:ext uri="{BB962C8B-B14F-4D97-AF65-F5344CB8AC3E}">
        <p14:creationId xmlns:p14="http://schemas.microsoft.com/office/powerpoint/2010/main" val="331212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A63119F735B84CA2B25961A7A0E6BA" ma:contentTypeVersion="13" ma:contentTypeDescription="Een nieuw document maken." ma:contentTypeScope="" ma:versionID="40aaeb5fc21c8d9a675ae261838c4c21">
  <xsd:schema xmlns:xsd="http://www.w3.org/2001/XMLSchema" xmlns:xs="http://www.w3.org/2001/XMLSchema" xmlns:p="http://schemas.microsoft.com/office/2006/metadata/properties" xmlns:ns2="8dd4fed8-975e-4ff0-a02b-ab02e0447728" xmlns:ns3="d8887976-f99d-4757-a2f0-df27611e7370" targetNamespace="http://schemas.microsoft.com/office/2006/metadata/properties" ma:root="true" ma:fieldsID="542a772898daf152ff05a8d1b6428015" ns2:_="" ns3:_="">
    <xsd:import namespace="8dd4fed8-975e-4ff0-a02b-ab02e0447728"/>
    <xsd:import namespace="d8887976-f99d-4757-a2f0-df27611e73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d4fed8-975e-4ff0-a02b-ab02e0447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887976-f99d-4757-a2f0-df27611e7370"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8398F4-E86E-4E66-AF6B-7D4C6B3A75ED}">
  <ds:schemaRefs>
    <ds:schemaRef ds:uri="http://schemas.microsoft.com/sharepoint/v3/contenttype/forms"/>
  </ds:schemaRefs>
</ds:datastoreItem>
</file>

<file path=customXml/itemProps2.xml><?xml version="1.0" encoding="utf-8"?>
<ds:datastoreItem xmlns:ds="http://schemas.openxmlformats.org/officeDocument/2006/customXml" ds:itemID="{74F77A83-7B5B-4AD5-89FF-C6C179973AD3}">
  <ds:schemaRefs>
    <ds:schemaRef ds:uri="d8887976-f99d-4757-a2f0-df27611e7370"/>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8dd4fed8-975e-4ff0-a02b-ab02e0447728"/>
    <ds:schemaRef ds:uri="http://www.w3.org/XML/1998/namespace"/>
    <ds:schemaRef ds:uri="http://purl.org/dc/dcmitype/"/>
  </ds:schemaRefs>
</ds:datastoreItem>
</file>

<file path=customXml/itemProps3.xml><?xml version="1.0" encoding="utf-8"?>
<ds:datastoreItem xmlns:ds="http://schemas.openxmlformats.org/officeDocument/2006/customXml" ds:itemID="{292FE19D-7FC8-4930-9521-091A5BC53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d4fed8-975e-4ff0-a02b-ab02e0447728"/>
    <ds:schemaRef ds:uri="d8887976-f99d-4757-a2f0-df27611e73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27236</TotalTime>
  <Words>1567</Words>
  <Application>Microsoft Office PowerPoint</Application>
  <PresentationFormat>Breedbeeld</PresentationFormat>
  <Paragraphs>275</Paragraphs>
  <Slides>18</Slides>
  <Notes>18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Cambria Math</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Kees van Vliet</dc:creator>
  <cp:lastModifiedBy>Sharon Calor</cp:lastModifiedBy>
  <cp:revision>37</cp:revision>
  <cp:lastPrinted>2023-11-04T13:39:15Z</cp:lastPrinted>
  <dcterms:modified xsi:type="dcterms:W3CDTF">2023-11-05T21:09:55Z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0x01010035A63119F735B84CA2B25961A7A0E6BA</vt:lpwstr>
  </property>
</Properties>
</file>