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52" r:id="rId3"/>
    <p:sldMasterId id="2147484931" r:id="rId4"/>
    <p:sldMasterId id="2147484943" r:id="rId5"/>
  </p:sldMasterIdLst>
  <p:notesMasterIdLst>
    <p:notesMasterId r:id="rId34"/>
  </p:notesMasterIdLst>
  <p:handoutMasterIdLst>
    <p:handoutMasterId r:id="rId35"/>
  </p:handoutMasterIdLst>
  <p:sldIdLst>
    <p:sldId id="441" r:id="rId6"/>
    <p:sldId id="440" r:id="rId7"/>
    <p:sldId id="442" r:id="rId8"/>
    <p:sldId id="430" r:id="rId9"/>
    <p:sldId id="530" r:id="rId10"/>
    <p:sldId id="528" r:id="rId11"/>
    <p:sldId id="443" r:id="rId12"/>
    <p:sldId id="431" r:id="rId13"/>
    <p:sldId id="521" r:id="rId14"/>
    <p:sldId id="552" r:id="rId15"/>
    <p:sldId id="553" r:id="rId16"/>
    <p:sldId id="554" r:id="rId17"/>
    <p:sldId id="557" r:id="rId18"/>
    <p:sldId id="558" r:id="rId19"/>
    <p:sldId id="561" r:id="rId20"/>
    <p:sldId id="503" r:id="rId21"/>
    <p:sldId id="535" r:id="rId22"/>
    <p:sldId id="536" r:id="rId23"/>
    <p:sldId id="537" r:id="rId24"/>
    <p:sldId id="420" r:id="rId25"/>
    <p:sldId id="538" r:id="rId26"/>
    <p:sldId id="562" r:id="rId27"/>
    <p:sldId id="357" r:id="rId28"/>
    <p:sldId id="453" r:id="rId29"/>
    <p:sldId id="505" r:id="rId30"/>
    <p:sldId id="477" r:id="rId31"/>
    <p:sldId id="433" r:id="rId32"/>
    <p:sldId id="410" r:id="rId33"/>
  </p:sldIdLst>
  <p:sldSz cx="9144000" cy="6858000" type="screen4x3"/>
  <p:notesSz cx="6797675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942826-860F-2778-FA13-7F6C66C7AE1C}" name="Siebrich de Vries" initials="SdV" userId="Siebrich de Vries" providerId="None"/>
  <p188:author id="{76F33859-98D0-EBC2-70B6-5673C7712E8A}" name="Siebrich" initials="S" userId="Siebric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56" autoAdjust="0"/>
    <p:restoredTop sz="86924" autoAdjust="0"/>
  </p:normalViewPr>
  <p:slideViewPr>
    <p:cSldViewPr>
      <p:cViewPr varScale="1">
        <p:scale>
          <a:sx n="63" d="100"/>
          <a:sy n="63" d="100"/>
        </p:scale>
        <p:origin x="160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7A75DE-A926-45E3-828B-A443C6017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50F686-39E6-4BF6-96FA-529A801698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3BFF1385-6406-45FE-AF0A-8BAE95E7D3A3}" type="datetimeFigureOut">
              <a:rPr lang="en-US"/>
              <a:pPr>
                <a:defRPr/>
              </a:pPr>
              <a:t>11/5/2023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D331F-909C-4589-B983-ACFA91C97A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357110-EBA3-491E-B700-18ED660050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DC398C5-4061-4759-8414-5381975B2E5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2003CC82-6EC5-4F36-ACD1-3E3382B451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6F839D1-73F8-4858-BA6D-FA9F45F40ED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8BC748CE-488A-46DD-A1FA-701933810A1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70C25651-2329-4F26-99DD-6C9C1A33F5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56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B8A0E734-F193-4DBC-9136-09D1F998A5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A3123156-F51D-47CE-BA01-C2AA281AEC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5176FDE-80F1-42A2-B4C1-BAC307F6746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73929FC-18B5-4533-B14B-0A04B768E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D0894B-877F-4BA1-97E6-C3B9DFEE8671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EDBA8A59-7E24-4A61-83E6-6FD3DAA71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C8CD3CF9-82EB-442B-AE6B-F2A24F6D6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4465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hangingPunct="1">
              <a:buAutoNum type="arabicPeriod"/>
            </a:pPr>
            <a:r>
              <a:rPr lang="en-US" altLang="nl-NL" dirty="0" err="1">
                <a:latin typeface="Arial" panose="020B0604020202020204" pitchFamily="34" charset="0"/>
              </a:rPr>
              <a:t>Aanleiding</a:t>
            </a:r>
            <a:r>
              <a:rPr lang="en-US" altLang="nl-NL" dirty="0">
                <a:latin typeface="Arial" panose="020B0604020202020204" pitchFamily="34" charset="0"/>
              </a:rPr>
              <a:t>:</a:t>
            </a:r>
          </a:p>
          <a:p>
            <a:pPr marL="228600" indent="-228600" eaLnBrk="1" hangingPunct="1">
              <a:buAutoNum type="arabicPeriod"/>
            </a:pPr>
            <a:endParaRPr lang="en-US" altLang="nl-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26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176FDE-80F1-42A2-B4C1-BAC307F67462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90268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L_bovenbalk">
            <a:extLst>
              <a:ext uri="{FF2B5EF4-FFF2-40B4-BE49-F238E27FC236}">
                <a16:creationId xmlns:a16="http://schemas.microsoft.com/office/drawing/2014/main" id="{31366AEE-A0EE-4040-B099-6D23AF3A8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1EEBCDA-A24D-498A-B16E-F004EE30C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8413"/>
            <a:ext cx="9140825" cy="24542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6" name="Rectangle 4" descr="Light upward diagonal">
            <a:extLst>
              <a:ext uri="{FF2B5EF4-FFF2-40B4-BE49-F238E27FC236}">
                <a16:creationId xmlns:a16="http://schemas.microsoft.com/office/drawing/2014/main" id="{08E1F72B-BAEF-4756-9D10-9ABCF168E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18238"/>
            <a:ext cx="9144000" cy="635000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7" name="Rectangle 7" descr="Light upward diagonal">
            <a:extLst>
              <a:ext uri="{FF2B5EF4-FFF2-40B4-BE49-F238E27FC236}">
                <a16:creationId xmlns:a16="http://schemas.microsoft.com/office/drawing/2014/main" id="{5AACB52A-4061-4156-B06A-F6DD1A56B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09650"/>
            <a:ext cx="9144000" cy="261938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8" name="Picture 10" descr="RUGR_logoNL_rood_RGB">
            <a:extLst>
              <a:ext uri="{FF2B5EF4-FFF2-40B4-BE49-F238E27FC236}">
                <a16:creationId xmlns:a16="http://schemas.microsoft.com/office/drawing/2014/main" id="{FAFB171E-FB28-4863-817F-4E3A5A15C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0813"/>
            <a:ext cx="28114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55650" y="1484313"/>
            <a:ext cx="7935913" cy="657225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Click to edit Master title style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209800"/>
            <a:ext cx="7935913" cy="1363663"/>
          </a:xfrm>
        </p:spPr>
        <p:txBody>
          <a:bodyPr/>
          <a:lstStyle>
            <a:lvl1pPr marL="0" indent="0">
              <a:buFontTx/>
              <a:buNone/>
              <a:defRPr sz="34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Click to edit Master subtitle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E911B48-8D1D-4C8C-83F3-305045459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5D340-8874-4E3B-A9C0-949CDBD2E9E7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E69B61-2548-404B-A148-80998608CE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71F231D7-BF95-4CCA-BBC8-50AEB6CEF40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1830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4F49C34-8507-4324-865F-5482218B0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3AB4E-E59B-4385-9688-5DD747858FFB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6B22532-01EE-420B-9BF6-B680D145A0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6997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07EBBE-7F69-4B40-8AC9-F483F8A7BF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14B67-2A04-4E08-95D5-D1DAB4FBB6E0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F233C04-3A0B-4A2E-A646-7115CB9DC39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A5715A57-5CB0-4C94-9FA5-B684AE916D8F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47823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2205038"/>
            <a:ext cx="3890963" cy="3887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9013" y="2205038"/>
            <a:ext cx="3890962" cy="38877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CE6732C-4ACB-4C7B-B667-B704F70A99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6FA76-7939-4A95-B78B-DE8E762626EC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0E6267A-CC92-440D-9A81-BE10DA3B96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1000DFF4-EF84-4120-B81F-49C941406B53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2019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BB8718C-4F38-4B4A-9179-9191E5B00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72CBE-0954-4076-AFE9-6C8DEE596A9E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4AF6E21-AAF0-4942-9534-00B542682B5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3550FF91-3567-45DD-A394-086D215BF4E7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228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4005223B-FEC0-46EA-A180-CDFBFA6E0D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244CD-7C99-4D08-8E73-4D00475863BC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F806F44-4CD8-421E-BFCE-CD085F0881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A277A297-2DD0-4FA6-AE25-4FC0DC94353F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07282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4E027F4-9777-40E7-802D-C4FB60D1AA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48B25-218B-4E6E-9DDB-2EB386D0C3D5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D2E5BD6-0902-47F0-BB7A-1C72CCE3F2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B8E39527-3916-47FC-9AFC-71840FB9B42D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29787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351E4B9-3685-483E-96D5-D2D3A4146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CAA4C-8360-42FA-B9E3-6F2209587CAA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45856B7-46A3-4A7C-8CF8-3C747895FE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C1254DF5-93C1-450A-AA7C-F5AAFB1A38BE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965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433DE86-0BAF-4FBB-80BB-8DEBF4582D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15887-C561-4AF0-A4E9-00F8149CCACA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49E9EB3-3CD9-41AB-BEAE-F6102F089E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477826F8-53F5-4ED6-B908-46845209324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7027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829C60E-F53B-43C0-B72B-47B8D3DCF3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1AF99-DA98-4489-9F51-45496EA19BC6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70BB77-B4E8-4FE4-8ABA-67A577C2E07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E2309B3A-EE1C-4983-88E3-6D24483AFAFD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626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7188" y="1468438"/>
            <a:ext cx="1982787" cy="4624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0" y="1468438"/>
            <a:ext cx="5799138" cy="4624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A38DCAD-A5A2-4CEA-BE1E-4E628C80D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A4455-5C09-46F0-B395-851CA31BF25F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A1769D1-818A-4EAA-82F1-E9F8C2EFEC5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520F9966-C902-4A95-9722-EFCFAA0DE835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02945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094447-5B95-42CE-A20A-7A944218D8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5EE80-5F97-4235-B07A-510E75EC51F6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B80FF32-6DAD-4738-96FF-DD67536196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A70F13E4-9F34-4D28-B002-9D738B383692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88830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EE3F0FE-8AA5-439F-AF54-132F9E540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30C88-3CD2-4269-88AD-578FEBFE36A6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AFA8AA1-5E81-4571-BC4F-F02BFA4AEC6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1B78223A-3FE5-4416-92BE-FD8F855DAA6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2111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795D4D0-D3C9-440B-9ABF-D1B8066EA1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EEFFF-8E36-498E-9BE2-A6E144137996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6A12132-D4E8-492F-9A0A-8421DB7AACB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1F1A38CD-067D-49A3-899B-61E3E89C7C1B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90577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439339-D0B5-4ED4-A259-685640FB1C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CAD42-A5C0-4E77-8079-12E069845408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A50EEEE-3D49-4641-971D-8E7D0FA796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C32B2A4C-225C-430D-9CE8-36408B1266C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26497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4B5D1A7-AEDC-4AA6-A82E-F000D20C2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C4A93-8FE3-400D-94D6-11B2A552DD67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CEEFFC8-B17F-4FF9-8954-99EEBFF7067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30ECAE3C-86B1-46C5-B07A-649F613E7DF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11983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388FA3F-795B-4CD1-98CB-46DAA1909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D4271-B547-4B8F-BCD6-A7F489B801DB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FDDF040-B0A8-4CCE-9052-D55D6F6FB48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96AE3BB1-852A-459C-8DDC-B0E53F3150B6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1786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8247352C-D752-4323-BE62-1B5E623500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D8C6A-7CC9-4128-B496-3DC487525C6C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F55C7E3-C743-4311-8816-4BC81DBBF7C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A975DFB8-98D0-4DD6-AAC4-B327A355F4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88228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1ECD9EF-8523-4A3F-A180-CA67D0AFC6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99F325-F119-405A-9C55-E04CEEC1D70E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4B59319-EE7F-4B8A-B627-9B8A871D2B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B8AE5EB4-A58C-4BAB-A9FC-95E977AEC0F0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32202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51E0BAC-0149-4147-9F5C-B7E6F02D43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0B387-4B9F-428A-AC5A-F55C0DDE5E9F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42DCEC0-62BB-4C4F-A148-F7D65001CB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E2490312-3524-4723-AE7A-C68DDD72D44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22715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F5240B3-0A5F-4C50-B437-6DC9BF2196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CED57-9761-461F-B848-04A73BE0071B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1C3CA60-F952-4418-8084-114CA1547F1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8DF5CCD1-CE41-4D4C-B4D7-A5C83A62ADB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54958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2575" y="1468438"/>
            <a:ext cx="2057400" cy="4657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68438"/>
            <a:ext cx="6022975" cy="4657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F8FC87F-66D0-448C-8E94-25CB4381EE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54F2C-5AE8-410F-9353-E094D12B8724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63632B4-F491-41B7-A76C-5A47CE7C8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64E64F40-9CC8-4AEB-8E69-0CC23AAA7076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24518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23AF45E-84D9-4FD9-8012-47ED6EA35E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C4B0F-38CA-4E9F-A8A7-F26026DF91CF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71C0F1B-9E16-40D5-921A-96BC74B689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6EB24936-EA22-4EDF-9953-802EE99A99C1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953440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D6048EB-0CCE-4EC4-8352-9640498A8D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871E9-FD4F-4CB7-9018-EA2D57D20DD0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83668E7-C39F-4A20-857E-7E22452DD1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64A9666D-8998-48A1-8965-4A31B4F17616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972913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FE32E12-EBF1-494E-A772-7090083116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56EEC-D871-46A3-9E75-755050CDBFDB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A0A52BE-F2FC-4894-B46A-45950643CA5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BDE23561-9708-4903-818E-03AC69943505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9668493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3CB8CC-8370-4523-BD71-023950A538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7D965-D42C-41AC-AB14-E3A812250F90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AAA114-6A6D-4A61-AF65-ECF087853BA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26F3E23A-51D2-44BD-BCDF-97DF68A72E6A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410202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2AF76FA1-5902-4075-9D7A-051BBD376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305A1-B75D-4FF9-883D-B75CD96DECEA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2C42031C-F117-47A1-AA97-81C9F93CE2C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EBE911CF-2F93-4FC5-8239-F4F4A5BC8E45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289368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0181DD6F-39F9-4C24-8647-CB3C9AD2EE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CFA7C-C368-4108-9037-569238C0E0C5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C0B87E3-8F06-4742-9AB1-97686F3C205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EBCF4901-1D6B-4981-9E85-82E3F2EB1ECD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84474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74264D2C-22E1-4543-BBBD-ABBA2B697A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E2D65-5519-486F-A46B-7B98FC8E8E12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DB15ABE7-E469-4CD0-99F2-60DB8162229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F8B8DC6C-D190-4752-8B82-25DC79EAC281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066598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56A2661-8DBC-4AA5-871D-8AC8948CDE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46A2E-2CB3-4605-BA56-906CF2DAC001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D7AD97C-4D8C-4A95-8845-B4E5496A25E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9594EFDC-FCB9-4972-96AF-AD73FAFFD417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88320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4AB0AB-2576-469B-A812-41646FB6C2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5B6C5-9273-43A0-B382-6512CE5F9988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28E09D9-6ED0-4483-9497-264CD15636D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896422E1-6892-48ED-A7C6-89B1EED53A39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661591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C8197BC-0B71-41DF-8F7B-158EE04A95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8182D-8853-442E-B147-DAA9CFCC2C17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8DDB4F3-647C-4E7B-9385-59F45C14E3F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F2DF05CC-E283-4FDA-A2B6-12EBFB378E86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95727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2575" y="1468438"/>
            <a:ext cx="2057400" cy="4657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68438"/>
            <a:ext cx="6022975" cy="4657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69B6461-BF0F-4877-B6A0-6745C1B552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452AD-19A0-461A-8944-2DF78337642B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F342B62-937A-42B0-A3EC-71BA59CA3D6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 | </a:t>
            </a:r>
            <a:fld id="{505E1CA9-C9EB-4E75-A5DD-D5E4EE048FB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69702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2533-4D4E-4679-B279-F585A623CB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F8AFC3-7F0D-4673-B2DC-F4566D9A19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E53DA-FE7E-4AA1-B6E2-ED3DDD9D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371E4-62E5-4D2F-A191-13E0200C8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870D7-8024-44F5-9441-B02D0CD35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92357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91E5E-A576-4D2B-AD62-355CF4958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08B54-B3AD-41D7-BC25-D464FE198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524663-2EAE-47D7-8948-30B0CE318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D685E-BA52-4ED8-A540-6778D82E1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5E9CC-313C-4D64-A6DB-0472F385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06927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44455-9776-404C-BD3B-DC8EFD6A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B95D1-1D8E-4BAE-99BB-AA06AFF28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08D37-B0E5-4CDE-92CB-8CC97EDCF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5CC3C-297D-4301-B3C4-C13CFB9A1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F1D72-1A75-4197-B94C-2607B508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6293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A6C38-8113-43A5-B465-67BF0FF5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E1CDA-6637-4977-9D1B-CC0ECA303D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9BE115-6A05-444C-8996-FF2E90164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FFB55-72B1-46EF-A14C-AA173E830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C67B31-DC49-4A44-96A7-5AEE3280F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9FA6F-B80E-407E-BF9D-35DF8B040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9542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A2B1-E063-43DC-B4FF-0AC1E4DA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65AB-FC5F-4768-A54F-316B7B611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88E6-4ED5-4834-9946-9485CF5C4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AB05AA-7781-4683-9E26-445F4DD82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E314CE-9C8B-4AD4-A8BF-03CAA3CFB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4CF775-1E2E-4FF0-9DE1-16E567A7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BE46BE-35EE-40CD-B357-86C53B69C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CBA6D6-9161-4DD4-A89C-1CD16117D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79497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5DA7C-8F55-4D69-8C3B-B504F672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71EA71-54C3-4497-8894-71FDBFF6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98B0D-E3BD-4F40-A500-942F9CAAD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0A6A9-9D8A-49EB-9D5C-058280AC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65883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E7D893-318D-4957-A0A8-53405A968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6D37E-FAD3-4B1A-AB68-207072FF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F61F7-5A1C-4F73-B4D3-ACC83C2D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30224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FB0D-016E-4FE1-A457-900EC47CF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1BCB3-FEC0-4413-97C4-C03C8A0495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FDE9D-C7DB-4BB0-AACF-AA9DF1C6D0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E18DE-5C1C-4761-8FC1-0DAE2109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04DB0-ED8C-43CF-AECF-AEE5B023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1333A-C8BE-4BE1-8937-F63164DF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54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C2FC8-197F-4D3B-915F-A8A96BFAE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2F321D-00BA-4786-A2BA-2BC23AFA4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17E32-7D3D-4C78-A195-480B82A48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E645D-CA1A-4E93-997E-7AFFBA9EF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084AF-3059-4278-9C11-60E44E928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C81AB1-ED7B-47E8-ABC4-94D6F8AB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75582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A4C9A-FBE0-47F7-908F-F2D85FA0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72D99C-8118-4F3E-B85B-A36622709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53590-F740-441B-B18E-52080D50E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E5F1-2233-4699-B308-4AFFD1E3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AE25A-5911-418B-9B36-CE10C136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9694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A15431-6750-4143-A43A-B59C17C34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065C5D-23A7-4FCB-ABA3-54EECF175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CF34B-D6BE-40E2-A39C-67CA0229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A2DD-5187-409E-AEBB-C33B1542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B37A4-2111-4944-9113-8AF5CB2A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15582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B2F624-934F-DA69-A3C8-E1B29F264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E3DBA97-563E-D0BF-9C23-D85FF96CA2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66EC629-548D-76EF-16EE-D369E051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60913B7-813A-8458-6B88-10451597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F07A85-A457-EB78-C949-84FCB3426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61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727D6-AD29-5578-640A-FCAE3108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0B251C-A818-8D03-6862-2043ECEC4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2931E-2CFC-2D3C-F669-E1FC0D73E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9FCACE-2CAD-2967-1161-BF784E301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2E7F43C-C438-5F8B-1868-580CC1D9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6715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A245C-7034-0DAD-242E-81A54A0E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0B5DA96-B505-0CE6-E9D7-9C604D8C6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9F8A59C-81AC-5D2A-418F-5F6956324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4D78C8-008B-8BE8-D68C-3BDCAB03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B38E888-5E4D-B4C5-94FA-8DE65F32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5547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2A2C8-EBA5-1122-DD37-4E5E7DA0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A5A024-1120-5FEF-036B-B7BCD4705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6CA97A-BAEA-37F4-4994-3B905AFE7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0AED7B-2227-A531-DC4C-07D0A0E0D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512AEE9-A6B0-0660-5896-8029F174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79F3677-84D7-1749-887B-884F21F3D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354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58BAB1-BEC0-9358-24E2-C1B8F5DD6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EBC0469-FE2F-7A32-B76B-F5EBE4C42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A39CB37-7F74-AD9F-C583-151596131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6C327D8-9E60-5DE9-AA81-48D33DEB8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C812939-1794-322B-18BF-9280C6A719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97A8AAC-6F14-ADE2-9CA7-A28B5BA2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EC838CE-7E75-D023-6F3B-590F67EB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05DB183-FAB6-4132-E944-B43675BFE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5323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D582C-C3F7-F53E-10F5-71EFEE082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1EB3335-10EF-CCED-2128-3558E927C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4F19BB-99BB-1AD9-D8C6-487352DB2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69DC237-105B-6585-D0C5-FC9490ED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0162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ED6DE0D-454B-CC4F-9242-7DCD308E5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A7D6A8E-1134-94FD-2037-468B072EE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6B9210-32AD-5C0A-B287-D71609EE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5457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F7E0FF-016D-08D7-8C4F-12F606F7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F87450-9E1A-7C02-8E11-8FC3C3DA4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9A31CE-CC0C-A5DB-F421-318C64B0E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8F069A8-2612-7851-8ACF-0CFBFFC1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95BD57-F68F-13B5-870C-ED584FCD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190BA48-41D1-340D-B2BA-B75734AB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9371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84833-E8E3-0CF0-E1B4-1A0773E12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2C562B0-0009-F17E-111A-682386953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D4E93E2-D87F-0C83-4813-ACF8E71F6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A39945F-80D5-2578-CA46-270523C6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81AD9E-2B87-E791-C5C4-1B2BF2D20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425419C-39C0-0E07-4C2E-E0B696E7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8519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D43B41-4BA5-E448-D9EB-6913039D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EA55151-8A7E-1902-C3CD-595F96A9B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A56DEEE-52CB-8C85-B082-209C7C3BC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76851B-0BF6-118C-8D40-EB2BA8FB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3C2EEA-FB4A-08BA-D3FA-54939A560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8249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343ADC1-060D-FF59-68A2-63708E2327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3AEABB5-AE36-DF72-A913-B8551C0CB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DE25C6-5394-BAD5-C760-19563FEEC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BA47EDD-3D24-8E26-0012-9DDE4D4CF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57A87B-A42A-3ABE-1E92-FAB65DD4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14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6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L_bovenbalk">
            <a:extLst>
              <a:ext uri="{FF2B5EF4-FFF2-40B4-BE49-F238E27FC236}">
                <a16:creationId xmlns:a16="http://schemas.microsoft.com/office/drawing/2014/main" id="{99284136-2BAF-4FAF-844E-C57177488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6A5990CC-803F-4D6F-B308-91CE92BAB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468438"/>
            <a:ext cx="79343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FF7F83B-1CAA-480C-A934-7294826E7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0" y="2205038"/>
            <a:ext cx="7934325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</a:p>
        </p:txBody>
      </p:sp>
      <p:sp>
        <p:nvSpPr>
          <p:cNvPr id="1029" name="Rectangle 5" descr="Light upward diagonal">
            <a:extLst>
              <a:ext uri="{FF2B5EF4-FFF2-40B4-BE49-F238E27FC236}">
                <a16:creationId xmlns:a16="http://schemas.microsoft.com/office/drawing/2014/main" id="{0336B42A-46D2-4AA9-9A79-8C83C48BC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18238"/>
            <a:ext cx="9144000" cy="635000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1030" name="Rectangle 6" descr="Light upward diagonal">
            <a:extLst>
              <a:ext uri="{FF2B5EF4-FFF2-40B4-BE49-F238E27FC236}">
                <a16:creationId xmlns:a16="http://schemas.microsoft.com/office/drawing/2014/main" id="{558F01A5-F7BC-4CCE-B421-1CBD6E9BC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09650"/>
            <a:ext cx="9144000" cy="261938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5DF6CB8-E3FA-4892-9AB1-1C497F66EF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9713" y="1009650"/>
            <a:ext cx="1905000" cy="2619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fld id="{9675B6F3-CBB0-4DF0-9589-4E523FAB26C0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3D45F2A0-F36B-4A05-8313-7588CCC5622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6300" y="1009650"/>
            <a:ext cx="647700" cy="2619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nl-NL" altLang="nl-NL"/>
              <a:t> | </a:t>
            </a:r>
            <a:fld id="{150FC97A-D7BD-4E3C-9730-7C5FB8FA85C4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  <p:pic>
        <p:nvPicPr>
          <p:cNvPr id="1033" name="Picture 9" descr="RUGR_logoNL_rood_RGB">
            <a:extLst>
              <a:ext uri="{FF2B5EF4-FFF2-40B4-BE49-F238E27FC236}">
                <a16:creationId xmlns:a16="http://schemas.microsoft.com/office/drawing/2014/main" id="{B53A5D34-88BD-462F-830B-F49116957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0813"/>
            <a:ext cx="28114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30" r:id="rId1"/>
    <p:sldLayoutId id="2147484898" r:id="rId2"/>
    <p:sldLayoutId id="2147484899" r:id="rId3"/>
    <p:sldLayoutId id="2147484900" r:id="rId4"/>
    <p:sldLayoutId id="2147484901" r:id="rId5"/>
    <p:sldLayoutId id="2147484902" r:id="rId6"/>
    <p:sldLayoutId id="2147484903" r:id="rId7"/>
    <p:sldLayoutId id="2147484904" r:id="rId8"/>
    <p:sldLayoutId id="2147484905" r:id="rId9"/>
    <p:sldLayoutId id="2147484906" r:id="rId10"/>
    <p:sldLayoutId id="2147484907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Georgia" pitchFamily="18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auze_bovenbalk">
            <a:extLst>
              <a:ext uri="{FF2B5EF4-FFF2-40B4-BE49-F238E27FC236}">
                <a16:creationId xmlns:a16="http://schemas.microsoft.com/office/drawing/2014/main" id="{97083DF0-C0AD-4AEB-A0EF-0002E2ABC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Pauze_middenbalk">
            <a:extLst>
              <a:ext uri="{FF2B5EF4-FFF2-40B4-BE49-F238E27FC236}">
                <a16:creationId xmlns:a16="http://schemas.microsoft.com/office/drawing/2014/main" id="{DAFA8517-88F5-4E0F-8415-38EF31009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238"/>
            <a:ext cx="9140825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" descr="Light upward diagonal">
            <a:extLst>
              <a:ext uri="{FF2B5EF4-FFF2-40B4-BE49-F238E27FC236}">
                <a16:creationId xmlns:a16="http://schemas.microsoft.com/office/drawing/2014/main" id="{497D3E33-33C9-4105-9D7C-E1974E4F70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10300"/>
            <a:ext cx="9144000" cy="641350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E83038E-C6AB-4E25-A9E4-E8962A09A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468438"/>
            <a:ext cx="79343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</a:p>
        </p:txBody>
      </p:sp>
      <p:sp>
        <p:nvSpPr>
          <p:cNvPr id="2054" name="Rectangle 6" descr="Light upward diagonal">
            <a:extLst>
              <a:ext uri="{FF2B5EF4-FFF2-40B4-BE49-F238E27FC236}">
                <a16:creationId xmlns:a16="http://schemas.microsoft.com/office/drawing/2014/main" id="{C481497C-6DAD-42D8-AF46-3F9CFBD1E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1238"/>
            <a:ext cx="9144000" cy="261937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5A37A767-C7C1-4569-BB44-AF8396AEC4B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9713" y="1011238"/>
            <a:ext cx="1905000" cy="2619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fld id="{52A1CCEF-912F-4904-92E6-7D5989AF47C9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A397DCA6-2C86-421E-B454-7785C09364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6300" y="1011238"/>
            <a:ext cx="647700" cy="2619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nl-NL" altLang="nl-NL"/>
              <a:t> | </a:t>
            </a:r>
            <a:fld id="{A69CEEB3-75C3-45B7-9E6D-8EC3F61948B3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  <p:pic>
        <p:nvPicPr>
          <p:cNvPr id="2057" name="Picture 9" descr="RUGR_logoNL_rood_RGB">
            <a:extLst>
              <a:ext uri="{FF2B5EF4-FFF2-40B4-BE49-F238E27FC236}">
                <a16:creationId xmlns:a16="http://schemas.microsoft.com/office/drawing/2014/main" id="{637C797D-7054-4D21-9605-335AAB4B9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0813"/>
            <a:ext cx="28114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08" r:id="rId1"/>
    <p:sldLayoutId id="2147484909" r:id="rId2"/>
    <p:sldLayoutId id="2147484910" r:id="rId3"/>
    <p:sldLayoutId id="2147484911" r:id="rId4"/>
    <p:sldLayoutId id="2147484912" r:id="rId5"/>
    <p:sldLayoutId id="2147484913" r:id="rId6"/>
    <p:sldLayoutId id="2147484914" r:id="rId7"/>
    <p:sldLayoutId id="2147484915" r:id="rId8"/>
    <p:sldLayoutId id="2147484916" r:id="rId9"/>
    <p:sldLayoutId id="2147484917" r:id="rId10"/>
    <p:sldLayoutId id="2147484918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L_sluit_middenbalk">
            <a:extLst>
              <a:ext uri="{FF2B5EF4-FFF2-40B4-BE49-F238E27FC236}">
                <a16:creationId xmlns:a16="http://schemas.microsoft.com/office/drawing/2014/main" id="{6F1FC288-1F6D-4C64-9A88-453F9E6F7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5238"/>
            <a:ext cx="9140825" cy="494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NL_sluit_bovenbalk">
            <a:extLst>
              <a:ext uri="{FF2B5EF4-FFF2-40B4-BE49-F238E27FC236}">
                <a16:creationId xmlns:a16="http://schemas.microsoft.com/office/drawing/2014/main" id="{949487F0-A170-4DC5-96E7-1970F9BA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>
            <a:extLst>
              <a:ext uri="{FF2B5EF4-FFF2-40B4-BE49-F238E27FC236}">
                <a16:creationId xmlns:a16="http://schemas.microsoft.com/office/drawing/2014/main" id="{232C0721-0A79-4585-BE7C-85D3274B1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1113"/>
            <a:ext cx="9140825" cy="2454275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3077" name="Rectangle 5" descr="Dark upward diagonal">
            <a:extLst>
              <a:ext uri="{FF2B5EF4-FFF2-40B4-BE49-F238E27FC236}">
                <a16:creationId xmlns:a16="http://schemas.microsoft.com/office/drawing/2014/main" id="{DE9AFDD3-0025-46D6-8A55-E3CC606DE1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10300"/>
            <a:ext cx="9144000" cy="64135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A169F6B-B7EF-4049-B3AF-A4C0C1B37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468438"/>
            <a:ext cx="79343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</a:p>
        </p:txBody>
      </p:sp>
      <p:sp>
        <p:nvSpPr>
          <p:cNvPr id="3079" name="Rectangle 7" descr="Light upward diagonal">
            <a:extLst>
              <a:ext uri="{FF2B5EF4-FFF2-40B4-BE49-F238E27FC236}">
                <a16:creationId xmlns:a16="http://schemas.microsoft.com/office/drawing/2014/main" id="{1FD02053-DDCB-4B12-8D01-DCB753890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11238"/>
            <a:ext cx="9144000" cy="261937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1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6152" name="Rectangle 8">
            <a:extLst>
              <a:ext uri="{FF2B5EF4-FFF2-40B4-BE49-F238E27FC236}">
                <a16:creationId xmlns:a16="http://schemas.microsoft.com/office/drawing/2014/main" id="{401F1D14-3A06-482F-B2F2-60AC46A2B4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9713" y="1011238"/>
            <a:ext cx="1905000" cy="2619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fld id="{65B580BD-21C6-4702-927B-D5866E8DD4EA}" type="datetime1">
              <a:rPr lang="nl-NL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E44769C9-8CEB-415A-A5CD-5BAF279118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96300" y="1011238"/>
            <a:ext cx="647700" cy="2619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nl-NL" altLang="nl-NL"/>
              <a:t> | </a:t>
            </a:r>
            <a:fld id="{170EDAAD-9F03-4040-B178-0FC8B31DE51C}" type="slidenum">
              <a:rPr lang="nl-NL" altLang="nl-NL" smtClean="0"/>
              <a:pPr>
                <a:defRPr/>
              </a:pPr>
              <a:t>‹nr.›</a:t>
            </a:fld>
            <a:endParaRPr lang="nl-NL" altLang="nl-NL"/>
          </a:p>
        </p:txBody>
      </p:sp>
      <p:pic>
        <p:nvPicPr>
          <p:cNvPr id="3082" name="Picture 10" descr="RUGR_logoNL_rood_RGB">
            <a:extLst>
              <a:ext uri="{FF2B5EF4-FFF2-40B4-BE49-F238E27FC236}">
                <a16:creationId xmlns:a16="http://schemas.microsoft.com/office/drawing/2014/main" id="{1CC50637-65A3-4AAA-A9DD-CA85A3F7F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50813"/>
            <a:ext cx="28114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9" r:id="rId1"/>
    <p:sldLayoutId id="2147484920" r:id="rId2"/>
    <p:sldLayoutId id="2147484921" r:id="rId3"/>
    <p:sldLayoutId id="2147484922" r:id="rId4"/>
    <p:sldLayoutId id="2147484923" r:id="rId5"/>
    <p:sldLayoutId id="2147484924" r:id="rId6"/>
    <p:sldLayoutId id="2147484925" r:id="rId7"/>
    <p:sldLayoutId id="2147484926" r:id="rId8"/>
    <p:sldLayoutId id="2147484927" r:id="rId9"/>
    <p:sldLayoutId id="2147484928" r:id="rId10"/>
    <p:sldLayoutId id="2147484929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Georgia" pitchFamily="18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›"/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27A4EF-868B-4591-B9E2-EC0D6E3AA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E2EE3-3CB8-4901-9387-5CE04B5B4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0AAA0-C7BB-4635-82F3-A3B511F80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4AAF-1529-4F28-A643-0B1073B3A55C}" type="datetimeFigureOut">
              <a:rPr lang="nl-NL" smtClean="0"/>
              <a:t>5-11-2023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E2C84-7FDD-4A4A-B022-922F28B89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54B36-48E5-42FE-85B9-00ECC874F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97D44-3F12-4FEB-B60D-BDCFFBA6EB9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42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2" r:id="rId1"/>
    <p:sldLayoutId id="2147484933" r:id="rId2"/>
    <p:sldLayoutId id="2147484934" r:id="rId3"/>
    <p:sldLayoutId id="2147484935" r:id="rId4"/>
    <p:sldLayoutId id="2147484936" r:id="rId5"/>
    <p:sldLayoutId id="2147484937" r:id="rId6"/>
    <p:sldLayoutId id="2147484938" r:id="rId7"/>
    <p:sldLayoutId id="2147484939" r:id="rId8"/>
    <p:sldLayoutId id="2147484940" r:id="rId9"/>
    <p:sldLayoutId id="2147484941" r:id="rId10"/>
    <p:sldLayoutId id="214748494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C0F6AEB-5A1E-5B90-C0C3-7CF51B91B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61CE0A-E934-D664-255F-373A15085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3528782-8545-3FA4-BF92-9C1A544A36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74CA-CE34-442B-B46A-6CBF8C1E09EE}" type="datetimeFigureOut">
              <a:rPr lang="en-GB" smtClean="0"/>
              <a:t>05/11/2023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FDAF39-0B00-BF13-8A2D-152B02FCCF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25C9E3-CA2A-222E-B270-3881774AA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13C44-3415-47B0-8B16-29CA39D53CA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5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4" r:id="rId1"/>
    <p:sldLayoutId id="2147484945" r:id="rId2"/>
    <p:sldLayoutId id="2147484946" r:id="rId3"/>
    <p:sldLayoutId id="2147484947" r:id="rId4"/>
    <p:sldLayoutId id="2147484948" r:id="rId5"/>
    <p:sldLayoutId id="2147484949" r:id="rId6"/>
    <p:sldLayoutId id="2147484950" r:id="rId7"/>
    <p:sldLayoutId id="2147484951" r:id="rId8"/>
    <p:sldLayoutId id="2147484952" r:id="rId9"/>
    <p:sldLayoutId id="2147484953" r:id="rId10"/>
    <p:sldLayoutId id="214748495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skFlEceJv8" TargetMode="External"/><Relationship Id="rId2" Type="http://schemas.openxmlformats.org/officeDocument/2006/relationships/hyperlink" Target="https://youtu.be/n6cvgp7QLvs" TargetMode="External"/><Relationship Id="rId1" Type="http://schemas.openxmlformats.org/officeDocument/2006/relationships/slideLayout" Target="../slideLayouts/slideLayout46.xml"/><Relationship Id="rId4" Type="http://schemas.openxmlformats.org/officeDocument/2006/relationships/hyperlink" Target="https://youtu.be/wz_J6FgLWHU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://www.ttpwiskunde.nl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>
            <a:extLst>
              <a:ext uri="{FF2B5EF4-FFF2-40B4-BE49-F238E27FC236}">
                <a16:creationId xmlns:a16="http://schemas.microsoft.com/office/drawing/2014/main" id="{F739A28C-C00E-42ED-941A-7CE24502936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›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526DE2E-28D1-468D-8868-7A3B561FBA34}" type="datetime1">
              <a:rPr lang="nl-NL" altLang="nl-NL" sz="10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5-11-2023</a:t>
            </a:fld>
            <a:endParaRPr lang="nl-NL" altLang="nl-NL" sz="1000">
              <a:latin typeface="Verdana" panose="020B0604030504040204" pitchFamily="34" charset="0"/>
            </a:endParaRPr>
          </a:p>
        </p:txBody>
      </p:sp>
      <p:sp>
        <p:nvSpPr>
          <p:cNvPr id="8195" name="Rectangle 9">
            <a:extLst>
              <a:ext uri="{FF2B5EF4-FFF2-40B4-BE49-F238E27FC236}">
                <a16:creationId xmlns:a16="http://schemas.microsoft.com/office/drawing/2014/main" id="{F5817B56-02F1-4FF0-B165-1240B7C0619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›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000">
                <a:latin typeface="Verdana" panose="020B0604030504040204" pitchFamily="34" charset="0"/>
              </a:rPr>
              <a:t> | </a:t>
            </a:r>
            <a:fld id="{3FF9B94C-C3C0-41DD-BE87-A43C781AA32D}" type="slidenum">
              <a:rPr lang="nl-NL" altLang="nl-NL" sz="1000" smtClean="0">
                <a:latin typeface="Verdana" panose="020B0604030504040204" pitchFamily="34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l-NL" altLang="nl-NL" sz="1000">
              <a:latin typeface="Verdana" panose="020B0604030504040204" pitchFamily="34" charset="0"/>
            </a:endParaRPr>
          </a:p>
        </p:txBody>
      </p:sp>
      <p:sp>
        <p:nvSpPr>
          <p:cNvPr id="8196" name="Text Box 2">
            <a:extLst>
              <a:ext uri="{FF2B5EF4-FFF2-40B4-BE49-F238E27FC236}">
                <a16:creationId xmlns:a16="http://schemas.microsoft.com/office/drawing/2014/main" id="{952809B5-A9CC-460C-BF5D-B2AB84548F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4267200"/>
            <a:ext cx="830872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4625" indent="-174625">
              <a:spcBef>
                <a:spcPct val="20000"/>
              </a:spcBef>
              <a:buChar char="›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 inden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nl-NL" sz="1600" b="1" dirty="0">
                <a:solidFill>
                  <a:schemeClr val="bg2"/>
                </a:solidFill>
              </a:rPr>
              <a:t>Gerrit Roorda</a:t>
            </a:r>
            <a:r>
              <a:rPr lang="en-US" altLang="nl-NL" sz="1600" dirty="0">
                <a:solidFill>
                  <a:schemeClr val="bg2"/>
                </a:solidFill>
              </a:rPr>
              <a:t>, </a:t>
            </a:r>
            <a:r>
              <a:rPr lang="en-US" altLang="nl-NL" sz="1600" dirty="0" err="1">
                <a:solidFill>
                  <a:schemeClr val="bg2"/>
                </a:solidFill>
              </a:rPr>
              <a:t>vakdidacticus</a:t>
            </a:r>
            <a:r>
              <a:rPr lang="en-US" altLang="nl-NL" sz="1600" dirty="0">
                <a:solidFill>
                  <a:schemeClr val="bg2"/>
                </a:solidFill>
              </a:rPr>
              <a:t> </a:t>
            </a:r>
            <a:r>
              <a:rPr lang="en-US" altLang="nl-NL" sz="1600" dirty="0" err="1">
                <a:solidFill>
                  <a:schemeClr val="bg2"/>
                </a:solidFill>
              </a:rPr>
              <a:t>wiskunde</a:t>
            </a:r>
            <a:r>
              <a:rPr lang="en-US" altLang="nl-NL" sz="1600" dirty="0">
                <a:solidFill>
                  <a:schemeClr val="bg2"/>
                </a:solidFill>
              </a:rPr>
              <a:t>, </a:t>
            </a:r>
            <a:r>
              <a:rPr lang="en-US" altLang="nl-NL" sz="1600" dirty="0" err="1">
                <a:solidFill>
                  <a:schemeClr val="bg2"/>
                </a:solidFill>
              </a:rPr>
              <a:t>onderzoeker</a:t>
            </a:r>
            <a:r>
              <a:rPr lang="en-US" altLang="nl-NL" sz="1600" dirty="0">
                <a:solidFill>
                  <a:schemeClr val="bg2"/>
                </a:solidFill>
              </a:rPr>
              <a:t>, </a:t>
            </a:r>
            <a:r>
              <a:rPr lang="en-US" altLang="nl-NL" sz="1600" dirty="0" err="1">
                <a:solidFill>
                  <a:schemeClr val="bg2"/>
                </a:solidFill>
              </a:rPr>
              <a:t>Rijksuniversiteit</a:t>
            </a:r>
            <a:r>
              <a:rPr lang="en-US" altLang="nl-NL" sz="1600" dirty="0">
                <a:solidFill>
                  <a:schemeClr val="bg2"/>
                </a:solidFill>
              </a:rPr>
              <a:t> Groningen</a:t>
            </a:r>
          </a:p>
          <a:p>
            <a:pPr inden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nl-NL" sz="1600" dirty="0">
                <a:solidFill>
                  <a:schemeClr val="bg2"/>
                </a:solidFill>
              </a:rPr>
              <a:t>Project in </a:t>
            </a:r>
            <a:r>
              <a:rPr lang="en-US" altLang="nl-NL" sz="1600" dirty="0" err="1">
                <a:solidFill>
                  <a:schemeClr val="bg2"/>
                </a:solidFill>
              </a:rPr>
              <a:t>samenwerking</a:t>
            </a:r>
            <a:r>
              <a:rPr lang="en-US" altLang="nl-NL" sz="1600" dirty="0">
                <a:solidFill>
                  <a:schemeClr val="bg2"/>
                </a:solidFill>
              </a:rPr>
              <a:t> met</a:t>
            </a:r>
          </a:p>
          <a:p>
            <a:pPr inden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nl-NL" sz="1600" dirty="0">
                <a:solidFill>
                  <a:schemeClr val="bg2"/>
                </a:solidFill>
              </a:rPr>
              <a:t>Paul </a:t>
            </a:r>
            <a:r>
              <a:rPr lang="en-US" altLang="nl-NL" sz="1600" dirty="0" err="1">
                <a:solidFill>
                  <a:schemeClr val="bg2"/>
                </a:solidFill>
              </a:rPr>
              <a:t>Durenkamp</a:t>
            </a:r>
            <a:r>
              <a:rPr lang="en-US" altLang="nl-NL" sz="1600" dirty="0">
                <a:solidFill>
                  <a:schemeClr val="bg2"/>
                </a:solidFill>
              </a:rPr>
              <a:t> (NHLS + RUG) </a:t>
            </a:r>
          </a:p>
          <a:p>
            <a:pPr inden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nl-NL" sz="1600" dirty="0" err="1">
                <a:solidFill>
                  <a:schemeClr val="bg2"/>
                </a:solidFill>
              </a:rPr>
              <a:t>Sibren</a:t>
            </a:r>
            <a:r>
              <a:rPr lang="en-US" altLang="nl-NL" sz="1600" dirty="0">
                <a:solidFill>
                  <a:schemeClr val="bg2"/>
                </a:solidFill>
              </a:rPr>
              <a:t> Stienstra  (NHLS)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nl-NL" sz="1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 project is een vervolg op een eerder project dat deels is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nl-NL" sz="1400" dirty="0">
                <a:solidFill>
                  <a:schemeClr val="accent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gefinancierd door Nationaal Regieorgaan Onderwijsonderzoek (NRO)</a:t>
            </a:r>
            <a:endParaRPr lang="en-US" altLang="nl-NL" sz="2000" dirty="0">
              <a:solidFill>
                <a:schemeClr val="accent6"/>
              </a:solidFill>
            </a:endParaRPr>
          </a:p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nl-NL" dirty="0"/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7A0C735E-9942-4597-B245-0B8D6C752F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l-NL" altLang="nl-NL" sz="2800" b="1" dirty="0"/>
              <a:t>Wiskunde onderwijzen door probleemoplossen</a:t>
            </a:r>
            <a:br>
              <a:rPr lang="nl-NL" altLang="nl-NL" sz="2800" b="1" dirty="0"/>
            </a:br>
            <a:br>
              <a:rPr lang="nl-NL" altLang="nl-NL" sz="2800" b="1" dirty="0"/>
            </a:br>
            <a:r>
              <a:rPr lang="nl-NL" altLang="nl-NL" sz="2800" b="1" dirty="0"/>
              <a:t>Studiedag </a:t>
            </a:r>
            <a:r>
              <a:rPr lang="nl-NL" altLang="nl-NL" sz="2800" b="1" dirty="0" err="1"/>
              <a:t>NVvW</a:t>
            </a:r>
            <a:br>
              <a:rPr lang="nl-NL" altLang="nl-NL" sz="2800" b="1" dirty="0"/>
            </a:br>
            <a:r>
              <a:rPr lang="nl-NL" altLang="nl-NL" sz="2800" b="1" dirty="0"/>
              <a:t>4 november 2023</a:t>
            </a:r>
            <a:endParaRPr lang="en-US" altLang="nl-NL" sz="28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8DE089-D752-46F4-9407-C7A9F357F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827" y="5853043"/>
            <a:ext cx="1518515" cy="100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2848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59B016-56C2-8294-DDB9-1A0C07E65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Opzet workshop</a:t>
            </a:r>
            <a:r>
              <a:rPr lang="nl-NL" b="1" dirty="0"/>
              <a:t> </a:t>
            </a:r>
            <a:endParaRPr lang="en-GB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C16CE4-CDFB-423B-C353-7A3E9B948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l-NL" dirty="0">
                <a:solidFill>
                  <a:schemeClr val="bg2"/>
                </a:solidFill>
              </a:rPr>
              <a:t>Voorstellen + Introductie TTP (10 min)</a:t>
            </a:r>
          </a:p>
          <a:p>
            <a:pPr marL="457200" indent="-457200">
              <a:buAutoNum type="arabicPeriod"/>
            </a:pPr>
            <a:r>
              <a:rPr lang="nl-NL" dirty="0">
                <a:solidFill>
                  <a:schemeClr val="bg2"/>
                </a:solidFill>
              </a:rPr>
              <a:t>Activiteit 1: (alweer) stippen (15 min)</a:t>
            </a:r>
          </a:p>
          <a:p>
            <a:pPr marL="457200" indent="-457200">
              <a:buAutoNum type="arabicPeriod"/>
            </a:pPr>
            <a:r>
              <a:rPr lang="nl-NL" dirty="0">
                <a:solidFill>
                  <a:schemeClr val="bg2"/>
                </a:solidFill>
              </a:rPr>
              <a:t>Informatie over TTP en probleemoplossen (5 min)</a:t>
            </a:r>
          </a:p>
          <a:p>
            <a:pPr marL="457200" indent="-457200">
              <a:buAutoNum type="arabicPeriod"/>
            </a:pPr>
            <a:r>
              <a:rPr lang="nl-NL" dirty="0">
                <a:solidFill>
                  <a:schemeClr val="bg2"/>
                </a:solidFill>
              </a:rPr>
              <a:t>Activiteit 2: Hoe bespreek je oplossingen? (10 min)</a:t>
            </a:r>
          </a:p>
          <a:p>
            <a:pPr marL="457200" indent="-457200">
              <a:buAutoNum type="arabicPeriod"/>
            </a:pPr>
            <a:r>
              <a:rPr lang="nl-NL" dirty="0">
                <a:solidFill>
                  <a:schemeClr val="bg2"/>
                </a:solidFill>
              </a:rPr>
              <a:t>Hoe verder? (5 min)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047AC4-E5C7-0044-2A29-367B7A1FB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ACDA5B-B89D-A21E-C655-D26B714C50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14732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88633-79C9-72C2-DB24-1CB45368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Voorstellen + Introductie TTP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EED3E4-0D6C-E971-E5AE-EDE404031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>
                <a:solidFill>
                  <a:schemeClr val="bg2"/>
                </a:solidFill>
              </a:rPr>
              <a:t>Aanwezigen</a:t>
            </a:r>
            <a:r>
              <a:rPr lang="nl-NL" dirty="0">
                <a:solidFill>
                  <a:schemeClr val="bg2"/>
                </a:solidFill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Wie geeft les  in alleen onderbouw?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Alleen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bovenbouw</a:t>
            </a:r>
            <a:r>
              <a:rPr lang="en-GB" dirty="0">
                <a:solidFill>
                  <a:schemeClr val="bg2"/>
                </a:solidFill>
              </a:rPr>
              <a:t>? </a:t>
            </a:r>
            <a:r>
              <a:rPr lang="en-GB" dirty="0" err="1">
                <a:solidFill>
                  <a:schemeClr val="bg2"/>
                </a:solidFill>
              </a:rPr>
              <a:t>Beiden</a:t>
            </a:r>
            <a:r>
              <a:rPr lang="en-GB" dirty="0">
                <a:solidFill>
                  <a:schemeClr val="bg2"/>
                </a:solidFill>
              </a:rPr>
              <a:t>? </a:t>
            </a:r>
            <a:r>
              <a:rPr lang="en-GB" dirty="0" err="1">
                <a:solidFill>
                  <a:schemeClr val="bg2"/>
                </a:solidFill>
              </a:rPr>
              <a:t>Iets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anders</a:t>
            </a:r>
            <a:r>
              <a:rPr lang="en-GB" dirty="0">
                <a:solidFill>
                  <a:schemeClr val="bg2"/>
                </a:solidFill>
              </a:rPr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W</a:t>
            </a:r>
            <a:r>
              <a:rPr lang="nl-NL" dirty="0">
                <a:solidFill>
                  <a:schemeClr val="bg2"/>
                </a:solidFill>
              </a:rPr>
              <a:t>ie heeft eerder een presentatie over TTP bijgewoond?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W</a:t>
            </a:r>
            <a:r>
              <a:rPr lang="en-GB" dirty="0">
                <a:solidFill>
                  <a:schemeClr val="bg2"/>
                </a:solidFill>
              </a:rPr>
              <a:t>at </a:t>
            </a:r>
            <a:r>
              <a:rPr lang="en-GB" dirty="0" err="1">
                <a:solidFill>
                  <a:schemeClr val="bg2"/>
                </a:solidFill>
              </a:rPr>
              <a:t>wil</a:t>
            </a:r>
            <a:r>
              <a:rPr lang="en-GB" dirty="0">
                <a:solidFill>
                  <a:schemeClr val="bg2"/>
                </a:solidFill>
              </a:rPr>
              <a:t> je </a:t>
            </a:r>
            <a:r>
              <a:rPr lang="en-GB" dirty="0" err="1">
                <a:solidFill>
                  <a:schemeClr val="bg2"/>
                </a:solidFill>
              </a:rPr>
              <a:t>graag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te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weten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komen</a:t>
            </a:r>
            <a:r>
              <a:rPr lang="en-GB" dirty="0">
                <a:solidFill>
                  <a:schemeClr val="bg2"/>
                </a:solidFill>
              </a:rPr>
              <a:t> in </a:t>
            </a:r>
            <a:r>
              <a:rPr lang="en-GB" dirty="0" err="1">
                <a:solidFill>
                  <a:schemeClr val="bg2"/>
                </a:solidFill>
              </a:rPr>
              <a:t>deze</a:t>
            </a:r>
            <a:r>
              <a:rPr lang="en-GB" dirty="0">
                <a:solidFill>
                  <a:schemeClr val="bg2"/>
                </a:solidFill>
              </a:rPr>
              <a:t> workshop (</a:t>
            </a:r>
            <a:r>
              <a:rPr lang="en-GB" dirty="0" err="1">
                <a:solidFill>
                  <a:schemeClr val="bg2"/>
                </a:solidFill>
              </a:rPr>
              <a:t>enkele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reacties</a:t>
            </a:r>
            <a:r>
              <a:rPr lang="en-GB" dirty="0">
                <a:solidFill>
                  <a:schemeClr val="bg2"/>
                </a:solidFill>
              </a:rPr>
              <a:t>)?</a:t>
            </a:r>
          </a:p>
          <a:p>
            <a:pPr marL="400050" lvl="1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7768C3D-0C23-EE18-3DC3-AB4ACA891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C7E5CC9-2432-AB48-86C3-2417985A0C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711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C33B8-6A08-4E5B-81E6-A72EF72B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De TTP-fases</a:t>
            </a:r>
            <a:endParaRPr lang="en-GB" b="1" dirty="0">
              <a:solidFill>
                <a:schemeClr val="accent6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6" b="15626"/>
          <a:stretch/>
        </p:blipFill>
        <p:spPr>
          <a:xfrm>
            <a:off x="4644008" y="2564902"/>
            <a:ext cx="2245587" cy="2592289"/>
          </a:xfr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678C6A-875F-7600-F8D7-49EAD62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EC3E190-A00E-B333-00F9-3D8BFA5292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4</a:t>
            </a:fld>
            <a:endParaRPr lang="nl-NL" altLang="nl-NL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4" r="23849" b="18680"/>
          <a:stretch/>
        </p:blipFill>
        <p:spPr>
          <a:xfrm>
            <a:off x="2299210" y="2564903"/>
            <a:ext cx="2060178" cy="26642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t="11534" r="17644" b="25001"/>
          <a:stretch/>
        </p:blipFill>
        <p:spPr>
          <a:xfrm>
            <a:off x="7020272" y="2672914"/>
            <a:ext cx="1793214" cy="2191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67" y="2469358"/>
            <a:ext cx="2018631" cy="285538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A117D7A-A200-6F81-610B-1D595E7DCF8A}"/>
              </a:ext>
            </a:extLst>
          </p:cNvPr>
          <p:cNvSpPr txBox="1"/>
          <p:nvPr/>
        </p:nvSpPr>
        <p:spPr>
          <a:xfrm>
            <a:off x="5205101" y="5958169"/>
            <a:ext cx="3938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+mj-lt"/>
              </a:rPr>
              <a:t>Tekeningen zijn gemaakt door Gerlinde Roorda</a:t>
            </a:r>
            <a:endParaRPr lang="en-GB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851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3984D-850A-877A-43A4-2E059C2B4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chemeClr val="accent6"/>
                </a:solidFill>
              </a:rPr>
              <a:t>Bezoek</a:t>
            </a:r>
            <a:r>
              <a:rPr lang="en-GB" b="1" dirty="0">
                <a:solidFill>
                  <a:schemeClr val="accent6"/>
                </a:solidFill>
              </a:rPr>
              <a:t> </a:t>
            </a:r>
            <a:r>
              <a:rPr lang="en-GB" b="1" dirty="0" err="1">
                <a:solidFill>
                  <a:schemeClr val="accent6"/>
                </a:solidFill>
              </a:rPr>
              <a:t>aan</a:t>
            </a:r>
            <a:r>
              <a:rPr lang="en-GB" b="1" dirty="0">
                <a:solidFill>
                  <a:schemeClr val="accent6"/>
                </a:solidFill>
              </a:rPr>
              <a:t> Japan 2016.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9D07907-7853-958B-FBB6-7DDBF8C21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5F25060-1FCF-B7CB-FAA9-D5A0B36B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DF7EBA-AF57-4648-BA4B-93B696FFA52D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498952F-97B6-F1F9-C616-63C61B00E6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A55B80BA-E476-4308-B7D6-EAE9841C15DF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  <p:pic>
        <p:nvPicPr>
          <p:cNvPr id="6" name="Tijdelijke aanduiding voor inhoud 6" descr="Afbeelding met tekst, persoon, tafel&#10;&#10;Automatisch gegenereerde beschrijving">
            <a:extLst>
              <a:ext uri="{FF2B5EF4-FFF2-40B4-BE49-F238E27FC236}">
                <a16:creationId xmlns:a16="http://schemas.microsoft.com/office/drawing/2014/main" id="{28F30DD9-B57A-7DEA-D029-7123D8797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792" y="2322513"/>
            <a:ext cx="7808558" cy="439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28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FECCF-6C57-726A-CFC9-B4A3470F8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Teaching Through </a:t>
            </a:r>
            <a:r>
              <a:rPr lang="nl-NL" b="1" dirty="0" err="1">
                <a:solidFill>
                  <a:schemeClr val="accent6"/>
                </a:solidFill>
              </a:rPr>
              <a:t>Problem-solving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29F1F13-9B39-9342-A5D4-BC073DCFF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EF660F0-5430-237A-9C0D-48FCA47604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6</a:t>
            </a:fld>
            <a:endParaRPr lang="nl-NL" alt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466F21CD-7AB8-ED94-C3C5-7757864BE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5661247"/>
            <a:ext cx="3096269" cy="757511"/>
          </a:xfrm>
        </p:spPr>
        <p:txBody>
          <a:bodyPr/>
          <a:lstStyle/>
          <a:p>
            <a:pPr marL="0" indent="0">
              <a:buNone/>
            </a:pPr>
            <a:endParaRPr lang="en-GB" sz="105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05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Takahashi, A. (2021) </a:t>
            </a:r>
            <a:r>
              <a:rPr lang="en-GB" sz="1050" i="1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Teaching Mathematics through problem-solving. A pedagogical approach from Japan. </a:t>
            </a:r>
            <a:r>
              <a:rPr lang="en-GB" sz="105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New York, Routledge.</a:t>
            </a:r>
            <a:endParaRPr lang="en-GB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fi-FI" sz="2800" dirty="0">
              <a:solidFill>
                <a:schemeClr val="bg2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C2B3101-3B38-894B-A4D6-7F76EA144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70" y="2125662"/>
            <a:ext cx="2833599" cy="4293096"/>
          </a:xfrm>
          <a:prstGeom prst="rect">
            <a:avLst/>
          </a:prstGeom>
        </p:spPr>
      </p:pic>
      <p:pic>
        <p:nvPicPr>
          <p:cNvPr id="3074" name="Picture 2" descr="Akihiko TAKAHASHI | Professor (Associate) | Doctor of Philosophy | DePaul  University, Ilinois | College of Education | Research profile">
            <a:extLst>
              <a:ext uri="{FF2B5EF4-FFF2-40B4-BE49-F238E27FC236}">
                <a16:creationId xmlns:a16="http://schemas.microsoft.com/office/drawing/2014/main" id="{45E4C580-A44E-C3BA-70C7-25BE13207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25662"/>
            <a:ext cx="3448001" cy="34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89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73D6C-EE51-1245-91AB-24F2BF662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De website ttpwiskunde.nl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809BA7-0091-BEF7-8359-A5FEC5212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6D1EDD-9A45-42C2-C17A-48286C354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86844B9-6374-E500-57F6-7A2A43C833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7</a:t>
            </a:fld>
            <a:endParaRPr lang="nl-NL" alt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EB5D210-647A-8DD3-792D-DF28AB16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5663"/>
            <a:ext cx="9144000" cy="488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66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A0AC7-7A76-8E10-BBB2-C608F93E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chemeClr val="accent6"/>
                </a:solidFill>
              </a:rPr>
              <a:t>Activiteit 1: (alweer) stippen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A74F3F7-FB6B-6131-4179-A476DBEC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1EFEF2A-355F-AD1C-07D4-94F3FEE17F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66248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431247C-BEC9-53B5-64B5-57B7067A6E87}"/>
              </a:ext>
            </a:extLst>
          </p:cNvPr>
          <p:cNvSpPr txBox="1"/>
          <p:nvPr/>
        </p:nvSpPr>
        <p:spPr>
          <a:xfrm>
            <a:off x="786468" y="4281960"/>
            <a:ext cx="6881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ＭＳ Ｐゴシック" panose="020B0600070205080204" pitchFamily="34" charset="-128"/>
                <a:cs typeface="+mn-cs"/>
              </a:rPr>
              <a:t>Probeer zoveel mogelijk verschillende berekeningen te bedenken (op te schrijven!) die je kunt koppelen aan de figuur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639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  <a:endParaRPr lang="nl-NL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62FAD9A4-51AD-C018-6509-F552C209AF45}"/>
              </a:ext>
            </a:extLst>
          </p:cNvPr>
          <p:cNvSpPr/>
          <p:nvPr/>
        </p:nvSpPr>
        <p:spPr>
          <a:xfrm rot="20072052">
            <a:off x="971120" y="2432118"/>
            <a:ext cx="280682" cy="10180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283A25C8-7102-6542-2786-1EAD7F702AF1}"/>
              </a:ext>
            </a:extLst>
          </p:cNvPr>
          <p:cNvSpPr/>
          <p:nvPr/>
        </p:nvSpPr>
        <p:spPr>
          <a:xfrm rot="20072052">
            <a:off x="2388048" y="2480042"/>
            <a:ext cx="280682" cy="10180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5F341575-642E-6030-A6E3-71E3501B37E5}"/>
              </a:ext>
            </a:extLst>
          </p:cNvPr>
          <p:cNvSpPr/>
          <p:nvPr/>
        </p:nvSpPr>
        <p:spPr>
          <a:xfrm rot="20072052">
            <a:off x="3956874" y="2416240"/>
            <a:ext cx="280682" cy="10180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22D3DB13-89DE-F1F9-3BBC-329B552C2922}"/>
              </a:ext>
            </a:extLst>
          </p:cNvPr>
          <p:cNvSpPr/>
          <p:nvPr/>
        </p:nvSpPr>
        <p:spPr>
          <a:xfrm rot="20072052">
            <a:off x="5817969" y="2402496"/>
            <a:ext cx="280682" cy="10180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2E0919E1-73C2-08F9-355C-6A315B2CAACE}"/>
                  </a:ext>
                </a:extLst>
              </p:cNvPr>
              <p:cNvSpPr txBox="1"/>
              <p:nvPr/>
            </p:nvSpPr>
            <p:spPr>
              <a:xfrm>
                <a:off x="1051439" y="4734867"/>
                <a:ext cx="424661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𝐴𝑎𝑛𝑡𝑎𝑙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=3+3×10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2E0919E1-73C2-08F9-355C-6A315B2CA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39" y="4734867"/>
                <a:ext cx="4246612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258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  <a:endParaRPr lang="nl-NL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6BFAE1F1-FEBA-2B44-71A6-CD0B7ADD76B5}"/>
              </a:ext>
            </a:extLst>
          </p:cNvPr>
          <p:cNvSpPr/>
          <p:nvPr/>
        </p:nvSpPr>
        <p:spPr>
          <a:xfrm>
            <a:off x="591250" y="2390020"/>
            <a:ext cx="793243" cy="1177242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DE6B12CD-6499-F7FC-7207-CB3171B4EEFF}"/>
              </a:ext>
            </a:extLst>
          </p:cNvPr>
          <p:cNvSpPr/>
          <p:nvPr/>
        </p:nvSpPr>
        <p:spPr>
          <a:xfrm rot="20072052">
            <a:off x="2372050" y="2469603"/>
            <a:ext cx="280682" cy="101807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88A724D1-4037-5A92-290F-331B9CF8E2F5}"/>
                  </a:ext>
                </a:extLst>
              </p:cNvPr>
              <p:cNvSpPr txBox="1"/>
              <p:nvPr/>
            </p:nvSpPr>
            <p:spPr>
              <a:xfrm>
                <a:off x="1051439" y="4734867"/>
                <a:ext cx="399173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𝐴𝑎𝑛𝑡𝑎𝑙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=6+3×9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88A724D1-4037-5A92-290F-331B9CF8E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39" y="4734867"/>
                <a:ext cx="3991734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5726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  <a:endParaRPr lang="nl-NL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4" name="Pijl: gekromd links 3">
            <a:extLst>
              <a:ext uri="{FF2B5EF4-FFF2-40B4-BE49-F238E27FC236}">
                <a16:creationId xmlns:a16="http://schemas.microsoft.com/office/drawing/2014/main" id="{3733573E-FE52-CE55-B0F0-2E65F5C9CEBA}"/>
              </a:ext>
            </a:extLst>
          </p:cNvPr>
          <p:cNvSpPr/>
          <p:nvPr/>
        </p:nvSpPr>
        <p:spPr>
          <a:xfrm flipV="1">
            <a:off x="1391079" y="2629026"/>
            <a:ext cx="319913" cy="589585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ijl: gekromd links 4">
            <a:extLst>
              <a:ext uri="{FF2B5EF4-FFF2-40B4-BE49-F238E27FC236}">
                <a16:creationId xmlns:a16="http://schemas.microsoft.com/office/drawing/2014/main" id="{5532A5EC-ACB0-D8E1-6B20-8E9D2CEB0C63}"/>
              </a:ext>
            </a:extLst>
          </p:cNvPr>
          <p:cNvSpPr/>
          <p:nvPr/>
        </p:nvSpPr>
        <p:spPr>
          <a:xfrm flipV="1">
            <a:off x="2746039" y="2611039"/>
            <a:ext cx="319913" cy="589585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ijl: gekromd links 7">
            <a:extLst>
              <a:ext uri="{FF2B5EF4-FFF2-40B4-BE49-F238E27FC236}">
                <a16:creationId xmlns:a16="http://schemas.microsoft.com/office/drawing/2014/main" id="{778EE7B7-A08C-CB78-9B5B-448085251B0F}"/>
              </a:ext>
            </a:extLst>
          </p:cNvPr>
          <p:cNvSpPr/>
          <p:nvPr/>
        </p:nvSpPr>
        <p:spPr>
          <a:xfrm flipV="1">
            <a:off x="4345449" y="2658251"/>
            <a:ext cx="319913" cy="589585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ijl: gekromd links 8">
            <a:extLst>
              <a:ext uri="{FF2B5EF4-FFF2-40B4-BE49-F238E27FC236}">
                <a16:creationId xmlns:a16="http://schemas.microsoft.com/office/drawing/2014/main" id="{F7EBB603-D60C-7DBD-EF9F-9CF711AD720A}"/>
              </a:ext>
            </a:extLst>
          </p:cNvPr>
          <p:cNvSpPr/>
          <p:nvPr/>
        </p:nvSpPr>
        <p:spPr>
          <a:xfrm flipV="1">
            <a:off x="6222396" y="2611039"/>
            <a:ext cx="319913" cy="589585"/>
          </a:xfrm>
          <a:prstGeom prst="curved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825FD0E-208C-4E9C-851B-C986E8E806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71"/>
          <a:stretch/>
        </p:blipFill>
        <p:spPr>
          <a:xfrm>
            <a:off x="379016" y="3928096"/>
            <a:ext cx="6744641" cy="18365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3634E79F-BE26-99C4-5907-B78696F7E464}"/>
                  </a:ext>
                </a:extLst>
              </p:cNvPr>
              <p:cNvSpPr txBox="1"/>
              <p:nvPr/>
            </p:nvSpPr>
            <p:spPr>
              <a:xfrm>
                <a:off x="834676" y="5895182"/>
                <a:ext cx="34419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𝐴𝑎𝑛𝑡𝑎𝑙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=3×11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3634E79F-BE26-99C4-5907-B78696F7E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676" y="5895182"/>
                <a:ext cx="3441904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093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  <a:endParaRPr lang="nl-NL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80A487F0-AE2F-A91D-B142-1C8FA26E2B20}"/>
              </a:ext>
            </a:extLst>
          </p:cNvPr>
          <p:cNvSpPr/>
          <p:nvPr/>
        </p:nvSpPr>
        <p:spPr>
          <a:xfrm>
            <a:off x="3274983" y="2525074"/>
            <a:ext cx="793243" cy="26867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61B76260-B52E-2BCF-59D0-3A07B531102A}"/>
              </a:ext>
            </a:extLst>
          </p:cNvPr>
          <p:cNvSpPr/>
          <p:nvPr/>
        </p:nvSpPr>
        <p:spPr>
          <a:xfrm>
            <a:off x="3095674" y="2813798"/>
            <a:ext cx="1263568" cy="21792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21C3DD00-4A18-F076-0277-6F55C0562994}"/>
              </a:ext>
            </a:extLst>
          </p:cNvPr>
          <p:cNvSpPr/>
          <p:nvPr/>
        </p:nvSpPr>
        <p:spPr>
          <a:xfrm>
            <a:off x="2869919" y="3007907"/>
            <a:ext cx="1666144" cy="33258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502D8724-56D9-DBF1-C168-5DC81FE6C24A}"/>
                  </a:ext>
                </a:extLst>
              </p:cNvPr>
              <p:cNvSpPr txBox="1"/>
              <p:nvPr/>
            </p:nvSpPr>
            <p:spPr>
              <a:xfrm>
                <a:off x="1051439" y="4734867"/>
                <a:ext cx="477079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𝐴𝑎𝑛𝑡𝑎𝑙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=10+11+12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502D8724-56D9-DBF1-C168-5DC81FE6C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39" y="4734867"/>
                <a:ext cx="4770793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984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DBFAA-F839-457D-970B-5B9F82E0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Hoeveel stippen in figuur 10?</a:t>
            </a:r>
            <a:endParaRPr lang="nl-NL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244297C-5252-417E-A067-202C425AF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2332" y="2858559"/>
            <a:ext cx="137172" cy="14631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23D9D0C-73BE-48D7-8791-3A61EFC54A44}"/>
              </a:ext>
            </a:extLst>
          </p:cNvPr>
          <p:cNvSpPr/>
          <p:nvPr/>
        </p:nvSpPr>
        <p:spPr>
          <a:xfrm>
            <a:off x="912304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94FF12-7742-4A32-ACCF-FB9CD44DED59}"/>
              </a:ext>
            </a:extLst>
          </p:cNvPr>
          <p:cNvSpPr/>
          <p:nvPr/>
        </p:nvSpPr>
        <p:spPr>
          <a:xfrm>
            <a:off x="786469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67ED22D-1302-461E-9501-DFBAA57D1A1F}"/>
              </a:ext>
            </a:extLst>
          </p:cNvPr>
          <p:cNvSpPr/>
          <p:nvPr/>
        </p:nvSpPr>
        <p:spPr>
          <a:xfrm>
            <a:off x="66063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98D044-E39A-41A5-A739-E4FD4B2E68F7}"/>
              </a:ext>
            </a:extLst>
          </p:cNvPr>
          <p:cNvSpPr/>
          <p:nvPr/>
        </p:nvSpPr>
        <p:spPr>
          <a:xfrm>
            <a:off x="912304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9642602-672C-4A51-B94F-3EEE4BD0204C}"/>
              </a:ext>
            </a:extLst>
          </p:cNvPr>
          <p:cNvSpPr/>
          <p:nvPr/>
        </p:nvSpPr>
        <p:spPr>
          <a:xfrm>
            <a:off x="1179505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Content Placeholder 10">
            <a:extLst>
              <a:ext uri="{FF2B5EF4-FFF2-40B4-BE49-F238E27FC236}">
                <a16:creationId xmlns:a16="http://schemas.microsoft.com/office/drawing/2014/main" id="{5CBC508F-3B63-4E97-AEF4-6E06C3EE9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140" y="2858559"/>
            <a:ext cx="137172" cy="14631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558DC90-4008-4DFC-8F00-CE2490BF8E4F}"/>
              </a:ext>
            </a:extLst>
          </p:cNvPr>
          <p:cNvSpPr/>
          <p:nvPr/>
        </p:nvSpPr>
        <p:spPr>
          <a:xfrm>
            <a:off x="2051111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C2135A-D72D-4702-8A1B-72895663E129}"/>
              </a:ext>
            </a:extLst>
          </p:cNvPr>
          <p:cNvSpPr/>
          <p:nvPr/>
        </p:nvSpPr>
        <p:spPr>
          <a:xfrm>
            <a:off x="1925277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A180AC7-1841-46EB-9204-2D3DC4FC828C}"/>
              </a:ext>
            </a:extLst>
          </p:cNvPr>
          <p:cNvSpPr/>
          <p:nvPr/>
        </p:nvSpPr>
        <p:spPr>
          <a:xfrm>
            <a:off x="1799443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97DA27-FE25-447A-807A-BD0A22DE4055}"/>
              </a:ext>
            </a:extLst>
          </p:cNvPr>
          <p:cNvSpPr/>
          <p:nvPr/>
        </p:nvSpPr>
        <p:spPr>
          <a:xfrm>
            <a:off x="2051111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57848E-9913-49BB-BED2-350627CA007B}"/>
              </a:ext>
            </a:extLst>
          </p:cNvPr>
          <p:cNvSpPr/>
          <p:nvPr/>
        </p:nvSpPr>
        <p:spPr>
          <a:xfrm>
            <a:off x="2318312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Content Placeholder 10">
            <a:extLst>
              <a:ext uri="{FF2B5EF4-FFF2-40B4-BE49-F238E27FC236}">
                <a16:creationId xmlns:a16="http://schemas.microsoft.com/office/drawing/2014/main" id="{0243741C-666C-4460-9ADA-7B9548149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30" y="2858559"/>
            <a:ext cx="137172" cy="146317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0214EBF-2181-46C1-8B58-025012A42EE2}"/>
              </a:ext>
            </a:extLst>
          </p:cNvPr>
          <p:cNvSpPr/>
          <p:nvPr/>
        </p:nvSpPr>
        <p:spPr>
          <a:xfrm>
            <a:off x="230470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D9BBCC4-DDB2-413D-B9EC-7336F5E462D3}"/>
              </a:ext>
            </a:extLst>
          </p:cNvPr>
          <p:cNvSpPr/>
          <p:nvPr/>
        </p:nvSpPr>
        <p:spPr>
          <a:xfrm>
            <a:off x="2571903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Content Placeholder 10">
            <a:extLst>
              <a:ext uri="{FF2B5EF4-FFF2-40B4-BE49-F238E27FC236}">
                <a16:creationId xmlns:a16="http://schemas.microsoft.com/office/drawing/2014/main" id="{5F3E65F6-51C6-44FC-8C2A-C102960BE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724" y="2858559"/>
            <a:ext cx="137172" cy="146317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EA0E0C4-184F-48CF-B972-6C26B38EB600}"/>
              </a:ext>
            </a:extLst>
          </p:cNvPr>
          <p:cNvSpPr/>
          <p:nvPr/>
        </p:nvSpPr>
        <p:spPr>
          <a:xfrm>
            <a:off x="3365695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51A7FDF-FBF2-402A-BF5E-E9658A8CB4C6}"/>
              </a:ext>
            </a:extLst>
          </p:cNvPr>
          <p:cNvSpPr/>
          <p:nvPr/>
        </p:nvSpPr>
        <p:spPr>
          <a:xfrm>
            <a:off x="3239861" y="285855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2E8F6F4-9EBD-4140-BF42-ABE0323E5E5F}"/>
              </a:ext>
            </a:extLst>
          </p:cNvPr>
          <p:cNvSpPr/>
          <p:nvPr/>
        </p:nvSpPr>
        <p:spPr>
          <a:xfrm>
            <a:off x="3114027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BBC2EBF-585C-447F-B2CA-029C7DE5FC00}"/>
              </a:ext>
            </a:extLst>
          </p:cNvPr>
          <p:cNvSpPr/>
          <p:nvPr/>
        </p:nvSpPr>
        <p:spPr>
          <a:xfrm>
            <a:off x="3365695" y="3108666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8CB5430-6263-4EAD-9356-E5BA49144376}"/>
              </a:ext>
            </a:extLst>
          </p:cNvPr>
          <p:cNvSpPr/>
          <p:nvPr/>
        </p:nvSpPr>
        <p:spPr>
          <a:xfrm>
            <a:off x="3632896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Content Placeholder 10">
            <a:extLst>
              <a:ext uri="{FF2B5EF4-FFF2-40B4-BE49-F238E27FC236}">
                <a16:creationId xmlns:a16="http://schemas.microsoft.com/office/drawing/2014/main" id="{7623AA85-DD24-4EF8-976B-B5764D879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842" y="2850661"/>
            <a:ext cx="137172" cy="146317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C3871803-586B-4C5E-B355-AD5350FEF50B}"/>
              </a:ext>
            </a:extLst>
          </p:cNvPr>
          <p:cNvSpPr/>
          <p:nvPr/>
        </p:nvSpPr>
        <p:spPr>
          <a:xfrm>
            <a:off x="36255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D9B15C2-C535-448E-BFB1-030577A5DE1D}"/>
              </a:ext>
            </a:extLst>
          </p:cNvPr>
          <p:cNvSpPr/>
          <p:nvPr/>
        </p:nvSpPr>
        <p:spPr>
          <a:xfrm>
            <a:off x="3904789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Content Placeholder 10">
            <a:extLst>
              <a:ext uri="{FF2B5EF4-FFF2-40B4-BE49-F238E27FC236}">
                <a16:creationId xmlns:a16="http://schemas.microsoft.com/office/drawing/2014/main" id="{8C1A602B-E956-45F5-B064-7699E989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537" y="2858559"/>
            <a:ext cx="137172" cy="146317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268C441B-073B-4DF5-95BA-B10141E01CF4}"/>
              </a:ext>
            </a:extLst>
          </p:cNvPr>
          <p:cNvSpPr/>
          <p:nvPr/>
        </p:nvSpPr>
        <p:spPr>
          <a:xfrm>
            <a:off x="3900262" y="261893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74F82C9-8752-4B5B-B36D-676DB1F958D5}"/>
              </a:ext>
            </a:extLst>
          </p:cNvPr>
          <p:cNvSpPr/>
          <p:nvPr/>
        </p:nvSpPr>
        <p:spPr>
          <a:xfrm>
            <a:off x="4162710" y="310607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" name="Content Placeholder 10">
            <a:extLst>
              <a:ext uri="{FF2B5EF4-FFF2-40B4-BE49-F238E27FC236}">
                <a16:creationId xmlns:a16="http://schemas.microsoft.com/office/drawing/2014/main" id="{59DF7A80-5006-4633-8D4A-3FF68E3E2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332" y="2850661"/>
            <a:ext cx="137172" cy="146317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68418AC7-1357-4A52-8FA0-7F9D6D7DD333}"/>
              </a:ext>
            </a:extLst>
          </p:cNvPr>
          <p:cNvSpPr/>
          <p:nvPr/>
        </p:nvSpPr>
        <p:spPr>
          <a:xfrm>
            <a:off x="4946304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905091A-0841-4706-AD6E-609126B52042}"/>
              </a:ext>
            </a:extLst>
          </p:cNvPr>
          <p:cNvSpPr/>
          <p:nvPr/>
        </p:nvSpPr>
        <p:spPr>
          <a:xfrm>
            <a:off x="4820470" y="285066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76B6C6-0AEB-4EB4-AA2E-92C8B6C3BA8D}"/>
              </a:ext>
            </a:extLst>
          </p:cNvPr>
          <p:cNvSpPr/>
          <p:nvPr/>
        </p:nvSpPr>
        <p:spPr>
          <a:xfrm>
            <a:off x="4694635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1904F93-EFF7-417E-B2F9-2106412324B2}"/>
              </a:ext>
            </a:extLst>
          </p:cNvPr>
          <p:cNvSpPr/>
          <p:nvPr/>
        </p:nvSpPr>
        <p:spPr>
          <a:xfrm>
            <a:off x="4946304" y="310076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F51981B-E70A-44CA-951F-A3E622123428}"/>
              </a:ext>
            </a:extLst>
          </p:cNvPr>
          <p:cNvSpPr/>
          <p:nvPr/>
        </p:nvSpPr>
        <p:spPr>
          <a:xfrm>
            <a:off x="5213505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Content Placeholder 10">
            <a:extLst>
              <a:ext uri="{FF2B5EF4-FFF2-40B4-BE49-F238E27FC236}">
                <a16:creationId xmlns:a16="http://schemas.microsoft.com/office/drawing/2014/main" id="{EFC310D4-1A6D-4843-8C59-116FB307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38" y="2842763"/>
            <a:ext cx="137172" cy="146317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47550F52-B0DD-4DA8-8C5D-3911E4C94668}"/>
              </a:ext>
            </a:extLst>
          </p:cNvPr>
          <p:cNvSpPr/>
          <p:nvPr/>
        </p:nvSpPr>
        <p:spPr>
          <a:xfrm>
            <a:off x="5230710" y="2603141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875D749-D230-4845-AC33-26B9B6C3E676}"/>
              </a:ext>
            </a:extLst>
          </p:cNvPr>
          <p:cNvSpPr/>
          <p:nvPr/>
        </p:nvSpPr>
        <p:spPr>
          <a:xfrm>
            <a:off x="5497911" y="3090282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Content Placeholder 10">
            <a:extLst>
              <a:ext uri="{FF2B5EF4-FFF2-40B4-BE49-F238E27FC236}">
                <a16:creationId xmlns:a16="http://schemas.microsoft.com/office/drawing/2014/main" id="{A9FCED08-6E45-4845-84CE-F2B97BCFC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1232" y="2850661"/>
            <a:ext cx="137172" cy="146317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DD16B30-E3ED-4D0D-A848-7C159DCFC48B}"/>
              </a:ext>
            </a:extLst>
          </p:cNvPr>
          <p:cNvSpPr/>
          <p:nvPr/>
        </p:nvSpPr>
        <p:spPr>
          <a:xfrm>
            <a:off x="5481203" y="2611039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71C5C61-9A63-4B31-AB6D-8D418ECFA75E}"/>
              </a:ext>
            </a:extLst>
          </p:cNvPr>
          <p:cNvSpPr/>
          <p:nvPr/>
        </p:nvSpPr>
        <p:spPr>
          <a:xfrm>
            <a:off x="5748404" y="3098180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0" name="Content Placeholder 10">
            <a:extLst>
              <a:ext uri="{FF2B5EF4-FFF2-40B4-BE49-F238E27FC236}">
                <a16:creationId xmlns:a16="http://schemas.microsoft.com/office/drawing/2014/main" id="{EBB7559E-951F-43C7-BC49-A67C85D27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168" y="2845439"/>
            <a:ext cx="137172" cy="146317"/>
          </a:xfrm>
          <a:prstGeom prst="rect">
            <a:avLst/>
          </a:prstGeom>
        </p:spPr>
      </p:pic>
      <p:sp>
        <p:nvSpPr>
          <p:cNvPr id="51" name="Oval 50">
            <a:extLst>
              <a:ext uri="{FF2B5EF4-FFF2-40B4-BE49-F238E27FC236}">
                <a16:creationId xmlns:a16="http://schemas.microsoft.com/office/drawing/2014/main" id="{B4CA67A7-7516-4F03-9D16-922B242EB212}"/>
              </a:ext>
            </a:extLst>
          </p:cNvPr>
          <p:cNvSpPr/>
          <p:nvPr/>
        </p:nvSpPr>
        <p:spPr>
          <a:xfrm>
            <a:off x="5753140" y="2605817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637A94F-65F2-48BF-BD22-FE75763C64D1}"/>
              </a:ext>
            </a:extLst>
          </p:cNvPr>
          <p:cNvSpPr/>
          <p:nvPr/>
        </p:nvSpPr>
        <p:spPr>
          <a:xfrm>
            <a:off x="6020341" y="3092958"/>
            <a:ext cx="125834" cy="1384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2EBE5-3524-4166-B259-9CE0FF3D342D}"/>
              </a:ext>
            </a:extLst>
          </p:cNvPr>
          <p:cNvSpPr txBox="1"/>
          <p:nvPr/>
        </p:nvSpPr>
        <p:spPr>
          <a:xfrm>
            <a:off x="786469" y="360045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A4044E6-7AD6-4478-9FE5-2D1FE9CD3707}"/>
              </a:ext>
            </a:extLst>
          </p:cNvPr>
          <p:cNvSpPr txBox="1"/>
          <p:nvPr/>
        </p:nvSpPr>
        <p:spPr>
          <a:xfrm>
            <a:off x="2051111" y="3596071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9DDF77-B8FF-4EC0-A729-82873E6B9478}"/>
              </a:ext>
            </a:extLst>
          </p:cNvPr>
          <p:cNvSpPr txBox="1"/>
          <p:nvPr/>
        </p:nvSpPr>
        <p:spPr>
          <a:xfrm>
            <a:off x="3575287" y="3588010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558F5F4-09D2-49F1-8E38-A6885301D6FE}"/>
              </a:ext>
            </a:extLst>
          </p:cNvPr>
          <p:cNvSpPr txBox="1"/>
          <p:nvPr/>
        </p:nvSpPr>
        <p:spPr>
          <a:xfrm>
            <a:off x="5317855" y="356726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4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C106A8C-F066-149D-E4E8-6BD8596EEF4A}"/>
              </a:ext>
            </a:extLst>
          </p:cNvPr>
          <p:cNvSpPr txBox="1"/>
          <p:nvPr/>
        </p:nvSpPr>
        <p:spPr>
          <a:xfrm>
            <a:off x="522463" y="4469502"/>
            <a:ext cx="7992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 = Som eerste  12 getallen – som eerste 9 getallen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5B7FB44-87B4-BD9D-8EFD-B801C6F6E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387" y="1401228"/>
            <a:ext cx="1121173" cy="8408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89E5EFFD-60E7-CDB1-9F75-A7DB31C85EA7}"/>
                  </a:ext>
                </a:extLst>
              </p:cNvPr>
              <p:cNvSpPr txBox="1"/>
              <p:nvPr/>
            </p:nvSpPr>
            <p:spPr>
              <a:xfrm>
                <a:off x="502021" y="5140923"/>
                <a:ext cx="7109575" cy="6461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𝐴𝑎𝑛𝑡𝑎𝑙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nl-NL" sz="36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nl-NL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r>
                        <a:rPr lang="nl-N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×13×12 −</m:t>
                      </m:r>
                      <m:box>
                        <m:boxPr>
                          <m:ctrlPr>
                            <a:rPr lang="nl-NL" sz="36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nl-NL" sz="3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3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box>
                      <m:r>
                        <a:rPr lang="nl-NL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nl-NL" sz="3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NL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89E5EFFD-60E7-CDB1-9F75-A7DB31C85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21" y="5140923"/>
                <a:ext cx="7109575" cy="6461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8053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804D1-3999-4ECD-9DE0-4E5AC4D8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Kenmerken TTP-les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D3A5A-33B9-4A29-B5C9-47E56B626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>
                <a:latin typeface="Georgia" panose="02040502050405020303" pitchFamily="18" charset="0"/>
              </a:rPr>
              <a:t>Leerlingen actief betrekken in een probleem</a:t>
            </a:r>
          </a:p>
          <a:p>
            <a:r>
              <a:rPr lang="nl-NL" sz="2400" dirty="0">
                <a:latin typeface="Georgia" panose="02040502050405020303" pitchFamily="18" charset="0"/>
              </a:rPr>
              <a:t>Tijd nemen om het probleem en mogelijke oplossingen goed te begrijpen: </a:t>
            </a:r>
            <a:r>
              <a:rPr lang="nl-NL" sz="2400" b="1" dirty="0">
                <a:latin typeface="Georgia" panose="02040502050405020303" pitchFamily="18" charset="0"/>
              </a:rPr>
              <a:t>Gemeenschappelijk begrijpen</a:t>
            </a:r>
          </a:p>
          <a:p>
            <a:r>
              <a:rPr lang="nl-NL" sz="2400" dirty="0">
                <a:latin typeface="Georgia" panose="02040502050405020303" pitchFamily="18" charset="0"/>
              </a:rPr>
              <a:t>Gerichtheid op oplossingen die helpen om wiskunde beter te begrijpen. Zoveel mogelijk door leerlingen laten verwoorden.</a:t>
            </a:r>
          </a:p>
          <a:p>
            <a:r>
              <a:rPr lang="nl-NL" sz="2400" dirty="0">
                <a:latin typeface="Georgia" panose="02040502050405020303" pitchFamily="18" charset="0"/>
              </a:rPr>
              <a:t>Ook aanpak en werkwijze expliciet benoemen.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402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899C04-160D-B809-045F-1E348E724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b="1" dirty="0">
                <a:solidFill>
                  <a:srgbClr val="FF0000"/>
                </a:solidFill>
              </a:rPr>
              <a:t>Probleemoplossen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988FBE-CB39-4E5B-2530-88A759084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chemeClr val="bg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Probleemoplossingsvaardigheden combinatie van: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2400" i="1" dirty="0">
                <a:solidFill>
                  <a:srgbClr val="00B0F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wiskundige heuristieken</a:t>
            </a:r>
            <a:r>
              <a:rPr lang="nl-NL" sz="2400" dirty="0">
                <a:solidFill>
                  <a:schemeClr val="bg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2400" i="1" dirty="0">
                <a:solidFill>
                  <a:srgbClr val="92D05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metacognitieve vaardigheden</a:t>
            </a:r>
            <a:endParaRPr lang="nl-NL" sz="2400" dirty="0">
              <a:solidFill>
                <a:srgbClr val="92D050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nl-NL" sz="2400" i="1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aannemen van een productieve houding</a:t>
            </a:r>
            <a:r>
              <a:rPr lang="nl-NL" sz="2400" dirty="0">
                <a:solidFill>
                  <a:srgbClr val="FF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indent="0">
              <a:buFontTx/>
              <a:buNone/>
              <a:defRPr/>
            </a:pPr>
            <a:endParaRPr lang="nl-NL" sz="2400" dirty="0">
              <a:solidFill>
                <a:schemeClr val="bg2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nl-NL" sz="2400" dirty="0">
                <a:solidFill>
                  <a:schemeClr val="bg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Deze POV gebruikt de leerling om na te gaan op welke manier </a:t>
            </a:r>
            <a:r>
              <a:rPr lang="nl-NL" sz="2400" i="1" dirty="0">
                <a:solidFill>
                  <a:srgbClr val="7030A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vakinhoudelijke kennis en vaardigheden </a:t>
            </a:r>
            <a:r>
              <a:rPr lang="nl-NL" sz="2400" dirty="0">
                <a:solidFill>
                  <a:schemeClr val="bg2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Arial" panose="020B0604020202020204" pitchFamily="34" charset="0"/>
              </a:rPr>
              <a:t>ingezet kunnen worden voor het oplossen van het probleem.</a:t>
            </a:r>
          </a:p>
          <a:p>
            <a:pPr marL="0" indent="0">
              <a:buNone/>
              <a:defRPr/>
            </a:pPr>
            <a:endParaRPr lang="nl-NL" sz="11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Van </a:t>
            </a:r>
            <a:r>
              <a:rPr lang="nl-NL" sz="120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Streun</a:t>
            </a: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A. (1994). ; </a:t>
            </a:r>
            <a:r>
              <a:rPr lang="en-GB" sz="1200" dirty="0" err="1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Verschaffel</a:t>
            </a:r>
            <a:r>
              <a:rPr lang="en-GB" sz="1200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L., </a:t>
            </a:r>
            <a:r>
              <a:rPr lang="en-GB" sz="1200" dirty="0" err="1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Schukajlow</a:t>
            </a:r>
            <a:r>
              <a:rPr lang="en-GB" sz="1200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S., Star, J., &amp; Van </a:t>
            </a:r>
            <a:r>
              <a:rPr lang="en-GB" sz="1200" dirty="0" err="1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Dooren</a:t>
            </a:r>
            <a:r>
              <a:rPr lang="en-GB" sz="1200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W. (2020).  </a:t>
            </a:r>
            <a:r>
              <a:rPr lang="nl-NL" sz="120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Depaepe</a:t>
            </a: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F., De Corte, E., &amp; </a:t>
            </a:r>
            <a:r>
              <a:rPr lang="nl-NL" sz="120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Verschaffel</a:t>
            </a: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L. (2010); De </a:t>
            </a:r>
            <a:r>
              <a:rPr lang="nl-NL" sz="120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Soete</a:t>
            </a: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A., &amp; De </a:t>
            </a:r>
            <a:r>
              <a:rPr lang="nl-NL" sz="1200" dirty="0" err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Craene</a:t>
            </a:r>
            <a:r>
              <a:rPr lang="nl-NL" sz="120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, B. (2019). </a:t>
            </a:r>
            <a:endParaRPr lang="en-GB" sz="1200" dirty="0">
              <a:solidFill>
                <a:schemeClr val="bg2"/>
              </a:solidFill>
              <a:effectLst/>
              <a:ea typeface="Times New Roman" panose="02020603050405020304" pitchFamily="18" charset="0"/>
            </a:endParaRPr>
          </a:p>
          <a:p>
            <a:pPr marL="0" indent="0">
              <a:buFontTx/>
              <a:buNone/>
              <a:defRPr/>
            </a:pPr>
            <a:endParaRPr lang="nl-NL" sz="2400" dirty="0">
              <a:solidFill>
                <a:schemeClr val="bg2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0E461E1-B058-EB6B-056D-FFB3A051FC8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4857D2-32F5-4299-AF1A-ABEA915AF3EB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15365" name="Tijdelijke aanduiding voor dianummer 4">
            <a:extLst>
              <a:ext uri="{FF2B5EF4-FFF2-40B4-BE49-F238E27FC236}">
                <a16:creationId xmlns:a16="http://schemas.microsoft.com/office/drawing/2014/main" id="{19794208-736D-23AC-686E-6EA352BF4B4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4C47B0D5-1A20-4022-A68B-B9AB5A7E04EB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074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B4CB4B-676D-DE99-0DB6-D88BF4B1A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b="1" i="1" dirty="0">
                <a:solidFill>
                  <a:srgbClr val="7030A0"/>
                </a:solidFill>
              </a:rPr>
              <a:t>Vakinhoudelijke kennis en vaardigheden</a:t>
            </a:r>
            <a:endParaRPr lang="en-GB" sz="2800" b="1" i="1" dirty="0">
              <a:solidFill>
                <a:srgbClr val="7030A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547AC1-D6FF-082A-458E-D508C9B56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>
                <a:solidFill>
                  <a:schemeClr val="bg2"/>
                </a:solidFill>
              </a:rPr>
              <a:t>‘Om </a:t>
            </a:r>
            <a:r>
              <a:rPr lang="en-GB" sz="2000" dirty="0" err="1">
                <a:solidFill>
                  <a:schemeClr val="bg2"/>
                </a:solidFill>
              </a:rPr>
              <a:t>succesvol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problemen</a:t>
            </a:r>
            <a:r>
              <a:rPr lang="en-GB" sz="2000" dirty="0">
                <a:solidFill>
                  <a:schemeClr val="bg2"/>
                </a:solidFill>
              </a:rPr>
              <a:t> op </a:t>
            </a:r>
            <a:r>
              <a:rPr lang="en-GB" sz="2000" dirty="0" err="1">
                <a:solidFill>
                  <a:schemeClr val="bg2"/>
                </a:solidFill>
              </a:rPr>
              <a:t>te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lossen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moeten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leerlingen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domeinspecifieke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kennis</a:t>
            </a:r>
            <a:r>
              <a:rPr lang="en-GB" sz="2000" dirty="0">
                <a:solidFill>
                  <a:schemeClr val="bg2"/>
                </a:solidFill>
              </a:rPr>
              <a:t> </a:t>
            </a:r>
            <a:r>
              <a:rPr lang="en-GB" sz="2000" dirty="0" err="1">
                <a:solidFill>
                  <a:schemeClr val="bg2"/>
                </a:solidFill>
              </a:rPr>
              <a:t>hebben</a:t>
            </a:r>
            <a:r>
              <a:rPr lang="en-GB" sz="2000" dirty="0">
                <a:solidFill>
                  <a:schemeClr val="bg2"/>
                </a:solidFill>
              </a:rPr>
              <a:t>’ (Barton, 2019)</a:t>
            </a:r>
          </a:p>
          <a:p>
            <a:pPr marL="0" indent="0">
              <a:buNone/>
            </a:pPr>
            <a:endParaRPr lang="en-GB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GB" sz="2000" dirty="0" err="1">
                <a:solidFill>
                  <a:schemeClr val="accent6"/>
                </a:solidFill>
              </a:rPr>
              <a:t>Tegenstelling</a:t>
            </a:r>
            <a:r>
              <a:rPr lang="en-GB" sz="2000" dirty="0">
                <a:solidFill>
                  <a:schemeClr val="bg2"/>
                </a:solidFill>
              </a:rPr>
              <a:t>:</a:t>
            </a: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98CB91-05B7-AE98-5226-0D73B2BC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3AB4E-E59B-4385-9688-5DD747858FFB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9861AB-A464-9C74-8B95-A937E38757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BFFF2F96-98FA-40D6-8896-6DCCFDC75EC6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5F1B7E6-C0C7-4D71-24D9-11D933C53ED7}"/>
              </a:ext>
            </a:extLst>
          </p:cNvPr>
          <p:cNvSpPr txBox="1"/>
          <p:nvPr/>
        </p:nvSpPr>
        <p:spPr>
          <a:xfrm>
            <a:off x="789969" y="3716417"/>
            <a:ext cx="30243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‘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Probleemoplossen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moet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aan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het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eind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van het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proces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komen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nadat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noodzakelijke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domeinspecifieke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kennis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bij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elkaar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verzameld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’ (Barton, 2019, p. 120)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7E23296-0C69-EF23-9FFA-22F04B43D06E}"/>
              </a:ext>
            </a:extLst>
          </p:cNvPr>
          <p:cNvSpPr txBox="1"/>
          <p:nvPr/>
        </p:nvSpPr>
        <p:spPr>
          <a:xfrm>
            <a:off x="5364013" y="3716417"/>
            <a:ext cx="33259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 TTP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introduceren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leraren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nieuwe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wiskundige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concepten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 door de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leerlingen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problemen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te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geven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.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Leerlingen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werken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er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aan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en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docenten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bespreken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in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klassegesprek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de </a:t>
            </a:r>
            <a:r>
              <a:rPr kumimoji="0" lang="en-GB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aanpakken</a:t>
            </a: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vrij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vertaald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Takahashi, 2021, p.5)</a:t>
            </a:r>
          </a:p>
        </p:txBody>
      </p:sp>
      <p:sp>
        <p:nvSpPr>
          <p:cNvPr id="9" name="Pijl: links/rechts 8">
            <a:extLst>
              <a:ext uri="{FF2B5EF4-FFF2-40B4-BE49-F238E27FC236}">
                <a16:creationId xmlns:a16="http://schemas.microsoft.com/office/drawing/2014/main" id="{9C6AF70D-71A0-F7C1-942B-4E419D6F2502}"/>
              </a:ext>
            </a:extLst>
          </p:cNvPr>
          <p:cNvSpPr/>
          <p:nvPr/>
        </p:nvSpPr>
        <p:spPr>
          <a:xfrm>
            <a:off x="4313358" y="4293096"/>
            <a:ext cx="765799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eorgia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709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88A61-BA57-F8CB-95BD-03A7BFF25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i="1" dirty="0">
                <a:solidFill>
                  <a:srgbClr val="00B0F0"/>
                </a:solidFill>
              </a:rPr>
              <a:t>Wiskundige heuristieken</a:t>
            </a:r>
            <a:endParaRPr lang="en-GB" b="1" i="1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25A8402-98E9-22FC-FF3C-03A85724B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chemeClr val="bg2"/>
                </a:solidFill>
              </a:rPr>
              <a:t>Heuristieken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>
                <a:solidFill>
                  <a:schemeClr val="bg2"/>
                </a:solidFill>
                <a:sym typeface="Wingdings" panose="05000000000000000000" pitchFamily="2" charset="2"/>
              </a:rPr>
              <a:t> </a:t>
            </a:r>
            <a:r>
              <a:rPr lang="nl-NL" dirty="0">
                <a:solidFill>
                  <a:schemeClr val="bg2"/>
                </a:solidFill>
                <a:sym typeface="Wingdings" panose="05000000000000000000" pitchFamily="2" charset="2"/>
              </a:rPr>
              <a:t>zoekprocedures die niet gegarandeerd tot succes leiden, maar die wel breed inzetbaar zijn voor een grote klasse van problemen</a:t>
            </a:r>
            <a:endParaRPr lang="en-GB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2"/>
                </a:solidFill>
              </a:rPr>
              <a:t>Schoenfeld: </a:t>
            </a:r>
            <a:r>
              <a:rPr lang="en-GB" sz="1800" dirty="0" err="1">
                <a:solidFill>
                  <a:schemeClr val="bg2"/>
                </a:solidFill>
              </a:rPr>
              <a:t>Onderwijs</a:t>
            </a:r>
            <a:r>
              <a:rPr lang="en-GB" sz="1800" dirty="0">
                <a:solidFill>
                  <a:schemeClr val="bg2"/>
                </a:solidFill>
              </a:rPr>
              <a:t> in </a:t>
            </a:r>
            <a:r>
              <a:rPr lang="en-GB" sz="1800" dirty="0" err="1">
                <a:solidFill>
                  <a:schemeClr val="bg2"/>
                </a:solidFill>
              </a:rPr>
              <a:t>heuristieken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kan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bijdragen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aan</a:t>
            </a:r>
            <a:r>
              <a:rPr lang="en-GB" sz="1800" dirty="0">
                <a:solidFill>
                  <a:schemeClr val="bg2"/>
                </a:solidFill>
              </a:rPr>
              <a:t> POV, maar </a:t>
            </a:r>
            <a:r>
              <a:rPr lang="en-GB" sz="1800" dirty="0" err="1">
                <a:solidFill>
                  <a:schemeClr val="bg2"/>
                </a:solidFill>
              </a:rPr>
              <a:t>wel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koppelen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aan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smallere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klasse</a:t>
            </a:r>
            <a:r>
              <a:rPr lang="en-GB" sz="1800" dirty="0">
                <a:solidFill>
                  <a:schemeClr val="bg2"/>
                </a:solidFill>
              </a:rPr>
              <a:t> van </a:t>
            </a:r>
            <a:r>
              <a:rPr lang="en-GB" sz="1800" dirty="0" err="1">
                <a:solidFill>
                  <a:schemeClr val="bg2"/>
                </a:solidFill>
              </a:rPr>
              <a:t>problemen</a:t>
            </a:r>
            <a:r>
              <a:rPr lang="en-GB" sz="1800" dirty="0">
                <a:solidFill>
                  <a:schemeClr val="bg2"/>
                </a:solidFill>
              </a:rPr>
              <a:t> (1985, 2013)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bg2"/>
                </a:solidFill>
              </a:rPr>
              <a:t>Van </a:t>
            </a:r>
            <a:r>
              <a:rPr lang="en-GB" sz="1800" dirty="0" err="1">
                <a:solidFill>
                  <a:schemeClr val="bg2"/>
                </a:solidFill>
              </a:rPr>
              <a:t>Streun</a:t>
            </a:r>
            <a:r>
              <a:rPr lang="en-GB" sz="1800" dirty="0">
                <a:solidFill>
                  <a:schemeClr val="bg2"/>
                </a:solidFill>
              </a:rPr>
              <a:t>: </a:t>
            </a:r>
            <a:r>
              <a:rPr lang="en-GB" sz="1800" dirty="0" err="1">
                <a:solidFill>
                  <a:schemeClr val="bg2"/>
                </a:solidFill>
              </a:rPr>
              <a:t>Aandacht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voor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heuristieken</a:t>
            </a:r>
            <a:r>
              <a:rPr lang="en-GB" sz="1800" dirty="0">
                <a:solidFill>
                  <a:schemeClr val="bg2"/>
                </a:solidFill>
              </a:rPr>
              <a:t> (</a:t>
            </a:r>
            <a:r>
              <a:rPr lang="en-GB" sz="1800" dirty="0" err="1">
                <a:solidFill>
                  <a:schemeClr val="bg2"/>
                </a:solidFill>
              </a:rPr>
              <a:t>een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jaar</a:t>
            </a:r>
            <a:r>
              <a:rPr lang="en-GB" sz="1800" dirty="0">
                <a:solidFill>
                  <a:schemeClr val="bg2"/>
                </a:solidFill>
              </a:rPr>
              <a:t> lang) in </a:t>
            </a:r>
            <a:r>
              <a:rPr lang="en-GB" sz="1800" dirty="0" err="1">
                <a:solidFill>
                  <a:schemeClr val="bg2"/>
                </a:solidFill>
              </a:rPr>
              <a:t>vergelijking</a:t>
            </a:r>
            <a:r>
              <a:rPr lang="en-GB" sz="1800" dirty="0">
                <a:solidFill>
                  <a:schemeClr val="bg2"/>
                </a:solidFill>
              </a:rPr>
              <a:t> met WEDT: </a:t>
            </a:r>
            <a:r>
              <a:rPr lang="en-GB" sz="1800" dirty="0" err="1">
                <a:solidFill>
                  <a:schemeClr val="bg2"/>
                </a:solidFill>
              </a:rPr>
              <a:t>Betere</a:t>
            </a:r>
            <a:r>
              <a:rPr lang="en-GB" sz="1800" dirty="0">
                <a:solidFill>
                  <a:schemeClr val="bg2"/>
                </a:solidFill>
              </a:rPr>
              <a:t> scores op POV, </a:t>
            </a:r>
            <a:r>
              <a:rPr lang="en-GB" sz="1800" dirty="0" err="1">
                <a:solidFill>
                  <a:schemeClr val="bg2"/>
                </a:solidFill>
              </a:rPr>
              <a:t>gelijke</a:t>
            </a:r>
            <a:r>
              <a:rPr lang="en-GB" sz="1800" dirty="0">
                <a:solidFill>
                  <a:schemeClr val="bg2"/>
                </a:solidFill>
              </a:rPr>
              <a:t> scores op </a:t>
            </a:r>
            <a:r>
              <a:rPr lang="en-GB" sz="1800" dirty="0" err="1">
                <a:solidFill>
                  <a:schemeClr val="bg2"/>
                </a:solidFill>
              </a:rPr>
              <a:t>Basisvaardigheden</a:t>
            </a:r>
            <a:r>
              <a:rPr lang="en-GB" sz="1800" dirty="0">
                <a:solidFill>
                  <a:schemeClr val="bg2"/>
                </a:solidFill>
              </a:rPr>
              <a:t> (van </a:t>
            </a:r>
            <a:r>
              <a:rPr lang="en-GB" sz="1800" dirty="0" err="1">
                <a:solidFill>
                  <a:schemeClr val="bg2"/>
                </a:solidFill>
              </a:rPr>
              <a:t>Streun</a:t>
            </a:r>
            <a:r>
              <a:rPr lang="en-GB" sz="1800" dirty="0">
                <a:solidFill>
                  <a:schemeClr val="bg2"/>
                </a:solidFill>
              </a:rPr>
              <a:t>, 1989)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0" indent="0">
              <a:buNone/>
            </a:pPr>
            <a:r>
              <a:rPr lang="en-US" sz="1200" dirty="0"/>
              <a:t>Schoenfeld, A.H. (1985). </a:t>
            </a:r>
            <a:r>
              <a:rPr lang="en-US" sz="1200" i="1" dirty="0"/>
              <a:t>Mathematical </a:t>
            </a:r>
            <a:r>
              <a:rPr lang="en-US" sz="1200" i="1" dirty="0" err="1"/>
              <a:t>problemsolving</a:t>
            </a:r>
            <a:r>
              <a:rPr lang="en-US" sz="1200" i="1" dirty="0"/>
              <a:t>. </a:t>
            </a:r>
            <a:r>
              <a:rPr lang="en-US" sz="1200" dirty="0"/>
              <a:t>Academic press.</a:t>
            </a:r>
          </a:p>
          <a:p>
            <a:pPr marL="0" indent="0">
              <a:buNone/>
            </a:pPr>
            <a:r>
              <a:rPr lang="en-US" sz="1200" dirty="0"/>
              <a:t> Schoenfeld, Alan H. (2013) "Reflections on Problem Solving Theory and Practice," The Mathematics Enthusiast: Vol. 10 : No. 1 , Article 3. </a:t>
            </a:r>
          </a:p>
          <a:p>
            <a:pPr marL="0" indent="0">
              <a:buNone/>
            </a:pPr>
            <a:r>
              <a:rPr lang="en-US" sz="1200" dirty="0" err="1"/>
              <a:t>Streun</a:t>
            </a:r>
            <a:r>
              <a:rPr lang="en-US" sz="1200" dirty="0"/>
              <a:t>, A. van (1989) </a:t>
            </a:r>
            <a:r>
              <a:rPr lang="en-US" sz="1200" i="1" dirty="0" err="1"/>
              <a:t>Heuristisch</a:t>
            </a:r>
            <a:r>
              <a:rPr lang="en-US" sz="1200" i="1" dirty="0"/>
              <a:t> </a:t>
            </a:r>
            <a:r>
              <a:rPr lang="en-US" sz="1200" i="1" dirty="0" err="1"/>
              <a:t>wiskundeonderwijs</a:t>
            </a:r>
            <a:r>
              <a:rPr lang="en-US" sz="1200" dirty="0"/>
              <a:t>. </a:t>
            </a:r>
            <a:r>
              <a:rPr lang="en-US" sz="1200" dirty="0" err="1"/>
              <a:t>Proefschrift</a:t>
            </a:r>
            <a:r>
              <a:rPr lang="en-US" sz="1200" dirty="0"/>
              <a:t> RUG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GB" sz="1800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9342D6-C13D-7D0E-D1C5-8D8F3F16E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3AB4E-E59B-4385-9688-5DD747858FFB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E9D3D7F-5C6E-B05E-FF31-112EA0ABC6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BFFF2F96-98FA-40D6-8896-6DCCFDC75EC6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652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518D7-5589-2069-D68D-037E828D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i="1" dirty="0">
                <a:solidFill>
                  <a:srgbClr val="92D050"/>
                </a:solidFill>
              </a:rPr>
              <a:t>Metacognitieve vaardigheden</a:t>
            </a:r>
            <a:endParaRPr lang="en-GB" b="1" i="1" dirty="0">
              <a:solidFill>
                <a:srgbClr val="92D05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91C1A-9E66-E70D-2C6A-0764E6592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Het </a:t>
            </a:r>
            <a:r>
              <a:rPr lang="en-GB" dirty="0" err="1">
                <a:solidFill>
                  <a:schemeClr val="bg2"/>
                </a:solidFill>
              </a:rPr>
              <a:t>reguleren</a:t>
            </a:r>
            <a:r>
              <a:rPr lang="en-GB" dirty="0">
                <a:solidFill>
                  <a:schemeClr val="bg2"/>
                </a:solidFill>
              </a:rPr>
              <a:t> en </a:t>
            </a:r>
            <a:r>
              <a:rPr lang="en-GB" dirty="0" err="1">
                <a:solidFill>
                  <a:schemeClr val="bg2"/>
                </a:solidFill>
              </a:rPr>
              <a:t>monitoren</a:t>
            </a:r>
            <a:r>
              <a:rPr lang="en-GB" dirty="0">
                <a:solidFill>
                  <a:schemeClr val="bg2"/>
                </a:solidFill>
              </a:rPr>
              <a:t> van je eigen </a:t>
            </a:r>
            <a:r>
              <a:rPr lang="en-GB" dirty="0" err="1">
                <a:solidFill>
                  <a:schemeClr val="bg2"/>
                </a:solidFill>
              </a:rPr>
              <a:t>cognitie</a:t>
            </a:r>
            <a:endParaRPr lang="en-GB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2"/>
                </a:solidFill>
              </a:rPr>
              <a:t>Geen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metacognitie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zonder</a:t>
            </a:r>
            <a:r>
              <a:rPr lang="en-GB" dirty="0">
                <a:solidFill>
                  <a:schemeClr val="bg2"/>
                </a:solidFill>
              </a:rPr>
              <a:t> </a:t>
            </a:r>
            <a:r>
              <a:rPr lang="en-GB" dirty="0" err="1">
                <a:solidFill>
                  <a:schemeClr val="bg2"/>
                </a:solidFill>
              </a:rPr>
              <a:t>cognitie</a:t>
            </a:r>
            <a:endParaRPr lang="en-GB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C1F9E31-E1E9-8FF8-C89E-59D0236A0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3AB4E-E59B-4385-9688-5DD747858FFB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EC56995-9018-98C2-C127-8279A01B38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BFFF2F96-98FA-40D6-8896-6DCCFDC75EC6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Afbeelding 2">
            <a:extLst>
              <a:ext uri="{FF2B5EF4-FFF2-40B4-BE49-F238E27FC236}">
                <a16:creationId xmlns:a16="http://schemas.microsoft.com/office/drawing/2014/main" id="{3E724473-97BD-4808-89C7-2A1B715B1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280" y="3140968"/>
            <a:ext cx="6436253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58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>
            <a:extLst>
              <a:ext uri="{FF2B5EF4-FFF2-40B4-BE49-F238E27FC236}">
                <a16:creationId xmlns:a16="http://schemas.microsoft.com/office/drawing/2014/main" id="{8E3064F2-E78E-71AA-2D63-8CA00BFCD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24579" name="Tijdelijke aanduiding voor inhoud 2">
            <a:extLst>
              <a:ext uri="{FF2B5EF4-FFF2-40B4-BE49-F238E27FC236}">
                <a16:creationId xmlns:a16="http://schemas.microsoft.com/office/drawing/2014/main" id="{A47C2E58-25FE-91B8-B22C-294CDA4B3B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GB" altLang="en-US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F7E09D-F178-07F5-3C82-25B67F2C64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535D99-A5AF-426F-B947-8A2F24681C13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24581" name="Tijdelijke aanduiding voor dianummer 4">
            <a:extLst>
              <a:ext uri="{FF2B5EF4-FFF2-40B4-BE49-F238E27FC236}">
                <a16:creationId xmlns:a16="http://schemas.microsoft.com/office/drawing/2014/main" id="{9A968477-20EB-8B7D-1ACF-8F352F7B78A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›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E61B9235-7DD1-458A-8F96-20E4BBB3D7E8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4582" name="Picture 1">
            <a:extLst>
              <a:ext uri="{FF2B5EF4-FFF2-40B4-BE49-F238E27FC236}">
                <a16:creationId xmlns:a16="http://schemas.microsoft.com/office/drawing/2014/main" id="{5CEB6DC9-0E96-2083-1ED1-6DAD53619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7" b="3323"/>
          <a:stretch/>
        </p:blipFill>
        <p:spPr bwMode="auto">
          <a:xfrm>
            <a:off x="20847" y="1009650"/>
            <a:ext cx="6014414" cy="519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2">
            <a:extLst>
              <a:ext uri="{FF2B5EF4-FFF2-40B4-BE49-F238E27FC236}">
                <a16:creationId xmlns:a16="http://schemas.microsoft.com/office/drawing/2014/main" id="{AFAB5676-0C77-CA5E-DFD8-A8E37AF3F1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5" r="50000"/>
          <a:stretch/>
        </p:blipFill>
        <p:spPr bwMode="auto">
          <a:xfrm>
            <a:off x="5904843" y="1199357"/>
            <a:ext cx="2589870" cy="476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79924C-0415-2134-E754-AAD3BAA4743E}"/>
              </a:ext>
            </a:extLst>
          </p:cNvPr>
          <p:cNvSpPr txBox="1"/>
          <p:nvPr/>
        </p:nvSpPr>
        <p:spPr>
          <a:xfrm>
            <a:off x="756739" y="6207126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ＭＳ Ｐゴシック" panose="020B0600070205080204" pitchFamily="34" charset="-128"/>
                <a:cs typeface="+mn-cs"/>
              </a:rPr>
              <a:t>Quigley, A.,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ＭＳ Ｐゴシック" panose="020B0600070205080204" pitchFamily="34" charset="-128"/>
                <a:cs typeface="+mn-cs"/>
              </a:rPr>
              <a:t>Muijs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 panose="02040502050405020303" pitchFamily="18" charset="0"/>
                <a:ea typeface="ＭＳ Ｐゴシック" panose="020B0600070205080204" pitchFamily="34" charset="-128"/>
                <a:cs typeface="+mn-cs"/>
              </a:rPr>
              <a:t>, D., &amp; Stringer, E. (2018). Metacognition and self-regulated learning: guidance report.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608934-59D8-19A8-5753-474F9D2D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i="1" dirty="0">
                <a:solidFill>
                  <a:schemeClr val="accent6"/>
                </a:solidFill>
              </a:rPr>
              <a:t>Productieve houding</a:t>
            </a:r>
            <a:endParaRPr lang="en-GB" i="1" dirty="0">
              <a:solidFill>
                <a:schemeClr val="accent6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57B75D-5690-41C4-55B4-31E33C6B3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dirty="0" err="1">
                <a:solidFill>
                  <a:schemeClr val="bg2"/>
                </a:solidFill>
              </a:rPr>
              <a:t>Doorzetten</a:t>
            </a:r>
            <a:r>
              <a:rPr lang="en-GB" sz="1800" dirty="0">
                <a:solidFill>
                  <a:schemeClr val="bg2"/>
                </a:solidFill>
              </a:rPr>
              <a:t>, </a:t>
            </a:r>
          </a:p>
          <a:p>
            <a:pPr marL="0" indent="0">
              <a:buNone/>
            </a:pPr>
            <a:r>
              <a:rPr lang="en-GB" sz="1800" dirty="0" err="1">
                <a:solidFill>
                  <a:schemeClr val="bg2"/>
                </a:solidFill>
              </a:rPr>
              <a:t>Durven</a:t>
            </a:r>
            <a:r>
              <a:rPr lang="en-GB" sz="1800" dirty="0">
                <a:solidFill>
                  <a:schemeClr val="bg2"/>
                </a:solidFill>
              </a:rPr>
              <a:t>, </a:t>
            </a:r>
          </a:p>
          <a:p>
            <a:pPr marL="0" indent="0">
              <a:buNone/>
            </a:pPr>
            <a:r>
              <a:rPr lang="en-GB" sz="1800" dirty="0" err="1">
                <a:solidFill>
                  <a:schemeClr val="bg2"/>
                </a:solidFill>
              </a:rPr>
              <a:t>Vertrouwen</a:t>
            </a:r>
            <a:r>
              <a:rPr lang="en-GB" sz="1800" dirty="0">
                <a:solidFill>
                  <a:schemeClr val="bg2"/>
                </a:solidFill>
              </a:rPr>
              <a:t>, </a:t>
            </a:r>
          </a:p>
          <a:p>
            <a:pPr marL="0" indent="0">
              <a:buNone/>
            </a:pPr>
            <a:r>
              <a:rPr lang="en-GB" sz="1800" dirty="0" err="1">
                <a:solidFill>
                  <a:schemeClr val="bg2"/>
                </a:solidFill>
              </a:rPr>
              <a:t>Flexibel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zijn</a:t>
            </a:r>
            <a:endParaRPr lang="en-GB" sz="18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bg2"/>
                </a:solidFill>
              </a:rPr>
              <a:t>Schoenfeld (1985) </a:t>
            </a:r>
            <a:r>
              <a:rPr lang="en-GB" sz="1800" dirty="0" err="1">
                <a:solidFill>
                  <a:schemeClr val="bg2"/>
                </a:solidFill>
              </a:rPr>
              <a:t>spreekt</a:t>
            </a:r>
            <a:r>
              <a:rPr lang="en-GB" sz="1800" dirty="0">
                <a:solidFill>
                  <a:schemeClr val="bg2"/>
                </a:solidFill>
              </a:rPr>
              <a:t> over </a:t>
            </a:r>
            <a:r>
              <a:rPr lang="en-GB" sz="1800" i="1" dirty="0">
                <a:solidFill>
                  <a:schemeClr val="bg2"/>
                </a:solidFill>
              </a:rPr>
              <a:t>belief systems</a:t>
            </a:r>
          </a:p>
          <a:p>
            <a:pPr>
              <a:buFontTx/>
              <a:buChar char="-"/>
            </a:pPr>
            <a:r>
              <a:rPr lang="en-GB" sz="1800" dirty="0">
                <a:solidFill>
                  <a:schemeClr val="bg2"/>
                </a:solidFill>
              </a:rPr>
              <a:t>Over </a:t>
            </a:r>
            <a:r>
              <a:rPr lang="en-GB" sz="1800" dirty="0" err="1">
                <a:solidFill>
                  <a:schemeClr val="bg2"/>
                </a:solidFill>
              </a:rPr>
              <a:t>jezelf</a:t>
            </a:r>
            <a:endParaRPr lang="en-GB" sz="1800" dirty="0">
              <a:solidFill>
                <a:schemeClr val="bg2"/>
              </a:solidFill>
            </a:endParaRPr>
          </a:p>
          <a:p>
            <a:pPr>
              <a:buFontTx/>
              <a:buChar char="-"/>
            </a:pPr>
            <a:r>
              <a:rPr lang="en-GB" sz="1800" dirty="0">
                <a:solidFill>
                  <a:schemeClr val="bg2"/>
                </a:solidFill>
              </a:rPr>
              <a:t>Over de </a:t>
            </a:r>
            <a:r>
              <a:rPr lang="en-GB" sz="1800" dirty="0" err="1">
                <a:solidFill>
                  <a:schemeClr val="bg2"/>
                </a:solidFill>
              </a:rPr>
              <a:t>omgeving</a:t>
            </a:r>
            <a:endParaRPr lang="en-GB" sz="1800" dirty="0">
              <a:solidFill>
                <a:schemeClr val="bg2"/>
              </a:solidFill>
            </a:endParaRPr>
          </a:p>
          <a:p>
            <a:pPr>
              <a:buFontTx/>
              <a:buChar char="-"/>
            </a:pPr>
            <a:r>
              <a:rPr lang="en-GB" sz="1800" dirty="0">
                <a:solidFill>
                  <a:schemeClr val="bg2"/>
                </a:solidFill>
              </a:rPr>
              <a:t>Over het </a:t>
            </a:r>
            <a:r>
              <a:rPr lang="en-GB" sz="1800" dirty="0" err="1">
                <a:solidFill>
                  <a:schemeClr val="bg2"/>
                </a:solidFill>
              </a:rPr>
              <a:t>onderwerp</a:t>
            </a:r>
            <a:endParaRPr lang="en-GB" sz="1800" dirty="0">
              <a:solidFill>
                <a:schemeClr val="bg2"/>
              </a:solidFill>
            </a:endParaRPr>
          </a:p>
          <a:p>
            <a:pPr>
              <a:buFontTx/>
              <a:buChar char="-"/>
            </a:pPr>
            <a:r>
              <a:rPr lang="en-GB" sz="1800" dirty="0">
                <a:solidFill>
                  <a:schemeClr val="bg2"/>
                </a:solidFill>
              </a:rPr>
              <a:t>Over </a:t>
            </a:r>
            <a:r>
              <a:rPr lang="en-GB" sz="1800" dirty="0" err="1">
                <a:solidFill>
                  <a:schemeClr val="bg2"/>
                </a:solidFill>
              </a:rPr>
              <a:t>wiskunde</a:t>
            </a:r>
            <a:endParaRPr lang="en-GB" sz="18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bg2"/>
                </a:solidFill>
              </a:rPr>
              <a:t>Complex </a:t>
            </a:r>
            <a:r>
              <a:rPr lang="en-GB" sz="1800" dirty="0" err="1">
                <a:solidFill>
                  <a:schemeClr val="bg2"/>
                </a:solidFill>
              </a:rPr>
              <a:t>te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beinvloeden</a:t>
            </a:r>
            <a:r>
              <a:rPr lang="en-GB" sz="1800" dirty="0">
                <a:solidFill>
                  <a:schemeClr val="bg2"/>
                </a:solidFill>
              </a:rPr>
              <a:t>:  </a:t>
            </a:r>
            <a:r>
              <a:rPr lang="en-GB" sz="1800" dirty="0" err="1">
                <a:solidFill>
                  <a:schemeClr val="bg2"/>
                </a:solidFill>
              </a:rPr>
              <a:t>Basishouding</a:t>
            </a:r>
            <a:r>
              <a:rPr lang="en-GB" sz="1800" dirty="0">
                <a:solidFill>
                  <a:schemeClr val="bg2"/>
                </a:solidFill>
              </a:rPr>
              <a:t> van hoe </a:t>
            </a:r>
            <a:r>
              <a:rPr lang="en-GB" sz="1800" dirty="0" err="1">
                <a:solidFill>
                  <a:schemeClr val="bg2"/>
                </a:solidFill>
              </a:rPr>
              <a:t>leerlingen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worden</a:t>
            </a:r>
            <a:r>
              <a:rPr lang="en-GB" sz="1800" dirty="0">
                <a:solidFill>
                  <a:schemeClr val="bg2"/>
                </a:solidFill>
              </a:rPr>
              <a:t> </a:t>
            </a:r>
            <a:r>
              <a:rPr lang="en-GB" sz="1800" dirty="0" err="1">
                <a:solidFill>
                  <a:schemeClr val="bg2"/>
                </a:solidFill>
              </a:rPr>
              <a:t>benaderd</a:t>
            </a:r>
            <a:r>
              <a:rPr lang="en-GB" sz="1800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BCC6B4E-3F4E-888D-E1FB-F017C4C5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3AB4E-E59B-4385-9688-5DD747858FFB}" type="datetime1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itchFamily="34" charset="0"/>
                <a:ea typeface="ＭＳ Ｐゴシック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5-11-2023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itchFamily="34" charset="0"/>
              <a:ea typeface="ＭＳ Ｐゴシック"/>
              <a:cs typeface="+mn-cs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4D37423-EC1D-F8D2-C254-4AB2FF0AB0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000" b="0" i="0" u="none" strike="noStrike" kern="1200" cap="none" spc="0" normalizeH="0" baseline="0" noProof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t> | </a:t>
            </a:r>
            <a:fld id="{BFFF2F96-98FA-40D6-8896-6DCCFDC75EC6}" type="slidenum">
              <a:rPr kumimoji="0" lang="nl-NL" alt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707070"/>
                </a:solidFill>
                <a:effectLst/>
                <a:uLnTx/>
                <a:uFillTx/>
                <a:latin typeface="Verdan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altLang="nl-NL" sz="1000" b="0" i="0" u="none" strike="noStrike" kern="1200" cap="none" spc="0" normalizeH="0" baseline="0" noProof="0">
              <a:ln>
                <a:noFill/>
              </a:ln>
              <a:solidFill>
                <a:srgbClr val="707070"/>
              </a:solidFill>
              <a:effectLst/>
              <a:uLnTx/>
              <a:uFillTx/>
              <a:latin typeface="Verdan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5000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B1424B-92B9-AA28-E73B-1AD4BF06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6"/>
                </a:solidFill>
              </a:rPr>
              <a:t>Activiteit 2: Video Takahashi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38AD7A-7B94-C35E-F77A-BB23FF37B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chemeClr val="bg2"/>
                </a:solidFill>
              </a:rPr>
              <a:t>Een </a:t>
            </a:r>
            <a:r>
              <a:rPr lang="nl-NL" dirty="0" err="1">
                <a:solidFill>
                  <a:schemeClr val="bg2"/>
                </a:solidFill>
              </a:rPr>
              <a:t>voorbeeldles</a:t>
            </a:r>
            <a:r>
              <a:rPr lang="nl-NL" dirty="0">
                <a:solidFill>
                  <a:schemeClr val="bg2"/>
                </a:solidFill>
              </a:rPr>
              <a:t> van Takahashi.</a:t>
            </a:r>
          </a:p>
          <a:p>
            <a:pPr marL="0" indent="0">
              <a:buNone/>
            </a:pPr>
            <a:r>
              <a:rPr lang="nl-NL" dirty="0">
                <a:solidFill>
                  <a:schemeClr val="bg2"/>
                </a:solidFill>
              </a:rPr>
              <a:t>- Context: Ierse school in kader van project Math</a:t>
            </a:r>
          </a:p>
          <a:p>
            <a:pPr marL="0" indent="0">
              <a:buNone/>
            </a:pPr>
            <a:r>
              <a:rPr lang="nl-NL" dirty="0">
                <a:solidFill>
                  <a:schemeClr val="bg2"/>
                </a:solidFill>
              </a:rPr>
              <a:t>- Observatoren</a:t>
            </a:r>
          </a:p>
          <a:p>
            <a:pPr marL="0" indent="0">
              <a:buNone/>
            </a:pPr>
            <a:r>
              <a:rPr lang="nl-NL" dirty="0">
                <a:solidFill>
                  <a:schemeClr val="bg2"/>
                </a:solidFill>
              </a:rPr>
              <a:t>- Er zijn 3 lessen op een rij, fragmenten uit les 3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936CC33-8075-DFB0-09D1-2934084FB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0951DC7-BED9-915A-E4DA-3D8DE8D542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22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70139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DE9F3-590B-2723-A283-62ED555A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b="1" dirty="0">
                <a:solidFill>
                  <a:srgbClr val="FF0000"/>
                </a:solidFill>
                <a:latin typeface="Georgia" panose="02040502050405020303" pitchFamily="18" charset="0"/>
              </a:rPr>
              <a:t>Het probleem uit de video</a:t>
            </a:r>
            <a:endParaRPr lang="en-GB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1D9628-9612-5D60-AAA2-5E95DF8BCB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7E54D87-4FE5-4ADB-8890-00FE7617340D}" type="datetime1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5-11-2023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5604" name="Tijdelijke aanduiding voor dianummer 4">
            <a:extLst>
              <a:ext uri="{FF2B5EF4-FFF2-40B4-BE49-F238E27FC236}">
                <a16:creationId xmlns:a16="http://schemas.microsoft.com/office/drawing/2014/main" id="{541DAE20-F116-152B-4223-AB44CA369A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›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557213" indent="-214313">
              <a:spcBef>
                <a:spcPct val="20000"/>
              </a:spcBef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857250" indent="-171450">
              <a:spcBef>
                <a:spcPct val="20000"/>
              </a:spcBef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200150" indent="-171450">
              <a:spcBef>
                <a:spcPct val="20000"/>
              </a:spcBef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1543050" indent="-171450">
              <a:spcBef>
                <a:spcPct val="20000"/>
              </a:spcBef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1875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nl-NL" altLang="nl-NL" sz="750">
                <a:solidFill>
                  <a:prstClr val="black"/>
                </a:solidFill>
                <a:latin typeface="Verdana" panose="020B0604030504040204" pitchFamily="34" charset="0"/>
              </a:rPr>
              <a:t> | </a:t>
            </a:r>
            <a:fld id="{8871047C-E2BA-4CAE-B4C4-2C48B5AADE0B}" type="slidenum">
              <a:rPr lang="nl-NL" altLang="nl-NL" sz="750">
                <a:solidFill>
                  <a:prstClr val="black"/>
                </a:solidFill>
                <a:latin typeface="Verdana" panose="020B0604030504040204" pitchFamily="34" charset="0"/>
              </a:rPr>
              <a:pPr defTabSz="685800"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t>23</a:t>
            </a:fld>
            <a:endParaRPr lang="nl-NL" altLang="nl-NL" sz="750">
              <a:solidFill>
                <a:prstClr val="black"/>
              </a:solidFill>
              <a:latin typeface="Verdana" panose="020B0604030504040204" pitchFamily="34" charset="0"/>
            </a:endParaRPr>
          </a:p>
        </p:txBody>
      </p:sp>
      <p:pic>
        <p:nvPicPr>
          <p:cNvPr id="25605" name="Afbeelding 5">
            <a:extLst>
              <a:ext uri="{FF2B5EF4-FFF2-40B4-BE49-F238E27FC236}">
                <a16:creationId xmlns:a16="http://schemas.microsoft.com/office/drawing/2014/main" id="{3556EC47-339A-2CD5-C816-8D75B775F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4" y="2793206"/>
            <a:ext cx="5960269" cy="116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kstvak 6">
            <a:extLst>
              <a:ext uri="{FF2B5EF4-FFF2-40B4-BE49-F238E27FC236}">
                <a16:creationId xmlns:a16="http://schemas.microsoft.com/office/drawing/2014/main" id="{22AC5057-5F1B-C9C6-9C83-F3FEE2EBC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739" y="4361261"/>
            <a:ext cx="59507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›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" panose="02020603050405020304" pitchFamily="18" charset="0"/>
              <a:buChar char="•"/>
              <a:defRPr sz="2500">
                <a:solidFill>
                  <a:schemeClr val="tx1"/>
                </a:solidFill>
                <a:latin typeface="Georgia" panose="02040502050405020303" pitchFamily="18" charset="0"/>
                <a:ea typeface="ＭＳ Ｐゴシック" panose="020B0600070205080204" pitchFamily="34" charset="-128"/>
              </a:defRPr>
            </a:lvl9pPr>
          </a:lstStyle>
          <a:p>
            <a:pPr defTabSz="685800"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r>
              <a:rPr lang="nl-NL" altLang="en-US" sz="2400" dirty="0"/>
              <a:t>Hoeveel lucifers in de twintigste figuur?</a:t>
            </a: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71218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1AE44D-803E-83D2-72E5-8EF8155FC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i="1" dirty="0" err="1">
                <a:solidFill>
                  <a:srgbClr val="FF0000"/>
                </a:solidFill>
                <a:latin typeface="Georgia" panose="02040502050405020303" pitchFamily="18" charset="0"/>
              </a:rPr>
              <a:t>Voorbeeldles</a:t>
            </a:r>
            <a:r>
              <a:rPr lang="nl-NL" b="1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nl-NL" b="1" i="1" dirty="0" err="1">
                <a:solidFill>
                  <a:srgbClr val="FF0000"/>
                </a:solidFill>
                <a:latin typeface="Georgia" panose="02040502050405020303" pitchFamily="18" charset="0"/>
              </a:rPr>
              <a:t>Takahashi</a:t>
            </a:r>
            <a:endParaRPr lang="en-GB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B35CE17-468D-65B8-D069-620716D6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A3AB4E-E59B-4385-9688-5DD747858FFB}" type="datetime1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5-11-2023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5847C3-8CC3-55B5-B077-2F4C6CB452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 | </a:t>
            </a:r>
            <a:fld id="{BFFF2F96-98FA-40D6-8896-6DCCFDC75EC6}" type="slidenum"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nl-NL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1A2BE75E-FBD0-681E-0A1C-7DF82B22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97152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bekijken</a:t>
            </a:r>
            <a:r>
              <a:rPr lang="fr-FR" dirty="0"/>
              <a:t> </a:t>
            </a:r>
            <a:r>
              <a:rPr lang="fr-FR" dirty="0" err="1"/>
              <a:t>fragmenten</a:t>
            </a:r>
            <a:r>
              <a:rPr lang="fr-FR" dirty="0"/>
              <a:t> </a:t>
            </a:r>
            <a:r>
              <a:rPr lang="fr-FR" dirty="0" err="1"/>
              <a:t>uit</a:t>
            </a:r>
            <a:r>
              <a:rPr lang="fr-FR" dirty="0"/>
              <a:t> </a:t>
            </a:r>
            <a:r>
              <a:rPr lang="fr-FR" dirty="0" err="1"/>
              <a:t>lesson</a:t>
            </a:r>
            <a:r>
              <a:rPr lang="fr-FR" dirty="0"/>
              <a:t> 3</a:t>
            </a:r>
          </a:p>
          <a:p>
            <a:pPr marL="0" indent="0">
              <a:buNone/>
            </a:pPr>
            <a:r>
              <a:rPr lang="fr-FR" dirty="0" err="1"/>
              <a:t>Ook</a:t>
            </a:r>
            <a:r>
              <a:rPr lang="fr-FR" dirty="0"/>
              <a:t> Les 1 en 2 </a:t>
            </a:r>
            <a:r>
              <a:rPr lang="fr-FR" dirty="0" err="1"/>
              <a:t>zijn</a:t>
            </a:r>
            <a:r>
              <a:rPr lang="fr-FR" dirty="0"/>
              <a:t> </a:t>
            </a:r>
            <a:r>
              <a:rPr lang="fr-FR" dirty="0" err="1"/>
              <a:t>beschikbaar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Lesson 1: </a:t>
            </a:r>
            <a:r>
              <a:rPr lang="fr-FR" dirty="0">
                <a:hlinkClick r:id="rId2"/>
              </a:rPr>
              <a:t>https://youtu.be/n6cvgp7QLvs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Lesson 2: </a:t>
            </a:r>
            <a:r>
              <a:rPr lang="fr-FR" dirty="0">
                <a:hlinkClick r:id="rId3"/>
              </a:rPr>
              <a:t>https://youtu.be/oskFlEceJv8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Lesson 3: </a:t>
            </a:r>
            <a:r>
              <a:rPr lang="fr-FR" dirty="0">
                <a:hlinkClick r:id="rId4"/>
              </a:rPr>
              <a:t>https://youtu.be/wz_J6FgLWHU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273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F3321-5B66-818B-36B9-CE5CA2680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Georgia" panose="02040502050405020303" pitchFamily="18" charset="0"/>
              </a:rPr>
              <a:t>Gesprek</a:t>
            </a:r>
            <a:endParaRPr lang="en-GB" sz="2800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42525C-0A02-9F4C-771F-C41C5794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>
                <a:latin typeface="Georgia" panose="02040502050405020303" pitchFamily="18" charset="0"/>
              </a:rPr>
              <a:t>Bespreek met je buur de video:</a:t>
            </a:r>
          </a:p>
          <a:p>
            <a:pPr marL="0" indent="0">
              <a:buNone/>
            </a:pPr>
            <a:r>
              <a:rPr lang="nl-NL" sz="2400" dirty="0">
                <a:latin typeface="Georgia" panose="02040502050405020303" pitchFamily="18" charset="0"/>
              </a:rPr>
              <a:t>- sterke punten</a:t>
            </a:r>
          </a:p>
          <a:p>
            <a:pPr marL="0" indent="0">
              <a:buNone/>
            </a:pPr>
            <a:r>
              <a:rPr lang="nl-NL" sz="2400" dirty="0">
                <a:latin typeface="Georgia" panose="02040502050405020303" pitchFamily="18" charset="0"/>
              </a:rPr>
              <a:t>- zwakke punten</a:t>
            </a:r>
          </a:p>
          <a:p>
            <a:pPr marL="0" indent="0">
              <a:buNone/>
            </a:pPr>
            <a:endParaRPr lang="nl-NL" sz="2400" dirty="0">
              <a:latin typeface="Georgia" panose="02040502050405020303" pitchFamily="18" charset="0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B8A20E-27B1-20B0-19E8-2CF09D4AA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A3AB4E-E59B-4385-9688-5DD747858FFB}" type="datetime1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5-11-2023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BB8A670-0167-4FBA-C11F-17B7D9764E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 | </a:t>
            </a:r>
            <a:fld id="{BFFF2F96-98FA-40D6-8896-6DCCFDC75EC6}" type="slidenum"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nl-NL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59257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C24F735-C9F4-7ABD-88AA-D1ED7AA8B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5B248B25-218B-4E6E-9DDB-2EB386D0C3D5}" type="datetime1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5-11-2023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458685C-94B6-3FD4-4658-A8BC7757B7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 | </a:t>
            </a:r>
            <a:fld id="{B8E39527-3916-47FC-9AFC-71840FB9B42D}" type="slidenum">
              <a:rPr lang="nl-NL" alt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nl-NL" altLang="nl-NL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A378B0-A5A8-EBE6-CF6A-12A39BCB9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57250"/>
            <a:ext cx="3626622" cy="51435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26106D2-E8AE-98F8-01B5-18DF541DC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622" y="852043"/>
            <a:ext cx="366093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20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395ED5-D1A6-5C55-6E69-A58C86638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468438"/>
            <a:ext cx="8222431" cy="657225"/>
          </a:xfrm>
        </p:spPr>
        <p:txBody>
          <a:bodyPr/>
          <a:lstStyle/>
          <a:p>
            <a:r>
              <a:rPr lang="nl-NL" dirty="0">
                <a:solidFill>
                  <a:schemeClr val="accent6"/>
                </a:solidFill>
              </a:rPr>
              <a:t>Aan het werk met de sectie (of zelf)</a:t>
            </a: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D57E10-E4BA-1113-FE0E-2264EDAA7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2205038"/>
            <a:ext cx="3744415" cy="388778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Zie folder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Advies: Combineer TTP en 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Ondersteuning vanuit schoolleiding!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Twee a drie introductie-bijeenkomsten nodig.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Veel info op onze website </a:t>
            </a:r>
            <a:r>
              <a:rPr lang="nl-NL" sz="2000" dirty="0">
                <a:solidFill>
                  <a:schemeClr val="bg2"/>
                </a:solidFill>
                <a:hlinkClick r:id="rId2"/>
              </a:rPr>
              <a:t>www.ttpwiskunde.nl</a:t>
            </a:r>
            <a:endParaRPr lang="nl-NL" sz="20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bg2"/>
                </a:solidFill>
              </a:rPr>
              <a:t>Begeleiding of ondersteuning van RUG en NHL.</a:t>
            </a:r>
          </a:p>
          <a:p>
            <a:pPr>
              <a:buFont typeface="Wingdings" panose="05000000000000000000" pitchFamily="2" charset="2"/>
              <a:buChar char="Ø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E2C1C8C-A0EB-673B-8B90-1E67EDFAC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A3AB4E-E59B-4385-9688-5DD747858FF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7E9A286-D849-CB99-CBE9-F698319433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BFFF2F96-98FA-40D6-8896-6DCCFDC75EC6}" type="slidenum">
              <a:rPr lang="nl-NL" altLang="nl-NL" smtClean="0"/>
              <a:pPr>
                <a:defRPr/>
              </a:pPr>
              <a:t>27</a:t>
            </a:fld>
            <a:endParaRPr lang="nl-NL" alt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BC4BE2F-9CD1-EA46-950B-DEFD17D16D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011" y="2125663"/>
            <a:ext cx="3326444" cy="47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249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C2BC5-7890-4AEF-94E5-090511813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468438"/>
            <a:ext cx="7934399" cy="1600522"/>
          </a:xfrm>
        </p:spPr>
        <p:txBody>
          <a:bodyPr/>
          <a:lstStyle/>
          <a:p>
            <a:r>
              <a:rPr lang="nl-NL" dirty="0"/>
              <a:t>Bedankt voor de aandacht</a:t>
            </a:r>
            <a:br>
              <a:rPr lang="nl-NL"/>
            </a:br>
            <a:r>
              <a:rPr lang="nl-NL"/>
              <a:t>Vragen?</a:t>
            </a:r>
            <a:endParaRPr lang="en-GB" dirty="0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01F7FF5-E3B8-44B9-AC7C-D235DFC34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5D4271-B547-4B8F-BCD6-A7F489B801DB}" type="datetime1">
              <a:rPr lang="nl-NL" smtClean="0"/>
              <a:pPr>
                <a:defRPr/>
              </a:pPr>
              <a:t>5-11-2023</a:t>
            </a:fld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7EEE36D-11C4-42C7-89DA-8DCCA134EC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nl-NL"/>
              <a:t> | </a:t>
            </a:r>
            <a:fld id="{96AE3BB1-852A-459C-8DDC-B0E53F3150B6}" type="slidenum">
              <a:rPr lang="nl-NL" altLang="nl-NL" smtClean="0"/>
              <a:pPr>
                <a:defRPr/>
              </a:pPr>
              <a:t>28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89739316"/>
      </p:ext>
    </p:extLst>
  </p:cSld>
  <p:clrMapOvr>
    <a:masterClrMapping/>
  </p:clrMapOvr>
</p:sld>
</file>

<file path=ppt/theme/theme1.xml><?xml version="1.0" encoding="utf-8"?>
<a:theme xmlns:a="http://schemas.openxmlformats.org/drawingml/2006/main" name="RUG template basic NL">
  <a:themeElements>
    <a:clrScheme name="RUG template basic NL 1">
      <a:dk1>
        <a:srgbClr val="707070"/>
      </a:dk1>
      <a:lt1>
        <a:srgbClr val="FFFFFF"/>
      </a:lt1>
      <a:dk2>
        <a:srgbClr val="707070"/>
      </a:dk2>
      <a:lt2>
        <a:srgbClr val="000000"/>
      </a:lt2>
      <a:accent1>
        <a:srgbClr val="C8C8C8"/>
      </a:accent1>
      <a:accent2>
        <a:srgbClr val="CC0000"/>
      </a:accent2>
      <a:accent3>
        <a:srgbClr val="FFFFFF"/>
      </a:accent3>
      <a:accent4>
        <a:srgbClr val="5F5F5F"/>
      </a:accent4>
      <a:accent5>
        <a:srgbClr val="E0E0E0"/>
      </a:accent5>
      <a:accent6>
        <a:srgbClr val="B90000"/>
      </a:accent6>
      <a:hlink>
        <a:srgbClr val="009CEF"/>
      </a:hlink>
      <a:folHlink>
        <a:srgbClr val="772DEF"/>
      </a:folHlink>
    </a:clrScheme>
    <a:fontScheme name="RUG template basic NL">
      <a:majorFont>
        <a:latin typeface="Georgi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UG template basic NL 1">
        <a:dk1>
          <a:srgbClr val="707070"/>
        </a:dk1>
        <a:lt1>
          <a:srgbClr val="FFFFFF"/>
        </a:lt1>
        <a:dk2>
          <a:srgbClr val="707070"/>
        </a:dk2>
        <a:lt2>
          <a:srgbClr val="000000"/>
        </a:lt2>
        <a:accent1>
          <a:srgbClr val="C8C8C8"/>
        </a:accent1>
        <a:accent2>
          <a:srgbClr val="CC0000"/>
        </a:accent2>
        <a:accent3>
          <a:srgbClr val="FFFFFF"/>
        </a:accent3>
        <a:accent4>
          <a:srgbClr val="5F5F5F"/>
        </a:accent4>
        <a:accent5>
          <a:srgbClr val="E0E0E0"/>
        </a:accent5>
        <a:accent6>
          <a:srgbClr val="B90000"/>
        </a:accent6>
        <a:hlink>
          <a:srgbClr val="009CEF"/>
        </a:hlink>
        <a:folHlink>
          <a:srgbClr val="772DE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reak">
  <a:themeElements>
    <a:clrScheme name="Break 1">
      <a:dk1>
        <a:srgbClr val="707070"/>
      </a:dk1>
      <a:lt1>
        <a:srgbClr val="FFFFFF"/>
      </a:lt1>
      <a:dk2>
        <a:srgbClr val="707070"/>
      </a:dk2>
      <a:lt2>
        <a:srgbClr val="000000"/>
      </a:lt2>
      <a:accent1>
        <a:srgbClr val="C8C8C8"/>
      </a:accent1>
      <a:accent2>
        <a:srgbClr val="CC0000"/>
      </a:accent2>
      <a:accent3>
        <a:srgbClr val="FFFFFF"/>
      </a:accent3>
      <a:accent4>
        <a:srgbClr val="5F5F5F"/>
      </a:accent4>
      <a:accent5>
        <a:srgbClr val="E0E0E0"/>
      </a:accent5>
      <a:accent6>
        <a:srgbClr val="B90000"/>
      </a:accent6>
      <a:hlink>
        <a:srgbClr val="009CEF"/>
      </a:hlink>
      <a:folHlink>
        <a:srgbClr val="772DEF"/>
      </a:folHlink>
    </a:clrScheme>
    <a:fontScheme name="Break">
      <a:majorFont>
        <a:latin typeface="Georgi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reak 1">
        <a:dk1>
          <a:srgbClr val="707070"/>
        </a:dk1>
        <a:lt1>
          <a:srgbClr val="FFFFFF"/>
        </a:lt1>
        <a:dk2>
          <a:srgbClr val="707070"/>
        </a:dk2>
        <a:lt2>
          <a:srgbClr val="000000"/>
        </a:lt2>
        <a:accent1>
          <a:srgbClr val="C8C8C8"/>
        </a:accent1>
        <a:accent2>
          <a:srgbClr val="CC0000"/>
        </a:accent2>
        <a:accent3>
          <a:srgbClr val="FFFFFF"/>
        </a:accent3>
        <a:accent4>
          <a:srgbClr val="5F5F5F"/>
        </a:accent4>
        <a:accent5>
          <a:srgbClr val="E0E0E0"/>
        </a:accent5>
        <a:accent6>
          <a:srgbClr val="B90000"/>
        </a:accent6>
        <a:hlink>
          <a:srgbClr val="009CEF"/>
        </a:hlink>
        <a:folHlink>
          <a:srgbClr val="772DE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st page">
  <a:themeElements>
    <a:clrScheme name="Last page 1">
      <a:dk1>
        <a:srgbClr val="707070"/>
      </a:dk1>
      <a:lt1>
        <a:srgbClr val="FFFFFF"/>
      </a:lt1>
      <a:dk2>
        <a:srgbClr val="707070"/>
      </a:dk2>
      <a:lt2>
        <a:srgbClr val="000000"/>
      </a:lt2>
      <a:accent1>
        <a:srgbClr val="C8C8C8"/>
      </a:accent1>
      <a:accent2>
        <a:srgbClr val="CC0000"/>
      </a:accent2>
      <a:accent3>
        <a:srgbClr val="FFFFFF"/>
      </a:accent3>
      <a:accent4>
        <a:srgbClr val="5F5F5F"/>
      </a:accent4>
      <a:accent5>
        <a:srgbClr val="E0E0E0"/>
      </a:accent5>
      <a:accent6>
        <a:srgbClr val="B90000"/>
      </a:accent6>
      <a:hlink>
        <a:srgbClr val="009CEF"/>
      </a:hlink>
      <a:folHlink>
        <a:srgbClr val="772DEF"/>
      </a:folHlink>
    </a:clrScheme>
    <a:fontScheme name="Last page">
      <a:majorFont>
        <a:latin typeface="Georgi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st page 1">
        <a:dk1>
          <a:srgbClr val="707070"/>
        </a:dk1>
        <a:lt1>
          <a:srgbClr val="FFFFFF"/>
        </a:lt1>
        <a:dk2>
          <a:srgbClr val="707070"/>
        </a:dk2>
        <a:lt2>
          <a:srgbClr val="000000"/>
        </a:lt2>
        <a:accent1>
          <a:srgbClr val="C8C8C8"/>
        </a:accent1>
        <a:accent2>
          <a:srgbClr val="CC0000"/>
        </a:accent2>
        <a:accent3>
          <a:srgbClr val="FFFFFF"/>
        </a:accent3>
        <a:accent4>
          <a:srgbClr val="5F5F5F"/>
        </a:accent4>
        <a:accent5>
          <a:srgbClr val="E0E0E0"/>
        </a:accent5>
        <a:accent6>
          <a:srgbClr val="B90000"/>
        </a:accent6>
        <a:hlink>
          <a:srgbClr val="009CEF"/>
        </a:hlink>
        <a:folHlink>
          <a:srgbClr val="772DE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3316</TotalTime>
  <Words>1025</Words>
  <Application>Microsoft Office PowerPoint</Application>
  <PresentationFormat>Diavoorstelling (4:3)</PresentationFormat>
  <Paragraphs>186</Paragraphs>
  <Slides>28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5</vt:i4>
      </vt:variant>
      <vt:variant>
        <vt:lpstr>Diatitels</vt:lpstr>
      </vt:variant>
      <vt:variant>
        <vt:i4>28</vt:i4>
      </vt:variant>
    </vt:vector>
  </HeadingPairs>
  <TitlesOfParts>
    <vt:vector size="42" baseType="lpstr">
      <vt:lpstr>Arial</vt:lpstr>
      <vt:lpstr>Calibri</vt:lpstr>
      <vt:lpstr>Calibri Light</vt:lpstr>
      <vt:lpstr>Cambria Math</vt:lpstr>
      <vt:lpstr>Georgia</vt:lpstr>
      <vt:lpstr>Times</vt:lpstr>
      <vt:lpstr>Times New Roman</vt:lpstr>
      <vt:lpstr>Verdana</vt:lpstr>
      <vt:lpstr>Wingdings</vt:lpstr>
      <vt:lpstr>RUG template basic NL</vt:lpstr>
      <vt:lpstr>Break</vt:lpstr>
      <vt:lpstr>Last page</vt:lpstr>
      <vt:lpstr>Office Theme</vt:lpstr>
      <vt:lpstr>Kantoorthema</vt:lpstr>
      <vt:lpstr>Wiskunde onderwijzen door probleemoplossen  Studiedag NVvW 4 november 2023</vt:lpstr>
      <vt:lpstr>Opzet workshop </vt:lpstr>
      <vt:lpstr>Voorstellen + Introductie TTP</vt:lpstr>
      <vt:lpstr>De TTP-fases</vt:lpstr>
      <vt:lpstr>Bezoek aan Japan 2016.</vt:lpstr>
      <vt:lpstr>Teaching Through Problem-solving</vt:lpstr>
      <vt:lpstr>De website ttpwiskunde.nl</vt:lpstr>
      <vt:lpstr>Activiteit 1: (alweer) stippen</vt:lpstr>
      <vt:lpstr>Hoeveel stippen in figuur 10?</vt:lpstr>
      <vt:lpstr>Hoeveel stippen in figuur 10?</vt:lpstr>
      <vt:lpstr>Hoeveel stippen in figuur 10?</vt:lpstr>
      <vt:lpstr>Hoeveel stippen in figuur 10?</vt:lpstr>
      <vt:lpstr>Hoeveel stippen in figuur 10?</vt:lpstr>
      <vt:lpstr>Hoeveel stippen in figuur 10?</vt:lpstr>
      <vt:lpstr>Kenmerken TTP-les</vt:lpstr>
      <vt:lpstr>Probleemoplossen</vt:lpstr>
      <vt:lpstr>Vakinhoudelijke kennis en vaardigheden</vt:lpstr>
      <vt:lpstr>Wiskundige heuristieken</vt:lpstr>
      <vt:lpstr>Metacognitieve vaardigheden</vt:lpstr>
      <vt:lpstr>PowerPoint-presentatie</vt:lpstr>
      <vt:lpstr>Productieve houding</vt:lpstr>
      <vt:lpstr>Activiteit 2: Video Takahashi</vt:lpstr>
      <vt:lpstr>Het probleem uit de video</vt:lpstr>
      <vt:lpstr>Voorbeeldles Takahashi</vt:lpstr>
      <vt:lpstr>Gesprek</vt:lpstr>
      <vt:lpstr>PowerPoint-presentatie</vt:lpstr>
      <vt:lpstr>Aan het werk met de sectie (of zelf)</vt:lpstr>
      <vt:lpstr>Bedankt voor de aandacht Vragen?</vt:lpstr>
    </vt:vector>
  </TitlesOfParts>
  <Company>G2K designers - Orange Pepper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RUG - Template advanced NL</dc:title>
  <dc:creator>G. Roorda</dc:creator>
  <cp:lastModifiedBy>Gerrit Roorda</cp:lastModifiedBy>
  <cp:revision>190</cp:revision>
  <cp:lastPrinted>2019-11-26T08:07:17Z</cp:lastPrinted>
  <dcterms:created xsi:type="dcterms:W3CDTF">2007-09-18T11:48:18Z</dcterms:created>
  <dcterms:modified xsi:type="dcterms:W3CDTF">2023-11-05T08:32:34Z</dcterms:modified>
</cp:coreProperties>
</file>